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192"/>
  </p:notesMasterIdLst>
  <p:handoutMasterIdLst>
    <p:handoutMasterId r:id="rId193"/>
  </p:handoutMasterIdLst>
  <p:sldIdLst>
    <p:sldId id="282" r:id="rId2"/>
    <p:sldId id="283" r:id="rId3"/>
    <p:sldId id="268" r:id="rId4"/>
    <p:sldId id="288" r:id="rId5"/>
    <p:sldId id="270" r:id="rId6"/>
    <p:sldId id="345" r:id="rId7"/>
    <p:sldId id="510" r:id="rId8"/>
    <p:sldId id="286" r:id="rId9"/>
    <p:sldId id="263" r:id="rId10"/>
    <p:sldId id="264" r:id="rId11"/>
    <p:sldId id="265" r:id="rId12"/>
    <p:sldId id="266" r:id="rId13"/>
    <p:sldId id="318" r:id="rId14"/>
    <p:sldId id="319" r:id="rId15"/>
    <p:sldId id="289" r:id="rId16"/>
    <p:sldId id="303" r:id="rId17"/>
    <p:sldId id="290" r:id="rId18"/>
    <p:sldId id="304" r:id="rId19"/>
    <p:sldId id="312" r:id="rId20"/>
    <p:sldId id="317" r:id="rId21"/>
    <p:sldId id="313" r:id="rId22"/>
    <p:sldId id="314" r:id="rId23"/>
    <p:sldId id="320" r:id="rId24"/>
    <p:sldId id="334" r:id="rId25"/>
    <p:sldId id="305" r:id="rId26"/>
    <p:sldId id="302" r:id="rId27"/>
    <p:sldId id="306" r:id="rId28"/>
    <p:sldId id="291" r:id="rId29"/>
    <p:sldId id="292" r:id="rId30"/>
    <p:sldId id="294" r:id="rId31"/>
    <p:sldId id="295" r:id="rId32"/>
    <p:sldId id="308" r:id="rId33"/>
    <p:sldId id="315" r:id="rId34"/>
    <p:sldId id="297" r:id="rId35"/>
    <p:sldId id="335" r:id="rId36"/>
    <p:sldId id="298" r:id="rId37"/>
    <p:sldId id="299" r:id="rId38"/>
    <p:sldId id="336" r:id="rId39"/>
    <p:sldId id="300" r:id="rId40"/>
    <p:sldId id="307" r:id="rId41"/>
    <p:sldId id="296" r:id="rId42"/>
    <p:sldId id="599" r:id="rId43"/>
    <p:sldId id="316" r:id="rId44"/>
    <p:sldId id="310" r:id="rId45"/>
    <p:sldId id="321" r:id="rId46"/>
    <p:sldId id="322" r:id="rId47"/>
    <p:sldId id="323" r:id="rId48"/>
    <p:sldId id="325" r:id="rId49"/>
    <p:sldId id="324" r:id="rId50"/>
    <p:sldId id="327" r:id="rId51"/>
    <p:sldId id="328" r:id="rId52"/>
    <p:sldId id="326" r:id="rId53"/>
    <p:sldId id="357" r:id="rId54"/>
    <p:sldId id="358" r:id="rId55"/>
    <p:sldId id="354" r:id="rId56"/>
    <p:sldId id="359" r:id="rId57"/>
    <p:sldId id="355" r:id="rId58"/>
    <p:sldId id="356" r:id="rId59"/>
    <p:sldId id="382" r:id="rId60"/>
    <p:sldId id="396" r:id="rId61"/>
    <p:sldId id="329" r:id="rId62"/>
    <p:sldId id="330" r:id="rId63"/>
    <p:sldId id="349" r:id="rId64"/>
    <p:sldId id="338" r:id="rId65"/>
    <p:sldId id="337" r:id="rId66"/>
    <p:sldId id="388" r:id="rId67"/>
    <p:sldId id="339" r:id="rId68"/>
    <p:sldId id="389" r:id="rId69"/>
    <p:sldId id="340" r:id="rId70"/>
    <p:sldId id="341" r:id="rId71"/>
    <p:sldId id="386" r:id="rId72"/>
    <p:sldId id="342" r:id="rId73"/>
    <p:sldId id="344" r:id="rId74"/>
    <p:sldId id="343" r:id="rId75"/>
    <p:sldId id="346" r:id="rId76"/>
    <p:sldId id="347" r:id="rId77"/>
    <p:sldId id="348" r:id="rId78"/>
    <p:sldId id="363" r:id="rId79"/>
    <p:sldId id="364" r:id="rId80"/>
    <p:sldId id="361" r:id="rId81"/>
    <p:sldId id="362" r:id="rId82"/>
    <p:sldId id="350" r:id="rId83"/>
    <p:sldId id="351" r:id="rId84"/>
    <p:sldId id="360" r:id="rId85"/>
    <p:sldId id="353" r:id="rId86"/>
    <p:sldId id="365" r:id="rId87"/>
    <p:sldId id="366" r:id="rId88"/>
    <p:sldId id="367" r:id="rId89"/>
    <p:sldId id="368" r:id="rId90"/>
    <p:sldId id="369" r:id="rId91"/>
    <p:sldId id="370" r:id="rId92"/>
    <p:sldId id="374" r:id="rId93"/>
    <p:sldId id="375" r:id="rId94"/>
    <p:sldId id="371" r:id="rId95"/>
    <p:sldId id="372" r:id="rId96"/>
    <p:sldId id="373" r:id="rId97"/>
    <p:sldId id="381" r:id="rId98"/>
    <p:sldId id="376" r:id="rId99"/>
    <p:sldId id="392" r:id="rId100"/>
    <p:sldId id="390" r:id="rId101"/>
    <p:sldId id="391" r:id="rId102"/>
    <p:sldId id="393" r:id="rId103"/>
    <p:sldId id="394" r:id="rId104"/>
    <p:sldId id="511" r:id="rId105"/>
    <p:sldId id="512" r:id="rId106"/>
    <p:sldId id="513" r:id="rId107"/>
    <p:sldId id="514" r:id="rId108"/>
    <p:sldId id="515" r:id="rId109"/>
    <p:sldId id="516" r:id="rId110"/>
    <p:sldId id="517" r:id="rId111"/>
    <p:sldId id="518" r:id="rId112"/>
    <p:sldId id="519" r:id="rId113"/>
    <p:sldId id="520" r:id="rId114"/>
    <p:sldId id="521" r:id="rId115"/>
    <p:sldId id="522" r:id="rId116"/>
    <p:sldId id="523" r:id="rId117"/>
    <p:sldId id="524" r:id="rId118"/>
    <p:sldId id="525" r:id="rId119"/>
    <p:sldId id="527" r:id="rId120"/>
    <p:sldId id="528" r:id="rId121"/>
    <p:sldId id="529" r:id="rId122"/>
    <p:sldId id="530" r:id="rId123"/>
    <p:sldId id="531" r:id="rId124"/>
    <p:sldId id="532" r:id="rId125"/>
    <p:sldId id="533" r:id="rId126"/>
    <p:sldId id="534" r:id="rId127"/>
    <p:sldId id="535" r:id="rId128"/>
    <p:sldId id="596" r:id="rId129"/>
    <p:sldId id="597" r:id="rId130"/>
    <p:sldId id="598" r:id="rId131"/>
    <p:sldId id="536" r:id="rId132"/>
    <p:sldId id="537" r:id="rId133"/>
    <p:sldId id="538" r:id="rId134"/>
    <p:sldId id="539" r:id="rId135"/>
    <p:sldId id="540" r:id="rId136"/>
    <p:sldId id="541" r:id="rId137"/>
    <p:sldId id="542" r:id="rId138"/>
    <p:sldId id="543" r:id="rId139"/>
    <p:sldId id="544" r:id="rId140"/>
    <p:sldId id="545" r:id="rId141"/>
    <p:sldId id="546" r:id="rId142"/>
    <p:sldId id="547" r:id="rId143"/>
    <p:sldId id="548" r:id="rId144"/>
    <p:sldId id="549" r:id="rId145"/>
    <p:sldId id="550" r:id="rId146"/>
    <p:sldId id="551" r:id="rId147"/>
    <p:sldId id="552" r:id="rId148"/>
    <p:sldId id="553" r:id="rId149"/>
    <p:sldId id="554" r:id="rId150"/>
    <p:sldId id="555" r:id="rId151"/>
    <p:sldId id="556" r:id="rId152"/>
    <p:sldId id="557" r:id="rId153"/>
    <p:sldId id="558" r:id="rId154"/>
    <p:sldId id="559" r:id="rId155"/>
    <p:sldId id="560" r:id="rId156"/>
    <p:sldId id="561" r:id="rId157"/>
    <p:sldId id="562" r:id="rId158"/>
    <p:sldId id="563" r:id="rId159"/>
    <p:sldId id="564" r:id="rId160"/>
    <p:sldId id="565" r:id="rId161"/>
    <p:sldId id="566" r:id="rId162"/>
    <p:sldId id="567" r:id="rId163"/>
    <p:sldId id="568" r:id="rId164"/>
    <p:sldId id="569" r:id="rId165"/>
    <p:sldId id="570" r:id="rId166"/>
    <p:sldId id="571" r:id="rId167"/>
    <p:sldId id="572" r:id="rId168"/>
    <p:sldId id="573" r:id="rId169"/>
    <p:sldId id="574" r:id="rId170"/>
    <p:sldId id="575" r:id="rId171"/>
    <p:sldId id="576" r:id="rId172"/>
    <p:sldId id="577" r:id="rId173"/>
    <p:sldId id="578" r:id="rId174"/>
    <p:sldId id="579" r:id="rId175"/>
    <p:sldId id="580" r:id="rId176"/>
    <p:sldId id="581" r:id="rId177"/>
    <p:sldId id="582" r:id="rId178"/>
    <p:sldId id="583" r:id="rId179"/>
    <p:sldId id="584" r:id="rId180"/>
    <p:sldId id="585" r:id="rId181"/>
    <p:sldId id="586" r:id="rId182"/>
    <p:sldId id="587" r:id="rId183"/>
    <p:sldId id="588" r:id="rId184"/>
    <p:sldId id="589" r:id="rId185"/>
    <p:sldId id="590" r:id="rId186"/>
    <p:sldId id="591" r:id="rId187"/>
    <p:sldId id="592" r:id="rId188"/>
    <p:sldId id="593" r:id="rId189"/>
    <p:sldId id="594" r:id="rId190"/>
    <p:sldId id="595" r:id="rId191"/>
  </p:sldIdLst>
  <p:sldSz cx="9144000" cy="6858000" type="screen4x3"/>
  <p:notesSz cx="6858000" cy="9144000"/>
  <p:custDataLst>
    <p:tags r:id="rId19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489" autoAdjust="0"/>
    <p:restoredTop sz="90929"/>
  </p:normalViewPr>
  <p:slideViewPr>
    <p:cSldViewPr>
      <p:cViewPr varScale="1">
        <p:scale>
          <a:sx n="63" d="100"/>
          <a:sy n="63" d="100"/>
        </p:scale>
        <p:origin x="-125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138"/>
    </p:cViewPr>
  </p:sorterViewPr>
  <p:notesViewPr>
    <p:cSldViewPr>
      <p:cViewPr>
        <p:scale>
          <a:sx n="80" d="100"/>
          <a:sy n="80" d="100"/>
        </p:scale>
        <p:origin x="-2232" y="12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92B35D-5A99-4B76-909F-4EE547C5EA0A}" type="doc">
      <dgm:prSet loTypeId="urn:microsoft.com/office/officeart/2005/8/layout/radial1" loCatId="relationship" qsTypeId="urn:microsoft.com/office/officeart/2005/8/quickstyle/3d2" qsCatId="3D" csTypeId="urn:microsoft.com/office/officeart/2005/8/colors/accent4_1" csCatId="accent4" phldr="1"/>
      <dgm:spPr/>
      <dgm:t>
        <a:bodyPr/>
        <a:lstStyle/>
        <a:p>
          <a:endParaRPr lang="en-US"/>
        </a:p>
      </dgm:t>
    </dgm:pt>
    <dgm:pt modelId="{F75126E8-2539-410B-89E4-B7AB84E04796}">
      <dgm:prSet phldrT="[Text]"/>
      <dgm:spPr/>
      <dgm:t>
        <a:bodyPr/>
        <a:lstStyle/>
        <a:p>
          <a:r>
            <a:rPr lang="en-US" dirty="0" smtClean="0"/>
            <a:t>DOOR TO DOOR</a:t>
          </a:r>
          <a:endParaRPr lang="en-US" dirty="0"/>
        </a:p>
      </dgm:t>
    </dgm:pt>
    <dgm:pt modelId="{70BB17A2-9E90-4F50-82E9-D02D805B5605}" type="parTrans" cxnId="{7076A6E0-C94F-443F-ADCD-F27F575C27CD}">
      <dgm:prSet/>
      <dgm:spPr/>
      <dgm:t>
        <a:bodyPr/>
        <a:lstStyle/>
        <a:p>
          <a:endParaRPr lang="en-US" dirty="0"/>
        </a:p>
      </dgm:t>
    </dgm:pt>
    <dgm:pt modelId="{2AA2595B-5BCD-44E5-AB74-016C0FD5F078}" type="sibTrans" cxnId="{7076A6E0-C94F-443F-ADCD-F27F575C27CD}">
      <dgm:prSet/>
      <dgm:spPr/>
      <dgm:t>
        <a:bodyPr/>
        <a:lstStyle/>
        <a:p>
          <a:endParaRPr lang="en-US"/>
        </a:p>
      </dgm:t>
    </dgm:pt>
    <dgm:pt modelId="{3920B34B-1761-40AF-BD42-C272DD740172}">
      <dgm:prSet phldrT="[Text]"/>
      <dgm:spPr/>
      <dgm:t>
        <a:bodyPr/>
        <a:lstStyle/>
        <a:p>
          <a:r>
            <a:rPr lang="en-US" dirty="0" smtClean="0"/>
            <a:t>Left &amp; Right</a:t>
          </a:r>
          <a:endParaRPr lang="en-US" dirty="0"/>
        </a:p>
      </dgm:t>
    </dgm:pt>
    <dgm:pt modelId="{27C6891C-2279-4501-8157-999CF8AC9D64}" type="parTrans" cxnId="{F9ED8DAA-2539-4167-AA06-593BE107E62B}">
      <dgm:prSet/>
      <dgm:spPr/>
      <dgm:t>
        <a:bodyPr/>
        <a:lstStyle/>
        <a:p>
          <a:endParaRPr lang="en-US" dirty="0"/>
        </a:p>
      </dgm:t>
    </dgm:pt>
    <dgm:pt modelId="{D834C8BB-B997-4FD1-9FAD-9CE93C151E9A}" type="sibTrans" cxnId="{F9ED8DAA-2539-4167-AA06-593BE107E62B}">
      <dgm:prSet/>
      <dgm:spPr/>
      <dgm:t>
        <a:bodyPr/>
        <a:lstStyle/>
        <a:p>
          <a:endParaRPr lang="en-US"/>
        </a:p>
      </dgm:t>
    </dgm:pt>
    <dgm:pt modelId="{234C2020-7334-40F3-ADE0-21EF34A7248A}">
      <dgm:prSet phldrT="[Text]"/>
      <dgm:spPr/>
      <dgm:t>
        <a:bodyPr/>
        <a:lstStyle/>
        <a:p>
          <a:r>
            <a:rPr lang="en-US" dirty="0" smtClean="0"/>
            <a:t>Mass Leafleting</a:t>
          </a:r>
          <a:endParaRPr lang="en-US" dirty="0"/>
        </a:p>
      </dgm:t>
    </dgm:pt>
    <dgm:pt modelId="{E0FF6479-B606-4140-A139-2E498DA7F6D1}" type="parTrans" cxnId="{4D6F0AC7-0BDB-4E24-911F-6EEBC676DACA}">
      <dgm:prSet/>
      <dgm:spPr/>
      <dgm:t>
        <a:bodyPr/>
        <a:lstStyle/>
        <a:p>
          <a:endParaRPr lang="en-US" dirty="0"/>
        </a:p>
      </dgm:t>
    </dgm:pt>
    <dgm:pt modelId="{EE0D92BB-4DAD-48F3-9B39-D2EDD43245E5}" type="sibTrans" cxnId="{4D6F0AC7-0BDB-4E24-911F-6EEBC676DACA}">
      <dgm:prSet/>
      <dgm:spPr/>
      <dgm:t>
        <a:bodyPr/>
        <a:lstStyle/>
        <a:p>
          <a:endParaRPr lang="en-US"/>
        </a:p>
      </dgm:t>
    </dgm:pt>
    <dgm:pt modelId="{EFA46B03-04D5-4E7D-912D-0B61342ABC56}">
      <dgm:prSet phldrT="[Text]"/>
      <dgm:spPr/>
      <dgm:t>
        <a:bodyPr/>
        <a:lstStyle/>
        <a:p>
          <a:r>
            <a:rPr lang="en-US" dirty="0" smtClean="0"/>
            <a:t>NPI</a:t>
          </a:r>
          <a:endParaRPr lang="en-US" dirty="0"/>
        </a:p>
      </dgm:t>
    </dgm:pt>
    <dgm:pt modelId="{5D7BB056-C1F2-4D8D-BBA4-00917BB0C2CC}" type="parTrans" cxnId="{EC05FF11-A728-4C15-AE28-D520A50481EE}">
      <dgm:prSet/>
      <dgm:spPr/>
      <dgm:t>
        <a:bodyPr/>
        <a:lstStyle/>
        <a:p>
          <a:endParaRPr lang="en-US" dirty="0"/>
        </a:p>
      </dgm:t>
    </dgm:pt>
    <dgm:pt modelId="{C5FAA9D3-1CA2-43DA-9596-1B94219A1633}" type="sibTrans" cxnId="{EC05FF11-A728-4C15-AE28-D520A50481EE}">
      <dgm:prSet/>
      <dgm:spPr/>
      <dgm:t>
        <a:bodyPr/>
        <a:lstStyle/>
        <a:p>
          <a:endParaRPr lang="en-US"/>
        </a:p>
      </dgm:t>
    </dgm:pt>
    <dgm:pt modelId="{69EFA1E8-F522-4701-9561-F66F165F4A9F}">
      <dgm:prSet phldrT="[Text]" phldr="1"/>
      <dgm:spPr>
        <a:solidFill>
          <a:schemeClr val="accent1">
            <a:hueOff val="0"/>
            <a:satOff val="0"/>
            <a:lumOff val="0"/>
            <a:alpha val="0"/>
          </a:schemeClr>
        </a:solidFill>
      </dgm:spPr>
      <dgm:t>
        <a:bodyPr/>
        <a:lstStyle/>
        <a:p>
          <a:endParaRPr lang="en-US" dirty="0"/>
        </a:p>
      </dgm:t>
    </dgm:pt>
    <dgm:pt modelId="{C72ADD79-7347-4E1A-A13C-90E4477065B0}" type="sibTrans" cxnId="{5C5CF62C-5406-4495-819A-0F9B124725A3}">
      <dgm:prSet/>
      <dgm:spPr/>
      <dgm:t>
        <a:bodyPr/>
        <a:lstStyle/>
        <a:p>
          <a:endParaRPr lang="en-US"/>
        </a:p>
      </dgm:t>
    </dgm:pt>
    <dgm:pt modelId="{47BBF113-7CB3-4E23-B289-D4CDA7D08EA8}" type="parTrans" cxnId="{5C5CF62C-5406-4495-819A-0F9B124725A3}">
      <dgm:prSet/>
      <dgm:spPr/>
      <dgm:t>
        <a:bodyPr/>
        <a:lstStyle/>
        <a:p>
          <a:endParaRPr lang="en-US"/>
        </a:p>
      </dgm:t>
    </dgm:pt>
    <dgm:pt modelId="{C7653F2E-9931-462C-A1FA-6F1DD5C332B0}">
      <dgm:prSet/>
      <dgm:spPr/>
      <dgm:t>
        <a:bodyPr/>
        <a:lstStyle/>
        <a:p>
          <a:r>
            <a:rPr lang="en-US" dirty="0" smtClean="0"/>
            <a:t>Corporate</a:t>
          </a:r>
          <a:endParaRPr lang="en-US" dirty="0"/>
        </a:p>
      </dgm:t>
    </dgm:pt>
    <dgm:pt modelId="{6804D87F-F7BD-4766-8EA8-523DB6DF4870}" type="parTrans" cxnId="{3DAFE3BB-FF69-43E2-8C25-DE9D21C7E7AF}">
      <dgm:prSet/>
      <dgm:spPr/>
      <dgm:t>
        <a:bodyPr/>
        <a:lstStyle/>
        <a:p>
          <a:endParaRPr lang="en-US" dirty="0"/>
        </a:p>
      </dgm:t>
    </dgm:pt>
    <dgm:pt modelId="{9E7A20EA-004B-48C4-BDBD-6CDBC4CFE6B6}" type="sibTrans" cxnId="{3DAFE3BB-FF69-43E2-8C25-DE9D21C7E7AF}">
      <dgm:prSet/>
      <dgm:spPr/>
      <dgm:t>
        <a:bodyPr/>
        <a:lstStyle/>
        <a:p>
          <a:endParaRPr lang="en-US"/>
        </a:p>
      </dgm:t>
    </dgm:pt>
    <dgm:pt modelId="{EE232A08-0A9B-4697-8B90-BC18905B62E3}" type="pres">
      <dgm:prSet presAssocID="{B692B35D-5A99-4B76-909F-4EE547C5EA0A}" presName="cycle" presStyleCnt="0">
        <dgm:presLayoutVars>
          <dgm:chMax val="1"/>
          <dgm:dir/>
          <dgm:animLvl val="ctr"/>
          <dgm:resizeHandles val="exact"/>
        </dgm:presLayoutVars>
      </dgm:prSet>
      <dgm:spPr/>
      <dgm:t>
        <a:bodyPr/>
        <a:lstStyle/>
        <a:p>
          <a:endParaRPr lang="en-US"/>
        </a:p>
      </dgm:t>
    </dgm:pt>
    <dgm:pt modelId="{8B8896F3-43AD-41E9-A7E0-96282BA2D80C}" type="pres">
      <dgm:prSet presAssocID="{69EFA1E8-F522-4701-9561-F66F165F4A9F}" presName="centerShape" presStyleLbl="node0" presStyleIdx="0" presStyleCnt="1" custScaleX="68783" custScaleY="91477" custLinFactNeighborX="-2092" custLinFactNeighborY="-105"/>
      <dgm:spPr/>
      <dgm:t>
        <a:bodyPr/>
        <a:lstStyle/>
        <a:p>
          <a:endParaRPr lang="en-US"/>
        </a:p>
      </dgm:t>
    </dgm:pt>
    <dgm:pt modelId="{123AE148-5FED-4BC0-9EFC-413793985463}" type="pres">
      <dgm:prSet presAssocID="{70BB17A2-9E90-4F50-82E9-D02D805B5605}" presName="Name9" presStyleLbl="parChTrans1D2" presStyleIdx="0" presStyleCnt="5"/>
      <dgm:spPr/>
      <dgm:t>
        <a:bodyPr/>
        <a:lstStyle/>
        <a:p>
          <a:endParaRPr lang="en-US"/>
        </a:p>
      </dgm:t>
    </dgm:pt>
    <dgm:pt modelId="{63171B0E-EAF9-46A8-B896-BFFB1A819826}" type="pres">
      <dgm:prSet presAssocID="{70BB17A2-9E90-4F50-82E9-D02D805B5605}" presName="connTx" presStyleLbl="parChTrans1D2" presStyleIdx="0" presStyleCnt="5"/>
      <dgm:spPr/>
      <dgm:t>
        <a:bodyPr/>
        <a:lstStyle/>
        <a:p>
          <a:endParaRPr lang="en-US"/>
        </a:p>
      </dgm:t>
    </dgm:pt>
    <dgm:pt modelId="{2A1FB0EB-433C-4E80-A682-016DE1E87AAD}" type="pres">
      <dgm:prSet presAssocID="{F75126E8-2539-410B-89E4-B7AB84E04796}" presName="node" presStyleLbl="node1" presStyleIdx="0" presStyleCnt="5" custRadScaleRad="101079" custRadScaleInc="-5404">
        <dgm:presLayoutVars>
          <dgm:bulletEnabled val="1"/>
        </dgm:presLayoutVars>
      </dgm:prSet>
      <dgm:spPr/>
      <dgm:t>
        <a:bodyPr/>
        <a:lstStyle/>
        <a:p>
          <a:endParaRPr lang="en-US"/>
        </a:p>
      </dgm:t>
    </dgm:pt>
    <dgm:pt modelId="{2BE23D15-3743-4718-B40C-5F26F30076BA}" type="pres">
      <dgm:prSet presAssocID="{27C6891C-2279-4501-8157-999CF8AC9D64}" presName="Name9" presStyleLbl="parChTrans1D2" presStyleIdx="1" presStyleCnt="5"/>
      <dgm:spPr/>
      <dgm:t>
        <a:bodyPr/>
        <a:lstStyle/>
        <a:p>
          <a:endParaRPr lang="en-US"/>
        </a:p>
      </dgm:t>
    </dgm:pt>
    <dgm:pt modelId="{AF504F38-1D7E-44DF-B677-C625782CD4A4}" type="pres">
      <dgm:prSet presAssocID="{27C6891C-2279-4501-8157-999CF8AC9D64}" presName="connTx" presStyleLbl="parChTrans1D2" presStyleIdx="1" presStyleCnt="5"/>
      <dgm:spPr/>
      <dgm:t>
        <a:bodyPr/>
        <a:lstStyle/>
        <a:p>
          <a:endParaRPr lang="en-US"/>
        </a:p>
      </dgm:t>
    </dgm:pt>
    <dgm:pt modelId="{A84FE003-43A2-44D1-A8C7-75BA2F2E673C}" type="pres">
      <dgm:prSet presAssocID="{3920B34B-1761-40AF-BD42-C272DD740172}" presName="node" presStyleLbl="node1" presStyleIdx="1" presStyleCnt="5" custRadScaleRad="151380" custRadScaleInc="-4914">
        <dgm:presLayoutVars>
          <dgm:bulletEnabled val="1"/>
        </dgm:presLayoutVars>
      </dgm:prSet>
      <dgm:spPr/>
      <dgm:t>
        <a:bodyPr/>
        <a:lstStyle/>
        <a:p>
          <a:endParaRPr lang="en-US"/>
        </a:p>
      </dgm:t>
    </dgm:pt>
    <dgm:pt modelId="{01D4CB36-5FE4-4104-8A62-A29E417ABE63}" type="pres">
      <dgm:prSet presAssocID="{E0FF6479-B606-4140-A139-2E498DA7F6D1}" presName="Name9" presStyleLbl="parChTrans1D2" presStyleIdx="2" presStyleCnt="5"/>
      <dgm:spPr/>
      <dgm:t>
        <a:bodyPr/>
        <a:lstStyle/>
        <a:p>
          <a:endParaRPr lang="en-US"/>
        </a:p>
      </dgm:t>
    </dgm:pt>
    <dgm:pt modelId="{48E656C8-AED4-411E-8AE7-B0EE03A27C96}" type="pres">
      <dgm:prSet presAssocID="{E0FF6479-B606-4140-A139-2E498DA7F6D1}" presName="connTx" presStyleLbl="parChTrans1D2" presStyleIdx="2" presStyleCnt="5"/>
      <dgm:spPr/>
      <dgm:t>
        <a:bodyPr/>
        <a:lstStyle/>
        <a:p>
          <a:endParaRPr lang="en-US"/>
        </a:p>
      </dgm:t>
    </dgm:pt>
    <dgm:pt modelId="{6992ED55-FF40-46D1-8D29-690F85E20FA9}" type="pres">
      <dgm:prSet presAssocID="{234C2020-7334-40F3-ADE0-21EF34A7248A}" presName="node" presStyleLbl="node1" presStyleIdx="2" presStyleCnt="5" custRadScaleRad="124806" custRadScaleInc="-37756">
        <dgm:presLayoutVars>
          <dgm:bulletEnabled val="1"/>
        </dgm:presLayoutVars>
      </dgm:prSet>
      <dgm:spPr/>
      <dgm:t>
        <a:bodyPr/>
        <a:lstStyle/>
        <a:p>
          <a:endParaRPr lang="en-US"/>
        </a:p>
      </dgm:t>
    </dgm:pt>
    <dgm:pt modelId="{F478E38F-9BA7-4803-B426-05F3BED442E2}" type="pres">
      <dgm:prSet presAssocID="{5D7BB056-C1F2-4D8D-BBA4-00917BB0C2CC}" presName="Name9" presStyleLbl="parChTrans1D2" presStyleIdx="3" presStyleCnt="5"/>
      <dgm:spPr/>
      <dgm:t>
        <a:bodyPr/>
        <a:lstStyle/>
        <a:p>
          <a:endParaRPr lang="en-US"/>
        </a:p>
      </dgm:t>
    </dgm:pt>
    <dgm:pt modelId="{ED4CCB7D-E294-4710-858A-CDCF725E0193}" type="pres">
      <dgm:prSet presAssocID="{5D7BB056-C1F2-4D8D-BBA4-00917BB0C2CC}" presName="connTx" presStyleLbl="parChTrans1D2" presStyleIdx="3" presStyleCnt="5"/>
      <dgm:spPr/>
      <dgm:t>
        <a:bodyPr/>
        <a:lstStyle/>
        <a:p>
          <a:endParaRPr lang="en-US"/>
        </a:p>
      </dgm:t>
    </dgm:pt>
    <dgm:pt modelId="{09BF9B98-1FB5-430C-91B7-85F1C97344E9}" type="pres">
      <dgm:prSet presAssocID="{EFA46B03-04D5-4E7D-912D-0B61342ABC56}" presName="node" presStyleLbl="node1" presStyleIdx="3" presStyleCnt="5" custRadScaleRad="112660" custRadScaleInc="22232">
        <dgm:presLayoutVars>
          <dgm:bulletEnabled val="1"/>
        </dgm:presLayoutVars>
      </dgm:prSet>
      <dgm:spPr/>
      <dgm:t>
        <a:bodyPr/>
        <a:lstStyle/>
        <a:p>
          <a:endParaRPr lang="en-US"/>
        </a:p>
      </dgm:t>
    </dgm:pt>
    <dgm:pt modelId="{885AD389-41D9-46F7-BEEB-5F732B0F5539}" type="pres">
      <dgm:prSet presAssocID="{6804D87F-F7BD-4766-8EA8-523DB6DF4870}" presName="Name9" presStyleLbl="parChTrans1D2" presStyleIdx="4" presStyleCnt="5"/>
      <dgm:spPr/>
      <dgm:t>
        <a:bodyPr/>
        <a:lstStyle/>
        <a:p>
          <a:endParaRPr lang="en-US"/>
        </a:p>
      </dgm:t>
    </dgm:pt>
    <dgm:pt modelId="{A2D2AC16-F7CB-4353-BA60-DA64F9F412F7}" type="pres">
      <dgm:prSet presAssocID="{6804D87F-F7BD-4766-8EA8-523DB6DF4870}" presName="connTx" presStyleLbl="parChTrans1D2" presStyleIdx="4" presStyleCnt="5"/>
      <dgm:spPr/>
      <dgm:t>
        <a:bodyPr/>
        <a:lstStyle/>
        <a:p>
          <a:endParaRPr lang="en-US"/>
        </a:p>
      </dgm:t>
    </dgm:pt>
    <dgm:pt modelId="{24EDF5A6-36B6-400A-A129-FAA301660FBA}" type="pres">
      <dgm:prSet presAssocID="{C7653F2E-9931-462C-A1FA-6F1DD5C332B0}" presName="node" presStyleLbl="node1" presStyleIdx="4" presStyleCnt="5" custRadScaleRad="143334" custRadScaleInc="4312">
        <dgm:presLayoutVars>
          <dgm:bulletEnabled val="1"/>
        </dgm:presLayoutVars>
      </dgm:prSet>
      <dgm:spPr/>
      <dgm:t>
        <a:bodyPr/>
        <a:lstStyle/>
        <a:p>
          <a:endParaRPr lang="en-US"/>
        </a:p>
      </dgm:t>
    </dgm:pt>
  </dgm:ptLst>
  <dgm:cxnLst>
    <dgm:cxn modelId="{B8AD3342-61CD-44F4-9A1F-D07027057EE3}" type="presOf" srcId="{5D7BB056-C1F2-4D8D-BBA4-00917BB0C2CC}" destId="{ED4CCB7D-E294-4710-858A-CDCF725E0193}" srcOrd="1" destOrd="0" presId="urn:microsoft.com/office/officeart/2005/8/layout/radial1"/>
    <dgm:cxn modelId="{5C5CF62C-5406-4495-819A-0F9B124725A3}" srcId="{B692B35D-5A99-4B76-909F-4EE547C5EA0A}" destId="{69EFA1E8-F522-4701-9561-F66F165F4A9F}" srcOrd="0" destOrd="0" parTransId="{47BBF113-7CB3-4E23-B289-D4CDA7D08EA8}" sibTransId="{C72ADD79-7347-4E1A-A13C-90E4477065B0}"/>
    <dgm:cxn modelId="{F38F3033-91C3-44D6-A636-1B5C1E93C71A}" type="presOf" srcId="{5D7BB056-C1F2-4D8D-BBA4-00917BB0C2CC}" destId="{F478E38F-9BA7-4803-B426-05F3BED442E2}" srcOrd="0" destOrd="0" presId="urn:microsoft.com/office/officeart/2005/8/layout/radial1"/>
    <dgm:cxn modelId="{EC05FF11-A728-4C15-AE28-D520A50481EE}" srcId="{69EFA1E8-F522-4701-9561-F66F165F4A9F}" destId="{EFA46B03-04D5-4E7D-912D-0B61342ABC56}" srcOrd="3" destOrd="0" parTransId="{5D7BB056-C1F2-4D8D-BBA4-00917BB0C2CC}" sibTransId="{C5FAA9D3-1CA2-43DA-9596-1B94219A1633}"/>
    <dgm:cxn modelId="{475B636A-A116-42A6-8E88-5DD5051C3450}" type="presOf" srcId="{F75126E8-2539-410B-89E4-B7AB84E04796}" destId="{2A1FB0EB-433C-4E80-A682-016DE1E87AAD}" srcOrd="0" destOrd="0" presId="urn:microsoft.com/office/officeart/2005/8/layout/radial1"/>
    <dgm:cxn modelId="{F9ED8DAA-2539-4167-AA06-593BE107E62B}" srcId="{69EFA1E8-F522-4701-9561-F66F165F4A9F}" destId="{3920B34B-1761-40AF-BD42-C272DD740172}" srcOrd="1" destOrd="0" parTransId="{27C6891C-2279-4501-8157-999CF8AC9D64}" sibTransId="{D834C8BB-B997-4FD1-9FAD-9CE93C151E9A}"/>
    <dgm:cxn modelId="{CD2A1086-714C-46B8-A183-E03701ACEF22}" type="presOf" srcId="{C7653F2E-9931-462C-A1FA-6F1DD5C332B0}" destId="{24EDF5A6-36B6-400A-A129-FAA301660FBA}" srcOrd="0" destOrd="0" presId="urn:microsoft.com/office/officeart/2005/8/layout/radial1"/>
    <dgm:cxn modelId="{4D6F0AC7-0BDB-4E24-911F-6EEBC676DACA}" srcId="{69EFA1E8-F522-4701-9561-F66F165F4A9F}" destId="{234C2020-7334-40F3-ADE0-21EF34A7248A}" srcOrd="2" destOrd="0" parTransId="{E0FF6479-B606-4140-A139-2E498DA7F6D1}" sibTransId="{EE0D92BB-4DAD-48F3-9B39-D2EDD43245E5}"/>
    <dgm:cxn modelId="{1F31D465-E88A-433F-9B99-5C2B96FE2F04}" type="presOf" srcId="{3920B34B-1761-40AF-BD42-C272DD740172}" destId="{A84FE003-43A2-44D1-A8C7-75BA2F2E673C}" srcOrd="0" destOrd="0" presId="urn:microsoft.com/office/officeart/2005/8/layout/radial1"/>
    <dgm:cxn modelId="{3F548032-1713-4229-80E9-2363980C3508}" type="presOf" srcId="{6804D87F-F7BD-4766-8EA8-523DB6DF4870}" destId="{885AD389-41D9-46F7-BEEB-5F732B0F5539}" srcOrd="0" destOrd="0" presId="urn:microsoft.com/office/officeart/2005/8/layout/radial1"/>
    <dgm:cxn modelId="{F7C7F201-5721-425D-9C57-6EFC1E958E63}" type="presOf" srcId="{27C6891C-2279-4501-8157-999CF8AC9D64}" destId="{2BE23D15-3743-4718-B40C-5F26F30076BA}" srcOrd="0" destOrd="0" presId="urn:microsoft.com/office/officeart/2005/8/layout/radial1"/>
    <dgm:cxn modelId="{BAD8AD84-63E7-482E-A458-6DC23C3DE6A7}" type="presOf" srcId="{EFA46B03-04D5-4E7D-912D-0B61342ABC56}" destId="{09BF9B98-1FB5-430C-91B7-85F1C97344E9}" srcOrd="0" destOrd="0" presId="urn:microsoft.com/office/officeart/2005/8/layout/radial1"/>
    <dgm:cxn modelId="{9E9B3D10-3CC4-47DB-AEAC-1B94F802E6F6}" type="presOf" srcId="{69EFA1E8-F522-4701-9561-F66F165F4A9F}" destId="{8B8896F3-43AD-41E9-A7E0-96282BA2D80C}" srcOrd="0" destOrd="0" presId="urn:microsoft.com/office/officeart/2005/8/layout/radial1"/>
    <dgm:cxn modelId="{391974B8-A040-478E-9CDE-DF5AA10565E1}" type="presOf" srcId="{27C6891C-2279-4501-8157-999CF8AC9D64}" destId="{AF504F38-1D7E-44DF-B677-C625782CD4A4}" srcOrd="1" destOrd="0" presId="urn:microsoft.com/office/officeart/2005/8/layout/radial1"/>
    <dgm:cxn modelId="{7076A6E0-C94F-443F-ADCD-F27F575C27CD}" srcId="{69EFA1E8-F522-4701-9561-F66F165F4A9F}" destId="{F75126E8-2539-410B-89E4-B7AB84E04796}" srcOrd="0" destOrd="0" parTransId="{70BB17A2-9E90-4F50-82E9-D02D805B5605}" sibTransId="{2AA2595B-5BCD-44E5-AB74-016C0FD5F078}"/>
    <dgm:cxn modelId="{1E43CA66-5328-4A15-8E17-06F115173B49}" type="presOf" srcId="{E0FF6479-B606-4140-A139-2E498DA7F6D1}" destId="{01D4CB36-5FE4-4104-8A62-A29E417ABE63}" srcOrd="0" destOrd="0" presId="urn:microsoft.com/office/officeart/2005/8/layout/radial1"/>
    <dgm:cxn modelId="{3DAFE3BB-FF69-43E2-8C25-DE9D21C7E7AF}" srcId="{69EFA1E8-F522-4701-9561-F66F165F4A9F}" destId="{C7653F2E-9931-462C-A1FA-6F1DD5C332B0}" srcOrd="4" destOrd="0" parTransId="{6804D87F-F7BD-4766-8EA8-523DB6DF4870}" sibTransId="{9E7A20EA-004B-48C4-BDBD-6CDBC4CFE6B6}"/>
    <dgm:cxn modelId="{986CF367-5857-48A2-86C2-117296D7B9A6}" type="presOf" srcId="{234C2020-7334-40F3-ADE0-21EF34A7248A}" destId="{6992ED55-FF40-46D1-8D29-690F85E20FA9}" srcOrd="0" destOrd="0" presId="urn:microsoft.com/office/officeart/2005/8/layout/radial1"/>
    <dgm:cxn modelId="{4B738209-EDD4-4D7B-B7E0-3DEC3A1FF4CE}" type="presOf" srcId="{70BB17A2-9E90-4F50-82E9-D02D805B5605}" destId="{63171B0E-EAF9-46A8-B896-BFFB1A819826}" srcOrd="1" destOrd="0" presId="urn:microsoft.com/office/officeart/2005/8/layout/radial1"/>
    <dgm:cxn modelId="{E17F4029-C632-495A-A2CB-261FCCBB85CE}" type="presOf" srcId="{B692B35D-5A99-4B76-909F-4EE547C5EA0A}" destId="{EE232A08-0A9B-4697-8B90-BC18905B62E3}" srcOrd="0" destOrd="0" presId="urn:microsoft.com/office/officeart/2005/8/layout/radial1"/>
    <dgm:cxn modelId="{C1EBF337-10B5-473B-ACB5-B18F573E75A7}" type="presOf" srcId="{E0FF6479-B606-4140-A139-2E498DA7F6D1}" destId="{48E656C8-AED4-411E-8AE7-B0EE03A27C96}" srcOrd="1" destOrd="0" presId="urn:microsoft.com/office/officeart/2005/8/layout/radial1"/>
    <dgm:cxn modelId="{E0DBA324-E86F-4ECA-B008-D9B28C0951F2}" type="presOf" srcId="{6804D87F-F7BD-4766-8EA8-523DB6DF4870}" destId="{A2D2AC16-F7CB-4353-BA60-DA64F9F412F7}" srcOrd="1" destOrd="0" presId="urn:microsoft.com/office/officeart/2005/8/layout/radial1"/>
    <dgm:cxn modelId="{C786566D-057C-493F-BFB7-44C2FC54C969}" type="presOf" srcId="{70BB17A2-9E90-4F50-82E9-D02D805B5605}" destId="{123AE148-5FED-4BC0-9EFC-413793985463}" srcOrd="0" destOrd="0" presId="urn:microsoft.com/office/officeart/2005/8/layout/radial1"/>
    <dgm:cxn modelId="{E1054844-E6A5-40F7-AD0E-2A40036A2AC1}" type="presParOf" srcId="{EE232A08-0A9B-4697-8B90-BC18905B62E3}" destId="{8B8896F3-43AD-41E9-A7E0-96282BA2D80C}" srcOrd="0" destOrd="0" presId="urn:microsoft.com/office/officeart/2005/8/layout/radial1"/>
    <dgm:cxn modelId="{4FDA680F-DE2A-4BF9-B6DF-DA426F8A209A}" type="presParOf" srcId="{EE232A08-0A9B-4697-8B90-BC18905B62E3}" destId="{123AE148-5FED-4BC0-9EFC-413793985463}" srcOrd="1" destOrd="0" presId="urn:microsoft.com/office/officeart/2005/8/layout/radial1"/>
    <dgm:cxn modelId="{6FB8079E-1F69-4977-9795-06326861E9B9}" type="presParOf" srcId="{123AE148-5FED-4BC0-9EFC-413793985463}" destId="{63171B0E-EAF9-46A8-B896-BFFB1A819826}" srcOrd="0" destOrd="0" presId="urn:microsoft.com/office/officeart/2005/8/layout/radial1"/>
    <dgm:cxn modelId="{2C136DB9-8A17-4D91-A2DA-7159B85FEB4C}" type="presParOf" srcId="{EE232A08-0A9B-4697-8B90-BC18905B62E3}" destId="{2A1FB0EB-433C-4E80-A682-016DE1E87AAD}" srcOrd="2" destOrd="0" presId="urn:microsoft.com/office/officeart/2005/8/layout/radial1"/>
    <dgm:cxn modelId="{4CC9D5CE-DB5E-4BAB-9392-42177ABF90CB}" type="presParOf" srcId="{EE232A08-0A9B-4697-8B90-BC18905B62E3}" destId="{2BE23D15-3743-4718-B40C-5F26F30076BA}" srcOrd="3" destOrd="0" presId="urn:microsoft.com/office/officeart/2005/8/layout/radial1"/>
    <dgm:cxn modelId="{A0681E91-C83D-4696-BB57-1A2A4451F5DA}" type="presParOf" srcId="{2BE23D15-3743-4718-B40C-5F26F30076BA}" destId="{AF504F38-1D7E-44DF-B677-C625782CD4A4}" srcOrd="0" destOrd="0" presId="urn:microsoft.com/office/officeart/2005/8/layout/radial1"/>
    <dgm:cxn modelId="{64B97797-D8C9-4E2A-B3F1-37ED54192FDA}" type="presParOf" srcId="{EE232A08-0A9B-4697-8B90-BC18905B62E3}" destId="{A84FE003-43A2-44D1-A8C7-75BA2F2E673C}" srcOrd="4" destOrd="0" presId="urn:microsoft.com/office/officeart/2005/8/layout/radial1"/>
    <dgm:cxn modelId="{6BA15F70-C224-4640-9145-66B632933247}" type="presParOf" srcId="{EE232A08-0A9B-4697-8B90-BC18905B62E3}" destId="{01D4CB36-5FE4-4104-8A62-A29E417ABE63}" srcOrd="5" destOrd="0" presId="urn:microsoft.com/office/officeart/2005/8/layout/radial1"/>
    <dgm:cxn modelId="{07927F38-4A70-4953-AF14-F36BBBFF1B86}" type="presParOf" srcId="{01D4CB36-5FE4-4104-8A62-A29E417ABE63}" destId="{48E656C8-AED4-411E-8AE7-B0EE03A27C96}" srcOrd="0" destOrd="0" presId="urn:microsoft.com/office/officeart/2005/8/layout/radial1"/>
    <dgm:cxn modelId="{8997D3A8-A292-4B73-AFDD-77180FA68C96}" type="presParOf" srcId="{EE232A08-0A9B-4697-8B90-BC18905B62E3}" destId="{6992ED55-FF40-46D1-8D29-690F85E20FA9}" srcOrd="6" destOrd="0" presId="urn:microsoft.com/office/officeart/2005/8/layout/radial1"/>
    <dgm:cxn modelId="{8FF2C9AD-A86E-42C8-886E-F0274BBBDA8C}" type="presParOf" srcId="{EE232A08-0A9B-4697-8B90-BC18905B62E3}" destId="{F478E38F-9BA7-4803-B426-05F3BED442E2}" srcOrd="7" destOrd="0" presId="urn:microsoft.com/office/officeart/2005/8/layout/radial1"/>
    <dgm:cxn modelId="{66EA42C9-43A2-428B-8F9D-CA6A812AC811}" type="presParOf" srcId="{F478E38F-9BA7-4803-B426-05F3BED442E2}" destId="{ED4CCB7D-E294-4710-858A-CDCF725E0193}" srcOrd="0" destOrd="0" presId="urn:microsoft.com/office/officeart/2005/8/layout/radial1"/>
    <dgm:cxn modelId="{6627F20C-B5AD-497F-80ED-F06797647659}" type="presParOf" srcId="{EE232A08-0A9B-4697-8B90-BC18905B62E3}" destId="{09BF9B98-1FB5-430C-91B7-85F1C97344E9}" srcOrd="8" destOrd="0" presId="urn:microsoft.com/office/officeart/2005/8/layout/radial1"/>
    <dgm:cxn modelId="{F6B4EE16-A39B-4895-BDE9-C937473A26EE}" type="presParOf" srcId="{EE232A08-0A9B-4697-8B90-BC18905B62E3}" destId="{885AD389-41D9-46F7-BEEB-5F732B0F5539}" srcOrd="9" destOrd="0" presId="urn:microsoft.com/office/officeart/2005/8/layout/radial1"/>
    <dgm:cxn modelId="{4D85CA84-780C-4A56-9612-B75CC7EFADDE}" type="presParOf" srcId="{885AD389-41D9-46F7-BEEB-5F732B0F5539}" destId="{A2D2AC16-F7CB-4353-BA60-DA64F9F412F7}" srcOrd="0" destOrd="0" presId="urn:microsoft.com/office/officeart/2005/8/layout/radial1"/>
    <dgm:cxn modelId="{70074DED-1E48-41C0-8214-EA8250F0D62B}" type="presParOf" srcId="{EE232A08-0A9B-4697-8B90-BC18905B62E3}" destId="{24EDF5A6-36B6-400A-A129-FAA301660FBA}"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DF3B9-57A3-40D0-AA21-9E7148FC2AFD}" type="doc">
      <dgm:prSet loTypeId="urn:microsoft.com/office/officeart/2005/8/layout/hProcess9" loCatId="process" qsTypeId="urn:microsoft.com/office/officeart/2005/8/quickstyle/simple1" qsCatId="simple" csTypeId="urn:microsoft.com/office/officeart/2005/8/colors/accent2_1" csCatId="accent2" phldr="1"/>
      <dgm:spPr/>
    </dgm:pt>
    <dgm:pt modelId="{C5295C47-70E4-4A14-A8B1-5ACE7AC992B6}">
      <dgm:prSet phldrT="[Text]"/>
      <dgm:spPr>
        <a:solidFill>
          <a:srgbClr val="800000"/>
        </a:solidFill>
        <a:ln>
          <a:solidFill>
            <a:srgbClr val="FF0000"/>
          </a:solidFill>
        </a:ln>
      </dgm:spPr>
      <dgm:t>
        <a:bodyPr/>
        <a:lstStyle/>
        <a:p>
          <a:r>
            <a:rPr lang="en-US" dirty="0" smtClean="0">
              <a:solidFill>
                <a:srgbClr val="FFFFFF"/>
              </a:solidFill>
            </a:rPr>
            <a:t>4 levers &amp; tools</a:t>
          </a:r>
        </a:p>
      </dgm:t>
    </dgm:pt>
    <dgm:pt modelId="{78CC6316-36C5-44BF-B2F5-542605F819FA}" type="parTrans" cxnId="{FA755143-8C7B-4B5F-93EB-C60FB25B9F54}">
      <dgm:prSet/>
      <dgm:spPr/>
      <dgm:t>
        <a:bodyPr/>
        <a:lstStyle/>
        <a:p>
          <a:endParaRPr lang="en-IN">
            <a:solidFill>
              <a:srgbClr val="FFFFFF"/>
            </a:solidFill>
          </a:endParaRPr>
        </a:p>
      </dgm:t>
    </dgm:pt>
    <dgm:pt modelId="{DEE8069E-BE5F-4222-9D52-DA1EF3C44C4E}" type="sibTrans" cxnId="{FA755143-8C7B-4B5F-93EB-C60FB25B9F54}">
      <dgm:prSet/>
      <dgm:spPr/>
      <dgm:t>
        <a:bodyPr/>
        <a:lstStyle/>
        <a:p>
          <a:endParaRPr lang="en-IN">
            <a:solidFill>
              <a:srgbClr val="FFFFFF"/>
            </a:solidFill>
          </a:endParaRPr>
        </a:p>
      </dgm:t>
    </dgm:pt>
    <dgm:pt modelId="{6EBDCF10-75CD-49EA-A7BA-26A83E4A56F2}">
      <dgm:prSet phldrT="[Text]"/>
      <dgm:spPr>
        <a:solidFill>
          <a:srgbClr val="800000"/>
        </a:solidFill>
        <a:ln>
          <a:solidFill>
            <a:srgbClr val="FF0000"/>
          </a:solidFill>
        </a:ln>
      </dgm:spPr>
      <dgm:t>
        <a:bodyPr/>
        <a:lstStyle/>
        <a:p>
          <a:r>
            <a:rPr lang="en-IN" dirty="0" smtClean="0">
              <a:solidFill>
                <a:srgbClr val="FFFFFF"/>
              </a:solidFill>
            </a:rPr>
            <a:t>Assess viability</a:t>
          </a:r>
          <a:endParaRPr lang="en-IN" dirty="0">
            <a:solidFill>
              <a:srgbClr val="FFFFFF"/>
            </a:solidFill>
          </a:endParaRPr>
        </a:p>
      </dgm:t>
    </dgm:pt>
    <dgm:pt modelId="{3244044D-8E6E-4506-8985-66C9DE084DBF}" type="parTrans" cxnId="{297ADC4F-6E83-4945-9048-87771303CA3E}">
      <dgm:prSet/>
      <dgm:spPr/>
      <dgm:t>
        <a:bodyPr/>
        <a:lstStyle/>
        <a:p>
          <a:endParaRPr lang="en-IN">
            <a:solidFill>
              <a:srgbClr val="FFFFFF"/>
            </a:solidFill>
          </a:endParaRPr>
        </a:p>
      </dgm:t>
    </dgm:pt>
    <dgm:pt modelId="{F93B7B12-DD6E-4642-B022-291CEC6F968D}" type="sibTrans" cxnId="{297ADC4F-6E83-4945-9048-87771303CA3E}">
      <dgm:prSet/>
      <dgm:spPr/>
      <dgm:t>
        <a:bodyPr/>
        <a:lstStyle/>
        <a:p>
          <a:endParaRPr lang="en-IN">
            <a:solidFill>
              <a:srgbClr val="FFFFFF"/>
            </a:solidFill>
          </a:endParaRPr>
        </a:p>
      </dgm:t>
    </dgm:pt>
    <dgm:pt modelId="{93070C13-37EB-4BA2-87D4-BA25527D635E}">
      <dgm:prSet phldrT="[Text]"/>
      <dgm:spPr>
        <a:solidFill>
          <a:srgbClr val="800000"/>
        </a:solidFill>
        <a:ln>
          <a:solidFill>
            <a:srgbClr val="FF0000"/>
          </a:solidFill>
        </a:ln>
      </dgm:spPr>
      <dgm:t>
        <a:bodyPr/>
        <a:lstStyle/>
        <a:p>
          <a:r>
            <a:rPr lang="en-US" dirty="0" smtClean="0">
              <a:solidFill>
                <a:srgbClr val="FFFFFF"/>
              </a:solidFill>
            </a:rPr>
            <a:t>Tactical programs</a:t>
          </a:r>
          <a:endParaRPr lang="en-IN" dirty="0">
            <a:solidFill>
              <a:srgbClr val="FFFFFF"/>
            </a:solidFill>
          </a:endParaRPr>
        </a:p>
      </dgm:t>
    </dgm:pt>
    <dgm:pt modelId="{AE627724-737F-4D78-9EAB-FC1006B3DD29}" type="parTrans" cxnId="{28294F20-34E6-448B-9250-E0B20D0FD4BD}">
      <dgm:prSet/>
      <dgm:spPr/>
      <dgm:t>
        <a:bodyPr/>
        <a:lstStyle/>
        <a:p>
          <a:endParaRPr lang="en-US"/>
        </a:p>
      </dgm:t>
    </dgm:pt>
    <dgm:pt modelId="{7880ECB4-287B-4956-98D3-2B134BDDEEEF}" type="sibTrans" cxnId="{28294F20-34E6-448B-9250-E0B20D0FD4BD}">
      <dgm:prSet/>
      <dgm:spPr/>
      <dgm:t>
        <a:bodyPr/>
        <a:lstStyle/>
        <a:p>
          <a:endParaRPr lang="en-US"/>
        </a:p>
      </dgm:t>
    </dgm:pt>
    <dgm:pt modelId="{F918D91F-1193-4079-B0E1-422D06F63E62}">
      <dgm:prSet phldrT="[Text]"/>
      <dgm:spPr>
        <a:solidFill>
          <a:srgbClr val="800000"/>
        </a:solidFill>
        <a:ln>
          <a:solidFill>
            <a:srgbClr val="FF0000"/>
          </a:solidFill>
        </a:ln>
      </dgm:spPr>
      <dgm:t>
        <a:bodyPr/>
        <a:lstStyle/>
        <a:p>
          <a:r>
            <a:rPr lang="en-IN" dirty="0" smtClean="0">
              <a:solidFill>
                <a:srgbClr val="FFFFFF"/>
              </a:solidFill>
            </a:rPr>
            <a:t>Taking it to the team</a:t>
          </a:r>
          <a:endParaRPr lang="en-IN" dirty="0">
            <a:solidFill>
              <a:srgbClr val="FFFFFF"/>
            </a:solidFill>
          </a:endParaRPr>
        </a:p>
      </dgm:t>
    </dgm:pt>
    <dgm:pt modelId="{DA018C4F-2544-4F75-BE2A-262A059452D4}" type="parTrans" cxnId="{6244AF5B-1427-4486-A72D-ED429DC60FD5}">
      <dgm:prSet/>
      <dgm:spPr/>
      <dgm:t>
        <a:bodyPr/>
        <a:lstStyle/>
        <a:p>
          <a:endParaRPr lang="en-US"/>
        </a:p>
      </dgm:t>
    </dgm:pt>
    <dgm:pt modelId="{2ED5A35F-5238-43ED-8EA9-5EF9C1B8F4BA}" type="sibTrans" cxnId="{6244AF5B-1427-4486-A72D-ED429DC60FD5}">
      <dgm:prSet/>
      <dgm:spPr/>
      <dgm:t>
        <a:bodyPr/>
        <a:lstStyle/>
        <a:p>
          <a:endParaRPr lang="en-US"/>
        </a:p>
      </dgm:t>
    </dgm:pt>
    <dgm:pt modelId="{84C5DF91-61A1-486E-AED4-9BBA0F7A6E0B}">
      <dgm:prSet/>
      <dgm:spPr>
        <a:solidFill>
          <a:srgbClr val="800000"/>
        </a:solidFill>
        <a:ln>
          <a:solidFill>
            <a:srgbClr val="FF0000"/>
          </a:solidFill>
        </a:ln>
      </dgm:spPr>
      <dgm:t>
        <a:bodyPr/>
        <a:lstStyle/>
        <a:p>
          <a:r>
            <a:rPr lang="en-US" dirty="0" smtClean="0">
              <a:solidFill>
                <a:srgbClr val="FFFFFF"/>
              </a:solidFill>
            </a:rPr>
            <a:t>Measure Results</a:t>
          </a:r>
          <a:endParaRPr lang="en-US" dirty="0">
            <a:solidFill>
              <a:srgbClr val="FFFFFF"/>
            </a:solidFill>
          </a:endParaRPr>
        </a:p>
      </dgm:t>
    </dgm:pt>
    <dgm:pt modelId="{5BDFBF23-6A2F-4BF5-96B7-3AFB66019518}" type="parTrans" cxnId="{24E146F4-4812-434C-9782-718C4D6CC7D0}">
      <dgm:prSet/>
      <dgm:spPr/>
      <dgm:t>
        <a:bodyPr/>
        <a:lstStyle/>
        <a:p>
          <a:endParaRPr lang="en-US"/>
        </a:p>
      </dgm:t>
    </dgm:pt>
    <dgm:pt modelId="{235CE74F-DAD7-4D6B-9C3D-3852C38D9C87}" type="sibTrans" cxnId="{24E146F4-4812-434C-9782-718C4D6CC7D0}">
      <dgm:prSet/>
      <dgm:spPr/>
      <dgm:t>
        <a:bodyPr/>
        <a:lstStyle/>
        <a:p>
          <a:endParaRPr lang="en-US"/>
        </a:p>
      </dgm:t>
    </dgm:pt>
    <dgm:pt modelId="{5DFECEFC-D378-4FCA-8750-819EA92FD738}" type="pres">
      <dgm:prSet presAssocID="{D9FDF3B9-57A3-40D0-AA21-9E7148FC2AFD}" presName="CompostProcess" presStyleCnt="0">
        <dgm:presLayoutVars>
          <dgm:dir/>
          <dgm:resizeHandles val="exact"/>
        </dgm:presLayoutVars>
      </dgm:prSet>
      <dgm:spPr/>
    </dgm:pt>
    <dgm:pt modelId="{0DC8CEFB-17F0-4E78-8297-049466D00DC0}" type="pres">
      <dgm:prSet presAssocID="{D9FDF3B9-57A3-40D0-AA21-9E7148FC2AFD}" presName="arrow" presStyleLbl="bgShp" presStyleIdx="0" presStyleCnt="1" custLinFactNeighborX="-495" custLinFactNeighborY="410"/>
      <dgm:spPr>
        <a:solidFill>
          <a:srgbClr val="C00000"/>
        </a:solidFill>
      </dgm:spPr>
    </dgm:pt>
    <dgm:pt modelId="{39DCF30B-EB38-4333-B670-0EFFD9D4C20B}" type="pres">
      <dgm:prSet presAssocID="{D9FDF3B9-57A3-40D0-AA21-9E7148FC2AFD}" presName="linearProcess" presStyleCnt="0"/>
      <dgm:spPr/>
    </dgm:pt>
    <dgm:pt modelId="{4DA96BCD-6B55-40E5-B655-D7A775DBD797}" type="pres">
      <dgm:prSet presAssocID="{C5295C47-70E4-4A14-A8B1-5ACE7AC992B6}" presName="textNode" presStyleLbl="node1" presStyleIdx="0" presStyleCnt="5">
        <dgm:presLayoutVars>
          <dgm:bulletEnabled val="1"/>
        </dgm:presLayoutVars>
      </dgm:prSet>
      <dgm:spPr/>
      <dgm:t>
        <a:bodyPr/>
        <a:lstStyle/>
        <a:p>
          <a:endParaRPr lang="en-IN"/>
        </a:p>
      </dgm:t>
    </dgm:pt>
    <dgm:pt modelId="{64F8315D-4992-4A35-B484-BD04ECADFDE8}" type="pres">
      <dgm:prSet presAssocID="{DEE8069E-BE5F-4222-9D52-DA1EF3C44C4E}" presName="sibTrans" presStyleCnt="0"/>
      <dgm:spPr/>
    </dgm:pt>
    <dgm:pt modelId="{8C8C4170-83B0-4277-AEAE-6B64E38C9A4B}" type="pres">
      <dgm:prSet presAssocID="{93070C13-37EB-4BA2-87D4-BA25527D635E}" presName="textNode" presStyleLbl="node1" presStyleIdx="1" presStyleCnt="5">
        <dgm:presLayoutVars>
          <dgm:bulletEnabled val="1"/>
        </dgm:presLayoutVars>
      </dgm:prSet>
      <dgm:spPr/>
      <dgm:t>
        <a:bodyPr/>
        <a:lstStyle/>
        <a:p>
          <a:endParaRPr lang="en-US"/>
        </a:p>
      </dgm:t>
    </dgm:pt>
    <dgm:pt modelId="{B0B19FE7-4559-4E9E-AF4D-4C9F8ECB1CC9}" type="pres">
      <dgm:prSet presAssocID="{7880ECB4-287B-4956-98D3-2B134BDDEEEF}" presName="sibTrans" presStyleCnt="0"/>
      <dgm:spPr/>
    </dgm:pt>
    <dgm:pt modelId="{F4D878DD-5092-4A98-8757-9587E6E053DE}" type="pres">
      <dgm:prSet presAssocID="{6EBDCF10-75CD-49EA-A7BA-26A83E4A56F2}" presName="textNode" presStyleLbl="node1" presStyleIdx="2" presStyleCnt="5">
        <dgm:presLayoutVars>
          <dgm:bulletEnabled val="1"/>
        </dgm:presLayoutVars>
      </dgm:prSet>
      <dgm:spPr/>
      <dgm:t>
        <a:bodyPr/>
        <a:lstStyle/>
        <a:p>
          <a:endParaRPr lang="en-IN"/>
        </a:p>
      </dgm:t>
    </dgm:pt>
    <dgm:pt modelId="{8A5ADAEE-68D9-4EEA-84A1-C0E17CA17E70}" type="pres">
      <dgm:prSet presAssocID="{F93B7B12-DD6E-4642-B022-291CEC6F968D}" presName="sibTrans" presStyleCnt="0"/>
      <dgm:spPr/>
    </dgm:pt>
    <dgm:pt modelId="{1CBADC6C-F440-4B5C-96C2-9D1E737F607E}" type="pres">
      <dgm:prSet presAssocID="{F918D91F-1193-4079-B0E1-422D06F63E62}" presName="textNode" presStyleLbl="node1" presStyleIdx="3" presStyleCnt="5">
        <dgm:presLayoutVars>
          <dgm:bulletEnabled val="1"/>
        </dgm:presLayoutVars>
      </dgm:prSet>
      <dgm:spPr/>
      <dgm:t>
        <a:bodyPr/>
        <a:lstStyle/>
        <a:p>
          <a:endParaRPr lang="en-US"/>
        </a:p>
      </dgm:t>
    </dgm:pt>
    <dgm:pt modelId="{4F7AEF05-21EF-44BB-AD0A-2A2B8BE46E14}" type="pres">
      <dgm:prSet presAssocID="{2ED5A35F-5238-43ED-8EA9-5EF9C1B8F4BA}" presName="sibTrans" presStyleCnt="0"/>
      <dgm:spPr/>
    </dgm:pt>
    <dgm:pt modelId="{625341C1-0E08-4EEF-AD61-E585BC5962BE}" type="pres">
      <dgm:prSet presAssocID="{84C5DF91-61A1-486E-AED4-9BBA0F7A6E0B}" presName="textNode" presStyleLbl="node1" presStyleIdx="4" presStyleCnt="5">
        <dgm:presLayoutVars>
          <dgm:bulletEnabled val="1"/>
        </dgm:presLayoutVars>
      </dgm:prSet>
      <dgm:spPr/>
      <dgm:t>
        <a:bodyPr/>
        <a:lstStyle/>
        <a:p>
          <a:endParaRPr lang="en-US"/>
        </a:p>
      </dgm:t>
    </dgm:pt>
  </dgm:ptLst>
  <dgm:cxnLst>
    <dgm:cxn modelId="{E4E3E9CA-2D5B-4F68-86B6-740EB9C0CCC2}" type="presOf" srcId="{93070C13-37EB-4BA2-87D4-BA25527D635E}" destId="{8C8C4170-83B0-4277-AEAE-6B64E38C9A4B}" srcOrd="0" destOrd="0" presId="urn:microsoft.com/office/officeart/2005/8/layout/hProcess9"/>
    <dgm:cxn modelId="{03B61CA8-BF89-4A18-B19B-A26F27E2AA1D}" type="presOf" srcId="{D9FDF3B9-57A3-40D0-AA21-9E7148FC2AFD}" destId="{5DFECEFC-D378-4FCA-8750-819EA92FD738}" srcOrd="0" destOrd="0" presId="urn:microsoft.com/office/officeart/2005/8/layout/hProcess9"/>
    <dgm:cxn modelId="{7EC20A56-DCFB-427D-999F-64943BF20F38}" type="presOf" srcId="{F918D91F-1193-4079-B0E1-422D06F63E62}" destId="{1CBADC6C-F440-4B5C-96C2-9D1E737F607E}" srcOrd="0" destOrd="0" presId="urn:microsoft.com/office/officeart/2005/8/layout/hProcess9"/>
    <dgm:cxn modelId="{24E146F4-4812-434C-9782-718C4D6CC7D0}" srcId="{D9FDF3B9-57A3-40D0-AA21-9E7148FC2AFD}" destId="{84C5DF91-61A1-486E-AED4-9BBA0F7A6E0B}" srcOrd="4" destOrd="0" parTransId="{5BDFBF23-6A2F-4BF5-96B7-3AFB66019518}" sibTransId="{235CE74F-DAD7-4D6B-9C3D-3852C38D9C87}"/>
    <dgm:cxn modelId="{297ADC4F-6E83-4945-9048-87771303CA3E}" srcId="{D9FDF3B9-57A3-40D0-AA21-9E7148FC2AFD}" destId="{6EBDCF10-75CD-49EA-A7BA-26A83E4A56F2}" srcOrd="2" destOrd="0" parTransId="{3244044D-8E6E-4506-8985-66C9DE084DBF}" sibTransId="{F93B7B12-DD6E-4642-B022-291CEC6F968D}"/>
    <dgm:cxn modelId="{FA755143-8C7B-4B5F-93EB-C60FB25B9F54}" srcId="{D9FDF3B9-57A3-40D0-AA21-9E7148FC2AFD}" destId="{C5295C47-70E4-4A14-A8B1-5ACE7AC992B6}" srcOrd="0" destOrd="0" parTransId="{78CC6316-36C5-44BF-B2F5-542605F819FA}" sibTransId="{DEE8069E-BE5F-4222-9D52-DA1EF3C44C4E}"/>
    <dgm:cxn modelId="{4E81C5CB-AEC9-4369-AB8F-DD79577F6677}" type="presOf" srcId="{84C5DF91-61A1-486E-AED4-9BBA0F7A6E0B}" destId="{625341C1-0E08-4EEF-AD61-E585BC5962BE}" srcOrd="0" destOrd="0" presId="urn:microsoft.com/office/officeart/2005/8/layout/hProcess9"/>
    <dgm:cxn modelId="{28294F20-34E6-448B-9250-E0B20D0FD4BD}" srcId="{D9FDF3B9-57A3-40D0-AA21-9E7148FC2AFD}" destId="{93070C13-37EB-4BA2-87D4-BA25527D635E}" srcOrd="1" destOrd="0" parTransId="{AE627724-737F-4D78-9EAB-FC1006B3DD29}" sibTransId="{7880ECB4-287B-4956-98D3-2B134BDDEEEF}"/>
    <dgm:cxn modelId="{BFC7E8A4-9BE4-472D-8357-93E3059614AE}" type="presOf" srcId="{6EBDCF10-75CD-49EA-A7BA-26A83E4A56F2}" destId="{F4D878DD-5092-4A98-8757-9587E6E053DE}" srcOrd="0" destOrd="0" presId="urn:microsoft.com/office/officeart/2005/8/layout/hProcess9"/>
    <dgm:cxn modelId="{EF3B0B61-3230-4B35-A2A7-F2D4D5C98A11}" type="presOf" srcId="{C5295C47-70E4-4A14-A8B1-5ACE7AC992B6}" destId="{4DA96BCD-6B55-40E5-B655-D7A775DBD797}" srcOrd="0" destOrd="0" presId="urn:microsoft.com/office/officeart/2005/8/layout/hProcess9"/>
    <dgm:cxn modelId="{6244AF5B-1427-4486-A72D-ED429DC60FD5}" srcId="{D9FDF3B9-57A3-40D0-AA21-9E7148FC2AFD}" destId="{F918D91F-1193-4079-B0E1-422D06F63E62}" srcOrd="3" destOrd="0" parTransId="{DA018C4F-2544-4F75-BE2A-262A059452D4}" sibTransId="{2ED5A35F-5238-43ED-8EA9-5EF9C1B8F4BA}"/>
    <dgm:cxn modelId="{A16573AA-B811-46B1-B798-6B27E2EF22E2}" type="presParOf" srcId="{5DFECEFC-D378-4FCA-8750-819EA92FD738}" destId="{0DC8CEFB-17F0-4E78-8297-049466D00DC0}" srcOrd="0" destOrd="0" presId="urn:microsoft.com/office/officeart/2005/8/layout/hProcess9"/>
    <dgm:cxn modelId="{F6F787CE-405C-49A0-88DB-848873364649}" type="presParOf" srcId="{5DFECEFC-D378-4FCA-8750-819EA92FD738}" destId="{39DCF30B-EB38-4333-B670-0EFFD9D4C20B}" srcOrd="1" destOrd="0" presId="urn:microsoft.com/office/officeart/2005/8/layout/hProcess9"/>
    <dgm:cxn modelId="{563F319F-931E-45EC-9634-583408C689B7}" type="presParOf" srcId="{39DCF30B-EB38-4333-B670-0EFFD9D4C20B}" destId="{4DA96BCD-6B55-40E5-B655-D7A775DBD797}" srcOrd="0" destOrd="0" presId="urn:microsoft.com/office/officeart/2005/8/layout/hProcess9"/>
    <dgm:cxn modelId="{458D9154-93DE-424B-9877-A2BA5CDC019B}" type="presParOf" srcId="{39DCF30B-EB38-4333-B670-0EFFD9D4C20B}" destId="{64F8315D-4992-4A35-B484-BD04ECADFDE8}" srcOrd="1" destOrd="0" presId="urn:microsoft.com/office/officeart/2005/8/layout/hProcess9"/>
    <dgm:cxn modelId="{3E39DA0A-58ED-49FB-B94D-82C3C7E3C40D}" type="presParOf" srcId="{39DCF30B-EB38-4333-B670-0EFFD9D4C20B}" destId="{8C8C4170-83B0-4277-AEAE-6B64E38C9A4B}" srcOrd="2" destOrd="0" presId="urn:microsoft.com/office/officeart/2005/8/layout/hProcess9"/>
    <dgm:cxn modelId="{74862968-EADC-40DA-9375-6C466A1B1E17}" type="presParOf" srcId="{39DCF30B-EB38-4333-B670-0EFFD9D4C20B}" destId="{B0B19FE7-4559-4E9E-AF4D-4C9F8ECB1CC9}" srcOrd="3" destOrd="0" presId="urn:microsoft.com/office/officeart/2005/8/layout/hProcess9"/>
    <dgm:cxn modelId="{BFF6EE2A-4EEB-4B4A-A5DB-3CE304E1700B}" type="presParOf" srcId="{39DCF30B-EB38-4333-B670-0EFFD9D4C20B}" destId="{F4D878DD-5092-4A98-8757-9587E6E053DE}" srcOrd="4" destOrd="0" presId="urn:microsoft.com/office/officeart/2005/8/layout/hProcess9"/>
    <dgm:cxn modelId="{39DEA6E4-6D88-4A0A-8775-B5DD8B721410}" type="presParOf" srcId="{39DCF30B-EB38-4333-B670-0EFFD9D4C20B}" destId="{8A5ADAEE-68D9-4EEA-84A1-C0E17CA17E70}" srcOrd="5" destOrd="0" presId="urn:microsoft.com/office/officeart/2005/8/layout/hProcess9"/>
    <dgm:cxn modelId="{00F88226-34B3-4392-BF1C-AA6F585F4DC5}" type="presParOf" srcId="{39DCF30B-EB38-4333-B670-0EFFD9D4C20B}" destId="{1CBADC6C-F440-4B5C-96C2-9D1E737F607E}" srcOrd="6" destOrd="0" presId="urn:microsoft.com/office/officeart/2005/8/layout/hProcess9"/>
    <dgm:cxn modelId="{85B96518-9B8F-466C-A774-74152361808A}" type="presParOf" srcId="{39DCF30B-EB38-4333-B670-0EFFD9D4C20B}" destId="{4F7AEF05-21EF-44BB-AD0A-2A2B8BE46E14}" srcOrd="7" destOrd="0" presId="urn:microsoft.com/office/officeart/2005/8/layout/hProcess9"/>
    <dgm:cxn modelId="{0EAB5672-3111-4621-8BF4-882FE6876A3C}" type="presParOf" srcId="{39DCF30B-EB38-4333-B670-0EFFD9D4C20B}" destId="{625341C1-0E08-4EEF-AD61-E585BC5962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FDF3B9-57A3-40D0-AA21-9E7148FC2AFD}" type="doc">
      <dgm:prSet loTypeId="urn:microsoft.com/office/officeart/2005/8/layout/hProcess9" loCatId="process" qsTypeId="urn:microsoft.com/office/officeart/2005/8/quickstyle/simple1" qsCatId="simple" csTypeId="urn:microsoft.com/office/officeart/2005/8/colors/accent2_1" csCatId="accent2" phldr="1"/>
      <dgm:spPr/>
    </dgm:pt>
    <dgm:pt modelId="{C5295C47-70E4-4A14-A8B1-5ACE7AC992B6}">
      <dgm:prSet phldrT="[Text]"/>
      <dgm:spPr>
        <a:solidFill>
          <a:srgbClr val="800000"/>
        </a:solidFill>
        <a:ln>
          <a:solidFill>
            <a:srgbClr val="FF0000"/>
          </a:solidFill>
        </a:ln>
      </dgm:spPr>
      <dgm:t>
        <a:bodyPr/>
        <a:lstStyle/>
        <a:p>
          <a:r>
            <a:rPr lang="en-US" dirty="0" smtClean="0">
              <a:solidFill>
                <a:srgbClr val="FFFFFF"/>
              </a:solidFill>
            </a:rPr>
            <a:t>4 levers &amp; tools</a:t>
          </a:r>
        </a:p>
      </dgm:t>
    </dgm:pt>
    <dgm:pt modelId="{78CC6316-36C5-44BF-B2F5-542605F819FA}" type="parTrans" cxnId="{FA755143-8C7B-4B5F-93EB-C60FB25B9F54}">
      <dgm:prSet/>
      <dgm:spPr/>
      <dgm:t>
        <a:bodyPr/>
        <a:lstStyle/>
        <a:p>
          <a:endParaRPr lang="en-IN">
            <a:solidFill>
              <a:srgbClr val="FFFFFF"/>
            </a:solidFill>
          </a:endParaRPr>
        </a:p>
      </dgm:t>
    </dgm:pt>
    <dgm:pt modelId="{DEE8069E-BE5F-4222-9D52-DA1EF3C44C4E}" type="sibTrans" cxnId="{FA755143-8C7B-4B5F-93EB-C60FB25B9F54}">
      <dgm:prSet/>
      <dgm:spPr/>
      <dgm:t>
        <a:bodyPr/>
        <a:lstStyle/>
        <a:p>
          <a:endParaRPr lang="en-IN">
            <a:solidFill>
              <a:srgbClr val="FFFFFF"/>
            </a:solidFill>
          </a:endParaRPr>
        </a:p>
      </dgm:t>
    </dgm:pt>
    <dgm:pt modelId="{6EBDCF10-75CD-49EA-A7BA-26A83E4A56F2}">
      <dgm:prSet phldrT="[Text]"/>
      <dgm:spPr>
        <a:solidFill>
          <a:schemeClr val="bg2"/>
        </a:solidFill>
        <a:ln>
          <a:solidFill>
            <a:srgbClr val="FF0000"/>
          </a:solidFill>
        </a:ln>
      </dgm:spPr>
      <dgm:t>
        <a:bodyPr/>
        <a:lstStyle/>
        <a:p>
          <a:r>
            <a:rPr lang="en-IN" dirty="0" smtClean="0">
              <a:solidFill>
                <a:srgbClr val="FFFFFF"/>
              </a:solidFill>
            </a:rPr>
            <a:t>Assess viability</a:t>
          </a:r>
          <a:endParaRPr lang="en-IN" dirty="0">
            <a:solidFill>
              <a:srgbClr val="FFFFFF"/>
            </a:solidFill>
          </a:endParaRPr>
        </a:p>
      </dgm:t>
    </dgm:pt>
    <dgm:pt modelId="{3244044D-8E6E-4506-8985-66C9DE084DBF}" type="parTrans" cxnId="{297ADC4F-6E83-4945-9048-87771303CA3E}">
      <dgm:prSet/>
      <dgm:spPr/>
      <dgm:t>
        <a:bodyPr/>
        <a:lstStyle/>
        <a:p>
          <a:endParaRPr lang="en-IN">
            <a:solidFill>
              <a:srgbClr val="FFFFFF"/>
            </a:solidFill>
          </a:endParaRPr>
        </a:p>
      </dgm:t>
    </dgm:pt>
    <dgm:pt modelId="{F93B7B12-DD6E-4642-B022-291CEC6F968D}" type="sibTrans" cxnId="{297ADC4F-6E83-4945-9048-87771303CA3E}">
      <dgm:prSet/>
      <dgm:spPr/>
      <dgm:t>
        <a:bodyPr/>
        <a:lstStyle/>
        <a:p>
          <a:endParaRPr lang="en-IN">
            <a:solidFill>
              <a:srgbClr val="FFFFFF"/>
            </a:solidFill>
          </a:endParaRPr>
        </a:p>
      </dgm:t>
    </dgm:pt>
    <dgm:pt modelId="{93070C13-37EB-4BA2-87D4-BA25527D635E}">
      <dgm:prSet phldrT="[Text]"/>
      <dgm:spPr>
        <a:solidFill>
          <a:schemeClr val="bg2"/>
        </a:solidFill>
        <a:ln>
          <a:solidFill>
            <a:srgbClr val="FF0000"/>
          </a:solidFill>
        </a:ln>
      </dgm:spPr>
      <dgm:t>
        <a:bodyPr/>
        <a:lstStyle/>
        <a:p>
          <a:r>
            <a:rPr lang="en-US" dirty="0" smtClean="0">
              <a:solidFill>
                <a:srgbClr val="FFFFFF"/>
              </a:solidFill>
            </a:rPr>
            <a:t>Tactical programs</a:t>
          </a:r>
          <a:endParaRPr lang="en-IN" dirty="0">
            <a:solidFill>
              <a:srgbClr val="FFFFFF"/>
            </a:solidFill>
          </a:endParaRPr>
        </a:p>
      </dgm:t>
    </dgm:pt>
    <dgm:pt modelId="{AE627724-737F-4D78-9EAB-FC1006B3DD29}" type="parTrans" cxnId="{28294F20-34E6-448B-9250-E0B20D0FD4BD}">
      <dgm:prSet/>
      <dgm:spPr/>
      <dgm:t>
        <a:bodyPr/>
        <a:lstStyle/>
        <a:p>
          <a:endParaRPr lang="en-US"/>
        </a:p>
      </dgm:t>
    </dgm:pt>
    <dgm:pt modelId="{7880ECB4-287B-4956-98D3-2B134BDDEEEF}" type="sibTrans" cxnId="{28294F20-34E6-448B-9250-E0B20D0FD4BD}">
      <dgm:prSet/>
      <dgm:spPr/>
      <dgm:t>
        <a:bodyPr/>
        <a:lstStyle/>
        <a:p>
          <a:endParaRPr lang="en-US"/>
        </a:p>
      </dgm:t>
    </dgm:pt>
    <dgm:pt modelId="{F918D91F-1193-4079-B0E1-422D06F63E62}">
      <dgm:prSet phldrT="[Text]"/>
      <dgm:spPr>
        <a:solidFill>
          <a:schemeClr val="bg2"/>
        </a:solidFill>
        <a:ln>
          <a:solidFill>
            <a:srgbClr val="FF0000"/>
          </a:solidFill>
        </a:ln>
      </dgm:spPr>
      <dgm:t>
        <a:bodyPr/>
        <a:lstStyle/>
        <a:p>
          <a:r>
            <a:rPr lang="en-IN" dirty="0" smtClean="0">
              <a:solidFill>
                <a:srgbClr val="FFFFFF"/>
              </a:solidFill>
            </a:rPr>
            <a:t>Taking it to the team</a:t>
          </a:r>
          <a:endParaRPr lang="en-IN" dirty="0">
            <a:solidFill>
              <a:srgbClr val="FFFFFF"/>
            </a:solidFill>
          </a:endParaRPr>
        </a:p>
      </dgm:t>
    </dgm:pt>
    <dgm:pt modelId="{DA018C4F-2544-4F75-BE2A-262A059452D4}" type="parTrans" cxnId="{6244AF5B-1427-4486-A72D-ED429DC60FD5}">
      <dgm:prSet/>
      <dgm:spPr/>
      <dgm:t>
        <a:bodyPr/>
        <a:lstStyle/>
        <a:p>
          <a:endParaRPr lang="en-US"/>
        </a:p>
      </dgm:t>
    </dgm:pt>
    <dgm:pt modelId="{2ED5A35F-5238-43ED-8EA9-5EF9C1B8F4BA}" type="sibTrans" cxnId="{6244AF5B-1427-4486-A72D-ED429DC60FD5}">
      <dgm:prSet/>
      <dgm:spPr/>
      <dgm:t>
        <a:bodyPr/>
        <a:lstStyle/>
        <a:p>
          <a:endParaRPr lang="en-US"/>
        </a:p>
      </dgm:t>
    </dgm:pt>
    <dgm:pt modelId="{84C5DF91-61A1-486E-AED4-9BBA0F7A6E0B}">
      <dgm:prSet/>
      <dgm:spPr>
        <a:solidFill>
          <a:schemeClr val="bg2"/>
        </a:solidFill>
        <a:ln>
          <a:solidFill>
            <a:srgbClr val="FF0000"/>
          </a:solidFill>
        </a:ln>
      </dgm:spPr>
      <dgm:t>
        <a:bodyPr/>
        <a:lstStyle/>
        <a:p>
          <a:r>
            <a:rPr lang="en-US" dirty="0" smtClean="0">
              <a:solidFill>
                <a:srgbClr val="FFFFFF"/>
              </a:solidFill>
            </a:rPr>
            <a:t>Measure Results</a:t>
          </a:r>
          <a:endParaRPr lang="en-US" dirty="0">
            <a:solidFill>
              <a:srgbClr val="FFFFFF"/>
            </a:solidFill>
          </a:endParaRPr>
        </a:p>
      </dgm:t>
    </dgm:pt>
    <dgm:pt modelId="{5BDFBF23-6A2F-4BF5-96B7-3AFB66019518}" type="parTrans" cxnId="{24E146F4-4812-434C-9782-718C4D6CC7D0}">
      <dgm:prSet/>
      <dgm:spPr/>
      <dgm:t>
        <a:bodyPr/>
        <a:lstStyle/>
        <a:p>
          <a:endParaRPr lang="en-US"/>
        </a:p>
      </dgm:t>
    </dgm:pt>
    <dgm:pt modelId="{235CE74F-DAD7-4D6B-9C3D-3852C38D9C87}" type="sibTrans" cxnId="{24E146F4-4812-434C-9782-718C4D6CC7D0}">
      <dgm:prSet/>
      <dgm:spPr/>
      <dgm:t>
        <a:bodyPr/>
        <a:lstStyle/>
        <a:p>
          <a:endParaRPr lang="en-US"/>
        </a:p>
      </dgm:t>
    </dgm:pt>
    <dgm:pt modelId="{5DFECEFC-D378-4FCA-8750-819EA92FD738}" type="pres">
      <dgm:prSet presAssocID="{D9FDF3B9-57A3-40D0-AA21-9E7148FC2AFD}" presName="CompostProcess" presStyleCnt="0">
        <dgm:presLayoutVars>
          <dgm:dir/>
          <dgm:resizeHandles val="exact"/>
        </dgm:presLayoutVars>
      </dgm:prSet>
      <dgm:spPr/>
    </dgm:pt>
    <dgm:pt modelId="{0DC8CEFB-17F0-4E78-8297-049466D00DC0}" type="pres">
      <dgm:prSet presAssocID="{D9FDF3B9-57A3-40D0-AA21-9E7148FC2AFD}" presName="arrow" presStyleLbl="bgShp" presStyleIdx="0" presStyleCnt="1" custLinFactNeighborX="-495" custLinFactNeighborY="410"/>
      <dgm:spPr>
        <a:solidFill>
          <a:srgbClr val="C00000"/>
        </a:solidFill>
      </dgm:spPr>
    </dgm:pt>
    <dgm:pt modelId="{39DCF30B-EB38-4333-B670-0EFFD9D4C20B}" type="pres">
      <dgm:prSet presAssocID="{D9FDF3B9-57A3-40D0-AA21-9E7148FC2AFD}" presName="linearProcess" presStyleCnt="0"/>
      <dgm:spPr/>
    </dgm:pt>
    <dgm:pt modelId="{4DA96BCD-6B55-40E5-B655-D7A775DBD797}" type="pres">
      <dgm:prSet presAssocID="{C5295C47-70E4-4A14-A8B1-5ACE7AC992B6}" presName="textNode" presStyleLbl="node1" presStyleIdx="0" presStyleCnt="5">
        <dgm:presLayoutVars>
          <dgm:bulletEnabled val="1"/>
        </dgm:presLayoutVars>
      </dgm:prSet>
      <dgm:spPr/>
      <dgm:t>
        <a:bodyPr/>
        <a:lstStyle/>
        <a:p>
          <a:endParaRPr lang="en-IN"/>
        </a:p>
      </dgm:t>
    </dgm:pt>
    <dgm:pt modelId="{64F8315D-4992-4A35-B484-BD04ECADFDE8}" type="pres">
      <dgm:prSet presAssocID="{DEE8069E-BE5F-4222-9D52-DA1EF3C44C4E}" presName="sibTrans" presStyleCnt="0"/>
      <dgm:spPr/>
    </dgm:pt>
    <dgm:pt modelId="{8C8C4170-83B0-4277-AEAE-6B64E38C9A4B}" type="pres">
      <dgm:prSet presAssocID="{93070C13-37EB-4BA2-87D4-BA25527D635E}" presName="textNode" presStyleLbl="node1" presStyleIdx="1" presStyleCnt="5">
        <dgm:presLayoutVars>
          <dgm:bulletEnabled val="1"/>
        </dgm:presLayoutVars>
      </dgm:prSet>
      <dgm:spPr/>
      <dgm:t>
        <a:bodyPr/>
        <a:lstStyle/>
        <a:p>
          <a:endParaRPr lang="en-US"/>
        </a:p>
      </dgm:t>
    </dgm:pt>
    <dgm:pt modelId="{B0B19FE7-4559-4E9E-AF4D-4C9F8ECB1CC9}" type="pres">
      <dgm:prSet presAssocID="{7880ECB4-287B-4956-98D3-2B134BDDEEEF}" presName="sibTrans" presStyleCnt="0"/>
      <dgm:spPr/>
    </dgm:pt>
    <dgm:pt modelId="{F4D878DD-5092-4A98-8757-9587E6E053DE}" type="pres">
      <dgm:prSet presAssocID="{6EBDCF10-75CD-49EA-A7BA-26A83E4A56F2}" presName="textNode" presStyleLbl="node1" presStyleIdx="2" presStyleCnt="5">
        <dgm:presLayoutVars>
          <dgm:bulletEnabled val="1"/>
        </dgm:presLayoutVars>
      </dgm:prSet>
      <dgm:spPr/>
      <dgm:t>
        <a:bodyPr/>
        <a:lstStyle/>
        <a:p>
          <a:endParaRPr lang="en-IN"/>
        </a:p>
      </dgm:t>
    </dgm:pt>
    <dgm:pt modelId="{8A5ADAEE-68D9-4EEA-84A1-C0E17CA17E70}" type="pres">
      <dgm:prSet presAssocID="{F93B7B12-DD6E-4642-B022-291CEC6F968D}" presName="sibTrans" presStyleCnt="0"/>
      <dgm:spPr/>
    </dgm:pt>
    <dgm:pt modelId="{1CBADC6C-F440-4B5C-96C2-9D1E737F607E}" type="pres">
      <dgm:prSet presAssocID="{F918D91F-1193-4079-B0E1-422D06F63E62}" presName="textNode" presStyleLbl="node1" presStyleIdx="3" presStyleCnt="5">
        <dgm:presLayoutVars>
          <dgm:bulletEnabled val="1"/>
        </dgm:presLayoutVars>
      </dgm:prSet>
      <dgm:spPr/>
      <dgm:t>
        <a:bodyPr/>
        <a:lstStyle/>
        <a:p>
          <a:endParaRPr lang="en-US"/>
        </a:p>
      </dgm:t>
    </dgm:pt>
    <dgm:pt modelId="{4F7AEF05-21EF-44BB-AD0A-2A2B8BE46E14}" type="pres">
      <dgm:prSet presAssocID="{2ED5A35F-5238-43ED-8EA9-5EF9C1B8F4BA}" presName="sibTrans" presStyleCnt="0"/>
      <dgm:spPr/>
    </dgm:pt>
    <dgm:pt modelId="{625341C1-0E08-4EEF-AD61-E585BC5962BE}" type="pres">
      <dgm:prSet presAssocID="{84C5DF91-61A1-486E-AED4-9BBA0F7A6E0B}" presName="textNode" presStyleLbl="node1" presStyleIdx="4" presStyleCnt="5">
        <dgm:presLayoutVars>
          <dgm:bulletEnabled val="1"/>
        </dgm:presLayoutVars>
      </dgm:prSet>
      <dgm:spPr/>
      <dgm:t>
        <a:bodyPr/>
        <a:lstStyle/>
        <a:p>
          <a:endParaRPr lang="en-US"/>
        </a:p>
      </dgm:t>
    </dgm:pt>
  </dgm:ptLst>
  <dgm:cxnLst>
    <dgm:cxn modelId="{7B9188CB-2E9C-4EF6-83F1-43900FA02696}" type="presOf" srcId="{F918D91F-1193-4079-B0E1-422D06F63E62}" destId="{1CBADC6C-F440-4B5C-96C2-9D1E737F607E}" srcOrd="0" destOrd="0" presId="urn:microsoft.com/office/officeart/2005/8/layout/hProcess9"/>
    <dgm:cxn modelId="{0DB5E1AF-0D92-444C-805F-D4927738FD70}" type="presOf" srcId="{93070C13-37EB-4BA2-87D4-BA25527D635E}" destId="{8C8C4170-83B0-4277-AEAE-6B64E38C9A4B}" srcOrd="0" destOrd="0" presId="urn:microsoft.com/office/officeart/2005/8/layout/hProcess9"/>
    <dgm:cxn modelId="{6244AF5B-1427-4486-A72D-ED429DC60FD5}" srcId="{D9FDF3B9-57A3-40D0-AA21-9E7148FC2AFD}" destId="{F918D91F-1193-4079-B0E1-422D06F63E62}" srcOrd="3" destOrd="0" parTransId="{DA018C4F-2544-4F75-BE2A-262A059452D4}" sibTransId="{2ED5A35F-5238-43ED-8EA9-5EF9C1B8F4BA}"/>
    <dgm:cxn modelId="{FA755143-8C7B-4B5F-93EB-C60FB25B9F54}" srcId="{D9FDF3B9-57A3-40D0-AA21-9E7148FC2AFD}" destId="{C5295C47-70E4-4A14-A8B1-5ACE7AC992B6}" srcOrd="0" destOrd="0" parTransId="{78CC6316-36C5-44BF-B2F5-542605F819FA}" sibTransId="{DEE8069E-BE5F-4222-9D52-DA1EF3C44C4E}"/>
    <dgm:cxn modelId="{567DCD5A-A0C9-4ED0-ABA4-7778920DF666}" type="presOf" srcId="{C5295C47-70E4-4A14-A8B1-5ACE7AC992B6}" destId="{4DA96BCD-6B55-40E5-B655-D7A775DBD797}" srcOrd="0" destOrd="0" presId="urn:microsoft.com/office/officeart/2005/8/layout/hProcess9"/>
    <dgm:cxn modelId="{297ADC4F-6E83-4945-9048-87771303CA3E}" srcId="{D9FDF3B9-57A3-40D0-AA21-9E7148FC2AFD}" destId="{6EBDCF10-75CD-49EA-A7BA-26A83E4A56F2}" srcOrd="2" destOrd="0" parTransId="{3244044D-8E6E-4506-8985-66C9DE084DBF}" sibTransId="{F93B7B12-DD6E-4642-B022-291CEC6F968D}"/>
    <dgm:cxn modelId="{28294F20-34E6-448B-9250-E0B20D0FD4BD}" srcId="{D9FDF3B9-57A3-40D0-AA21-9E7148FC2AFD}" destId="{93070C13-37EB-4BA2-87D4-BA25527D635E}" srcOrd="1" destOrd="0" parTransId="{AE627724-737F-4D78-9EAB-FC1006B3DD29}" sibTransId="{7880ECB4-287B-4956-98D3-2B134BDDEEEF}"/>
    <dgm:cxn modelId="{EB24BF4F-191F-4922-B6D1-B7B983ADBC56}" type="presOf" srcId="{84C5DF91-61A1-486E-AED4-9BBA0F7A6E0B}" destId="{625341C1-0E08-4EEF-AD61-E585BC5962BE}" srcOrd="0" destOrd="0" presId="urn:microsoft.com/office/officeart/2005/8/layout/hProcess9"/>
    <dgm:cxn modelId="{3868DD46-CD56-45D6-BFA9-964098C798BB}" type="presOf" srcId="{6EBDCF10-75CD-49EA-A7BA-26A83E4A56F2}" destId="{F4D878DD-5092-4A98-8757-9587E6E053DE}" srcOrd="0" destOrd="0" presId="urn:microsoft.com/office/officeart/2005/8/layout/hProcess9"/>
    <dgm:cxn modelId="{153EC4D2-E3B4-4AA4-9E20-91DCCFEEAA06}" type="presOf" srcId="{D9FDF3B9-57A3-40D0-AA21-9E7148FC2AFD}" destId="{5DFECEFC-D378-4FCA-8750-819EA92FD738}" srcOrd="0" destOrd="0" presId="urn:microsoft.com/office/officeart/2005/8/layout/hProcess9"/>
    <dgm:cxn modelId="{24E146F4-4812-434C-9782-718C4D6CC7D0}" srcId="{D9FDF3B9-57A3-40D0-AA21-9E7148FC2AFD}" destId="{84C5DF91-61A1-486E-AED4-9BBA0F7A6E0B}" srcOrd="4" destOrd="0" parTransId="{5BDFBF23-6A2F-4BF5-96B7-3AFB66019518}" sibTransId="{235CE74F-DAD7-4D6B-9C3D-3852C38D9C87}"/>
    <dgm:cxn modelId="{77AE2D71-51CC-45FC-8DBB-3FE7A288E2EF}" type="presParOf" srcId="{5DFECEFC-D378-4FCA-8750-819EA92FD738}" destId="{0DC8CEFB-17F0-4E78-8297-049466D00DC0}" srcOrd="0" destOrd="0" presId="urn:microsoft.com/office/officeart/2005/8/layout/hProcess9"/>
    <dgm:cxn modelId="{2A8817F4-3532-4788-B68D-3EF9367092C1}" type="presParOf" srcId="{5DFECEFC-D378-4FCA-8750-819EA92FD738}" destId="{39DCF30B-EB38-4333-B670-0EFFD9D4C20B}" srcOrd="1" destOrd="0" presId="urn:microsoft.com/office/officeart/2005/8/layout/hProcess9"/>
    <dgm:cxn modelId="{100F52F2-6429-4BC8-BC9F-4D239D94CE6F}" type="presParOf" srcId="{39DCF30B-EB38-4333-B670-0EFFD9D4C20B}" destId="{4DA96BCD-6B55-40E5-B655-D7A775DBD797}" srcOrd="0" destOrd="0" presId="urn:microsoft.com/office/officeart/2005/8/layout/hProcess9"/>
    <dgm:cxn modelId="{FFB108B7-AB3F-4F2A-80A7-B099AF9290E2}" type="presParOf" srcId="{39DCF30B-EB38-4333-B670-0EFFD9D4C20B}" destId="{64F8315D-4992-4A35-B484-BD04ECADFDE8}" srcOrd="1" destOrd="0" presId="urn:microsoft.com/office/officeart/2005/8/layout/hProcess9"/>
    <dgm:cxn modelId="{E2F84207-D269-48FC-8E6D-42463138C18C}" type="presParOf" srcId="{39DCF30B-EB38-4333-B670-0EFFD9D4C20B}" destId="{8C8C4170-83B0-4277-AEAE-6B64E38C9A4B}" srcOrd="2" destOrd="0" presId="urn:microsoft.com/office/officeart/2005/8/layout/hProcess9"/>
    <dgm:cxn modelId="{E207DA8E-B175-4BB9-8A49-6116F1B9554A}" type="presParOf" srcId="{39DCF30B-EB38-4333-B670-0EFFD9D4C20B}" destId="{B0B19FE7-4559-4E9E-AF4D-4C9F8ECB1CC9}" srcOrd="3" destOrd="0" presId="urn:microsoft.com/office/officeart/2005/8/layout/hProcess9"/>
    <dgm:cxn modelId="{AFE37B6C-19C0-4F63-9D36-B8BF85125075}" type="presParOf" srcId="{39DCF30B-EB38-4333-B670-0EFFD9D4C20B}" destId="{F4D878DD-5092-4A98-8757-9587E6E053DE}" srcOrd="4" destOrd="0" presId="urn:microsoft.com/office/officeart/2005/8/layout/hProcess9"/>
    <dgm:cxn modelId="{18DFEFBC-CD0A-45E0-B2A9-79EF27AC6CAF}" type="presParOf" srcId="{39DCF30B-EB38-4333-B670-0EFFD9D4C20B}" destId="{8A5ADAEE-68D9-4EEA-84A1-C0E17CA17E70}" srcOrd="5" destOrd="0" presId="urn:microsoft.com/office/officeart/2005/8/layout/hProcess9"/>
    <dgm:cxn modelId="{72A02872-3D4B-4754-B5AA-B5DB564F9FF8}" type="presParOf" srcId="{39DCF30B-EB38-4333-B670-0EFFD9D4C20B}" destId="{1CBADC6C-F440-4B5C-96C2-9D1E737F607E}" srcOrd="6" destOrd="0" presId="urn:microsoft.com/office/officeart/2005/8/layout/hProcess9"/>
    <dgm:cxn modelId="{5295C4AA-7DCC-4012-B12B-B590336921B1}" type="presParOf" srcId="{39DCF30B-EB38-4333-B670-0EFFD9D4C20B}" destId="{4F7AEF05-21EF-44BB-AD0A-2A2B8BE46E14}" srcOrd="7" destOrd="0" presId="urn:microsoft.com/office/officeart/2005/8/layout/hProcess9"/>
    <dgm:cxn modelId="{33FC4228-10C2-4664-B167-E651DAD104EA}" type="presParOf" srcId="{39DCF30B-EB38-4333-B670-0EFFD9D4C20B}" destId="{625341C1-0E08-4EEF-AD61-E585BC5962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DF3B9-57A3-40D0-AA21-9E7148FC2AFD}" type="doc">
      <dgm:prSet loTypeId="urn:microsoft.com/office/officeart/2005/8/layout/hProcess9" loCatId="process" qsTypeId="urn:microsoft.com/office/officeart/2005/8/quickstyle/simple1" qsCatId="simple" csTypeId="urn:microsoft.com/office/officeart/2005/8/colors/accent2_1" csCatId="accent2" phldr="1"/>
      <dgm:spPr/>
    </dgm:pt>
    <dgm:pt modelId="{C5295C47-70E4-4A14-A8B1-5ACE7AC992B6}">
      <dgm:prSet phldrT="[Text]"/>
      <dgm:spPr>
        <a:solidFill>
          <a:schemeClr val="bg2"/>
        </a:solidFill>
        <a:ln>
          <a:solidFill>
            <a:srgbClr val="FF0000"/>
          </a:solidFill>
        </a:ln>
      </dgm:spPr>
      <dgm:t>
        <a:bodyPr/>
        <a:lstStyle/>
        <a:p>
          <a:r>
            <a:rPr lang="en-US" dirty="0" smtClean="0">
              <a:solidFill>
                <a:srgbClr val="FFFFFF"/>
              </a:solidFill>
            </a:rPr>
            <a:t>4 levers &amp; tools</a:t>
          </a:r>
        </a:p>
      </dgm:t>
    </dgm:pt>
    <dgm:pt modelId="{78CC6316-36C5-44BF-B2F5-542605F819FA}" type="parTrans" cxnId="{FA755143-8C7B-4B5F-93EB-C60FB25B9F54}">
      <dgm:prSet/>
      <dgm:spPr/>
      <dgm:t>
        <a:bodyPr/>
        <a:lstStyle/>
        <a:p>
          <a:endParaRPr lang="en-IN">
            <a:solidFill>
              <a:srgbClr val="FFFFFF"/>
            </a:solidFill>
          </a:endParaRPr>
        </a:p>
      </dgm:t>
    </dgm:pt>
    <dgm:pt modelId="{DEE8069E-BE5F-4222-9D52-DA1EF3C44C4E}" type="sibTrans" cxnId="{FA755143-8C7B-4B5F-93EB-C60FB25B9F54}">
      <dgm:prSet/>
      <dgm:spPr/>
      <dgm:t>
        <a:bodyPr/>
        <a:lstStyle/>
        <a:p>
          <a:endParaRPr lang="en-IN">
            <a:solidFill>
              <a:srgbClr val="FFFFFF"/>
            </a:solidFill>
          </a:endParaRPr>
        </a:p>
      </dgm:t>
    </dgm:pt>
    <dgm:pt modelId="{6EBDCF10-75CD-49EA-A7BA-26A83E4A56F2}">
      <dgm:prSet phldrT="[Text]"/>
      <dgm:spPr>
        <a:solidFill>
          <a:schemeClr val="bg2"/>
        </a:solidFill>
        <a:ln>
          <a:solidFill>
            <a:srgbClr val="FF0000"/>
          </a:solidFill>
        </a:ln>
      </dgm:spPr>
      <dgm:t>
        <a:bodyPr/>
        <a:lstStyle/>
        <a:p>
          <a:r>
            <a:rPr lang="en-IN" dirty="0" smtClean="0">
              <a:solidFill>
                <a:srgbClr val="FFFFFF"/>
              </a:solidFill>
            </a:rPr>
            <a:t>Assess viability</a:t>
          </a:r>
          <a:endParaRPr lang="en-IN" dirty="0">
            <a:solidFill>
              <a:srgbClr val="FFFFFF"/>
            </a:solidFill>
          </a:endParaRPr>
        </a:p>
      </dgm:t>
    </dgm:pt>
    <dgm:pt modelId="{3244044D-8E6E-4506-8985-66C9DE084DBF}" type="parTrans" cxnId="{297ADC4F-6E83-4945-9048-87771303CA3E}">
      <dgm:prSet/>
      <dgm:spPr/>
      <dgm:t>
        <a:bodyPr/>
        <a:lstStyle/>
        <a:p>
          <a:endParaRPr lang="en-IN">
            <a:solidFill>
              <a:srgbClr val="FFFFFF"/>
            </a:solidFill>
          </a:endParaRPr>
        </a:p>
      </dgm:t>
    </dgm:pt>
    <dgm:pt modelId="{F93B7B12-DD6E-4642-B022-291CEC6F968D}" type="sibTrans" cxnId="{297ADC4F-6E83-4945-9048-87771303CA3E}">
      <dgm:prSet/>
      <dgm:spPr/>
      <dgm:t>
        <a:bodyPr/>
        <a:lstStyle/>
        <a:p>
          <a:endParaRPr lang="en-IN">
            <a:solidFill>
              <a:srgbClr val="FFFFFF"/>
            </a:solidFill>
          </a:endParaRPr>
        </a:p>
      </dgm:t>
    </dgm:pt>
    <dgm:pt modelId="{93070C13-37EB-4BA2-87D4-BA25527D635E}">
      <dgm:prSet phldrT="[Text]"/>
      <dgm:spPr>
        <a:solidFill>
          <a:srgbClr val="800000"/>
        </a:solidFill>
        <a:ln>
          <a:solidFill>
            <a:srgbClr val="FF0000"/>
          </a:solidFill>
        </a:ln>
      </dgm:spPr>
      <dgm:t>
        <a:bodyPr/>
        <a:lstStyle/>
        <a:p>
          <a:r>
            <a:rPr lang="en-US" dirty="0" smtClean="0">
              <a:solidFill>
                <a:srgbClr val="FFFFFF"/>
              </a:solidFill>
            </a:rPr>
            <a:t>Tactical programs</a:t>
          </a:r>
          <a:endParaRPr lang="en-IN" dirty="0">
            <a:solidFill>
              <a:srgbClr val="FFFFFF"/>
            </a:solidFill>
          </a:endParaRPr>
        </a:p>
      </dgm:t>
    </dgm:pt>
    <dgm:pt modelId="{AE627724-737F-4D78-9EAB-FC1006B3DD29}" type="parTrans" cxnId="{28294F20-34E6-448B-9250-E0B20D0FD4BD}">
      <dgm:prSet/>
      <dgm:spPr/>
      <dgm:t>
        <a:bodyPr/>
        <a:lstStyle/>
        <a:p>
          <a:endParaRPr lang="en-US"/>
        </a:p>
      </dgm:t>
    </dgm:pt>
    <dgm:pt modelId="{7880ECB4-287B-4956-98D3-2B134BDDEEEF}" type="sibTrans" cxnId="{28294F20-34E6-448B-9250-E0B20D0FD4BD}">
      <dgm:prSet/>
      <dgm:spPr/>
      <dgm:t>
        <a:bodyPr/>
        <a:lstStyle/>
        <a:p>
          <a:endParaRPr lang="en-US"/>
        </a:p>
      </dgm:t>
    </dgm:pt>
    <dgm:pt modelId="{F918D91F-1193-4079-B0E1-422D06F63E62}">
      <dgm:prSet phldrT="[Text]"/>
      <dgm:spPr>
        <a:solidFill>
          <a:schemeClr val="bg2"/>
        </a:solidFill>
        <a:ln>
          <a:solidFill>
            <a:srgbClr val="FF0000"/>
          </a:solidFill>
        </a:ln>
      </dgm:spPr>
      <dgm:t>
        <a:bodyPr/>
        <a:lstStyle/>
        <a:p>
          <a:r>
            <a:rPr lang="en-IN" dirty="0" smtClean="0">
              <a:solidFill>
                <a:srgbClr val="FFFFFF"/>
              </a:solidFill>
            </a:rPr>
            <a:t>Taking it to the team</a:t>
          </a:r>
          <a:endParaRPr lang="en-IN" dirty="0">
            <a:solidFill>
              <a:srgbClr val="FFFFFF"/>
            </a:solidFill>
          </a:endParaRPr>
        </a:p>
      </dgm:t>
    </dgm:pt>
    <dgm:pt modelId="{DA018C4F-2544-4F75-BE2A-262A059452D4}" type="parTrans" cxnId="{6244AF5B-1427-4486-A72D-ED429DC60FD5}">
      <dgm:prSet/>
      <dgm:spPr/>
      <dgm:t>
        <a:bodyPr/>
        <a:lstStyle/>
        <a:p>
          <a:endParaRPr lang="en-US"/>
        </a:p>
      </dgm:t>
    </dgm:pt>
    <dgm:pt modelId="{2ED5A35F-5238-43ED-8EA9-5EF9C1B8F4BA}" type="sibTrans" cxnId="{6244AF5B-1427-4486-A72D-ED429DC60FD5}">
      <dgm:prSet/>
      <dgm:spPr/>
      <dgm:t>
        <a:bodyPr/>
        <a:lstStyle/>
        <a:p>
          <a:endParaRPr lang="en-US"/>
        </a:p>
      </dgm:t>
    </dgm:pt>
    <dgm:pt modelId="{84C5DF91-61A1-486E-AED4-9BBA0F7A6E0B}">
      <dgm:prSet/>
      <dgm:spPr>
        <a:solidFill>
          <a:schemeClr val="bg2"/>
        </a:solidFill>
        <a:ln>
          <a:solidFill>
            <a:srgbClr val="FF0000"/>
          </a:solidFill>
        </a:ln>
      </dgm:spPr>
      <dgm:t>
        <a:bodyPr/>
        <a:lstStyle/>
        <a:p>
          <a:r>
            <a:rPr lang="en-US" dirty="0" smtClean="0">
              <a:solidFill>
                <a:srgbClr val="FFFFFF"/>
              </a:solidFill>
            </a:rPr>
            <a:t>Measure Results</a:t>
          </a:r>
          <a:endParaRPr lang="en-US" dirty="0">
            <a:solidFill>
              <a:srgbClr val="FFFFFF"/>
            </a:solidFill>
          </a:endParaRPr>
        </a:p>
      </dgm:t>
    </dgm:pt>
    <dgm:pt modelId="{5BDFBF23-6A2F-4BF5-96B7-3AFB66019518}" type="parTrans" cxnId="{24E146F4-4812-434C-9782-718C4D6CC7D0}">
      <dgm:prSet/>
      <dgm:spPr/>
      <dgm:t>
        <a:bodyPr/>
        <a:lstStyle/>
        <a:p>
          <a:endParaRPr lang="en-US"/>
        </a:p>
      </dgm:t>
    </dgm:pt>
    <dgm:pt modelId="{235CE74F-DAD7-4D6B-9C3D-3852C38D9C87}" type="sibTrans" cxnId="{24E146F4-4812-434C-9782-718C4D6CC7D0}">
      <dgm:prSet/>
      <dgm:spPr/>
      <dgm:t>
        <a:bodyPr/>
        <a:lstStyle/>
        <a:p>
          <a:endParaRPr lang="en-US"/>
        </a:p>
      </dgm:t>
    </dgm:pt>
    <dgm:pt modelId="{5DFECEFC-D378-4FCA-8750-819EA92FD738}" type="pres">
      <dgm:prSet presAssocID="{D9FDF3B9-57A3-40D0-AA21-9E7148FC2AFD}" presName="CompostProcess" presStyleCnt="0">
        <dgm:presLayoutVars>
          <dgm:dir/>
          <dgm:resizeHandles val="exact"/>
        </dgm:presLayoutVars>
      </dgm:prSet>
      <dgm:spPr/>
    </dgm:pt>
    <dgm:pt modelId="{0DC8CEFB-17F0-4E78-8297-049466D00DC0}" type="pres">
      <dgm:prSet presAssocID="{D9FDF3B9-57A3-40D0-AA21-9E7148FC2AFD}" presName="arrow" presStyleLbl="bgShp" presStyleIdx="0" presStyleCnt="1" custLinFactNeighborX="-495" custLinFactNeighborY="410"/>
      <dgm:spPr>
        <a:solidFill>
          <a:srgbClr val="C00000"/>
        </a:solidFill>
      </dgm:spPr>
    </dgm:pt>
    <dgm:pt modelId="{39DCF30B-EB38-4333-B670-0EFFD9D4C20B}" type="pres">
      <dgm:prSet presAssocID="{D9FDF3B9-57A3-40D0-AA21-9E7148FC2AFD}" presName="linearProcess" presStyleCnt="0"/>
      <dgm:spPr/>
    </dgm:pt>
    <dgm:pt modelId="{4DA96BCD-6B55-40E5-B655-D7A775DBD797}" type="pres">
      <dgm:prSet presAssocID="{C5295C47-70E4-4A14-A8B1-5ACE7AC992B6}" presName="textNode" presStyleLbl="node1" presStyleIdx="0" presStyleCnt="5">
        <dgm:presLayoutVars>
          <dgm:bulletEnabled val="1"/>
        </dgm:presLayoutVars>
      </dgm:prSet>
      <dgm:spPr/>
      <dgm:t>
        <a:bodyPr/>
        <a:lstStyle/>
        <a:p>
          <a:endParaRPr lang="en-IN"/>
        </a:p>
      </dgm:t>
    </dgm:pt>
    <dgm:pt modelId="{64F8315D-4992-4A35-B484-BD04ECADFDE8}" type="pres">
      <dgm:prSet presAssocID="{DEE8069E-BE5F-4222-9D52-DA1EF3C44C4E}" presName="sibTrans" presStyleCnt="0"/>
      <dgm:spPr/>
    </dgm:pt>
    <dgm:pt modelId="{8C8C4170-83B0-4277-AEAE-6B64E38C9A4B}" type="pres">
      <dgm:prSet presAssocID="{93070C13-37EB-4BA2-87D4-BA25527D635E}" presName="textNode" presStyleLbl="node1" presStyleIdx="1" presStyleCnt="5">
        <dgm:presLayoutVars>
          <dgm:bulletEnabled val="1"/>
        </dgm:presLayoutVars>
      </dgm:prSet>
      <dgm:spPr/>
      <dgm:t>
        <a:bodyPr/>
        <a:lstStyle/>
        <a:p>
          <a:endParaRPr lang="en-US"/>
        </a:p>
      </dgm:t>
    </dgm:pt>
    <dgm:pt modelId="{B0B19FE7-4559-4E9E-AF4D-4C9F8ECB1CC9}" type="pres">
      <dgm:prSet presAssocID="{7880ECB4-287B-4956-98D3-2B134BDDEEEF}" presName="sibTrans" presStyleCnt="0"/>
      <dgm:spPr/>
    </dgm:pt>
    <dgm:pt modelId="{F4D878DD-5092-4A98-8757-9587E6E053DE}" type="pres">
      <dgm:prSet presAssocID="{6EBDCF10-75CD-49EA-A7BA-26A83E4A56F2}" presName="textNode" presStyleLbl="node1" presStyleIdx="2" presStyleCnt="5">
        <dgm:presLayoutVars>
          <dgm:bulletEnabled val="1"/>
        </dgm:presLayoutVars>
      </dgm:prSet>
      <dgm:spPr/>
      <dgm:t>
        <a:bodyPr/>
        <a:lstStyle/>
        <a:p>
          <a:endParaRPr lang="en-IN"/>
        </a:p>
      </dgm:t>
    </dgm:pt>
    <dgm:pt modelId="{8A5ADAEE-68D9-4EEA-84A1-C0E17CA17E70}" type="pres">
      <dgm:prSet presAssocID="{F93B7B12-DD6E-4642-B022-291CEC6F968D}" presName="sibTrans" presStyleCnt="0"/>
      <dgm:spPr/>
    </dgm:pt>
    <dgm:pt modelId="{1CBADC6C-F440-4B5C-96C2-9D1E737F607E}" type="pres">
      <dgm:prSet presAssocID="{F918D91F-1193-4079-B0E1-422D06F63E62}" presName="textNode" presStyleLbl="node1" presStyleIdx="3" presStyleCnt="5">
        <dgm:presLayoutVars>
          <dgm:bulletEnabled val="1"/>
        </dgm:presLayoutVars>
      </dgm:prSet>
      <dgm:spPr/>
      <dgm:t>
        <a:bodyPr/>
        <a:lstStyle/>
        <a:p>
          <a:endParaRPr lang="en-US"/>
        </a:p>
      </dgm:t>
    </dgm:pt>
    <dgm:pt modelId="{4F7AEF05-21EF-44BB-AD0A-2A2B8BE46E14}" type="pres">
      <dgm:prSet presAssocID="{2ED5A35F-5238-43ED-8EA9-5EF9C1B8F4BA}" presName="sibTrans" presStyleCnt="0"/>
      <dgm:spPr/>
    </dgm:pt>
    <dgm:pt modelId="{625341C1-0E08-4EEF-AD61-E585BC5962BE}" type="pres">
      <dgm:prSet presAssocID="{84C5DF91-61A1-486E-AED4-9BBA0F7A6E0B}" presName="textNode" presStyleLbl="node1" presStyleIdx="4" presStyleCnt="5">
        <dgm:presLayoutVars>
          <dgm:bulletEnabled val="1"/>
        </dgm:presLayoutVars>
      </dgm:prSet>
      <dgm:spPr/>
      <dgm:t>
        <a:bodyPr/>
        <a:lstStyle/>
        <a:p>
          <a:endParaRPr lang="en-US"/>
        </a:p>
      </dgm:t>
    </dgm:pt>
  </dgm:ptLst>
  <dgm:cxnLst>
    <dgm:cxn modelId="{6244AF5B-1427-4486-A72D-ED429DC60FD5}" srcId="{D9FDF3B9-57A3-40D0-AA21-9E7148FC2AFD}" destId="{F918D91F-1193-4079-B0E1-422D06F63E62}" srcOrd="3" destOrd="0" parTransId="{DA018C4F-2544-4F75-BE2A-262A059452D4}" sibTransId="{2ED5A35F-5238-43ED-8EA9-5EF9C1B8F4BA}"/>
    <dgm:cxn modelId="{FA755143-8C7B-4B5F-93EB-C60FB25B9F54}" srcId="{D9FDF3B9-57A3-40D0-AA21-9E7148FC2AFD}" destId="{C5295C47-70E4-4A14-A8B1-5ACE7AC992B6}" srcOrd="0" destOrd="0" parTransId="{78CC6316-36C5-44BF-B2F5-542605F819FA}" sibTransId="{DEE8069E-BE5F-4222-9D52-DA1EF3C44C4E}"/>
    <dgm:cxn modelId="{74025976-DEAA-4396-81A4-B4AD3AD7FF1C}" type="presOf" srcId="{93070C13-37EB-4BA2-87D4-BA25527D635E}" destId="{8C8C4170-83B0-4277-AEAE-6B64E38C9A4B}" srcOrd="0" destOrd="0" presId="urn:microsoft.com/office/officeart/2005/8/layout/hProcess9"/>
    <dgm:cxn modelId="{297ADC4F-6E83-4945-9048-87771303CA3E}" srcId="{D9FDF3B9-57A3-40D0-AA21-9E7148FC2AFD}" destId="{6EBDCF10-75CD-49EA-A7BA-26A83E4A56F2}" srcOrd="2" destOrd="0" parTransId="{3244044D-8E6E-4506-8985-66C9DE084DBF}" sibTransId="{F93B7B12-DD6E-4642-B022-291CEC6F968D}"/>
    <dgm:cxn modelId="{AD274631-1102-427C-AF74-63CDE058F8D0}" type="presOf" srcId="{84C5DF91-61A1-486E-AED4-9BBA0F7A6E0B}" destId="{625341C1-0E08-4EEF-AD61-E585BC5962BE}" srcOrd="0" destOrd="0" presId="urn:microsoft.com/office/officeart/2005/8/layout/hProcess9"/>
    <dgm:cxn modelId="{F9ACCEE2-28DE-4DF5-A0DD-B1E73CC97EF2}" type="presOf" srcId="{D9FDF3B9-57A3-40D0-AA21-9E7148FC2AFD}" destId="{5DFECEFC-D378-4FCA-8750-819EA92FD738}" srcOrd="0" destOrd="0" presId="urn:microsoft.com/office/officeart/2005/8/layout/hProcess9"/>
    <dgm:cxn modelId="{6640A9E3-BD41-4CE6-AA14-544FF803B115}" type="presOf" srcId="{C5295C47-70E4-4A14-A8B1-5ACE7AC992B6}" destId="{4DA96BCD-6B55-40E5-B655-D7A775DBD797}" srcOrd="0" destOrd="0" presId="urn:microsoft.com/office/officeart/2005/8/layout/hProcess9"/>
    <dgm:cxn modelId="{28294F20-34E6-448B-9250-E0B20D0FD4BD}" srcId="{D9FDF3B9-57A3-40D0-AA21-9E7148FC2AFD}" destId="{93070C13-37EB-4BA2-87D4-BA25527D635E}" srcOrd="1" destOrd="0" parTransId="{AE627724-737F-4D78-9EAB-FC1006B3DD29}" sibTransId="{7880ECB4-287B-4956-98D3-2B134BDDEEEF}"/>
    <dgm:cxn modelId="{4107BBC6-D9C4-4784-A1D5-104577CE26E2}" type="presOf" srcId="{6EBDCF10-75CD-49EA-A7BA-26A83E4A56F2}" destId="{F4D878DD-5092-4A98-8757-9587E6E053DE}" srcOrd="0" destOrd="0" presId="urn:microsoft.com/office/officeart/2005/8/layout/hProcess9"/>
    <dgm:cxn modelId="{24E146F4-4812-434C-9782-718C4D6CC7D0}" srcId="{D9FDF3B9-57A3-40D0-AA21-9E7148FC2AFD}" destId="{84C5DF91-61A1-486E-AED4-9BBA0F7A6E0B}" srcOrd="4" destOrd="0" parTransId="{5BDFBF23-6A2F-4BF5-96B7-3AFB66019518}" sibTransId="{235CE74F-DAD7-4D6B-9C3D-3852C38D9C87}"/>
    <dgm:cxn modelId="{9DA04E75-4E5C-47A6-B775-F445A2E868DD}" type="presOf" srcId="{F918D91F-1193-4079-B0E1-422D06F63E62}" destId="{1CBADC6C-F440-4B5C-96C2-9D1E737F607E}" srcOrd="0" destOrd="0" presId="urn:microsoft.com/office/officeart/2005/8/layout/hProcess9"/>
    <dgm:cxn modelId="{28964E89-5324-4CC6-9EE5-2A7573B01E20}" type="presParOf" srcId="{5DFECEFC-D378-4FCA-8750-819EA92FD738}" destId="{0DC8CEFB-17F0-4E78-8297-049466D00DC0}" srcOrd="0" destOrd="0" presId="urn:microsoft.com/office/officeart/2005/8/layout/hProcess9"/>
    <dgm:cxn modelId="{D6342B87-EF71-456E-A628-AD3DA8C28832}" type="presParOf" srcId="{5DFECEFC-D378-4FCA-8750-819EA92FD738}" destId="{39DCF30B-EB38-4333-B670-0EFFD9D4C20B}" srcOrd="1" destOrd="0" presId="urn:microsoft.com/office/officeart/2005/8/layout/hProcess9"/>
    <dgm:cxn modelId="{3DBF88C4-5AA5-4614-9D45-76671A448CD8}" type="presParOf" srcId="{39DCF30B-EB38-4333-B670-0EFFD9D4C20B}" destId="{4DA96BCD-6B55-40E5-B655-D7A775DBD797}" srcOrd="0" destOrd="0" presId="urn:microsoft.com/office/officeart/2005/8/layout/hProcess9"/>
    <dgm:cxn modelId="{3F12EEA7-B672-44B4-94CE-57020E8092F3}" type="presParOf" srcId="{39DCF30B-EB38-4333-B670-0EFFD9D4C20B}" destId="{64F8315D-4992-4A35-B484-BD04ECADFDE8}" srcOrd="1" destOrd="0" presId="urn:microsoft.com/office/officeart/2005/8/layout/hProcess9"/>
    <dgm:cxn modelId="{97BCDB35-FDDB-49DF-AB21-665C406CA11D}" type="presParOf" srcId="{39DCF30B-EB38-4333-B670-0EFFD9D4C20B}" destId="{8C8C4170-83B0-4277-AEAE-6B64E38C9A4B}" srcOrd="2" destOrd="0" presId="urn:microsoft.com/office/officeart/2005/8/layout/hProcess9"/>
    <dgm:cxn modelId="{51642A1B-6AA5-4C32-B545-8E7D8C3A5501}" type="presParOf" srcId="{39DCF30B-EB38-4333-B670-0EFFD9D4C20B}" destId="{B0B19FE7-4559-4E9E-AF4D-4C9F8ECB1CC9}" srcOrd="3" destOrd="0" presId="urn:microsoft.com/office/officeart/2005/8/layout/hProcess9"/>
    <dgm:cxn modelId="{C990E303-503D-45E8-9906-DD5AE1162FF3}" type="presParOf" srcId="{39DCF30B-EB38-4333-B670-0EFFD9D4C20B}" destId="{F4D878DD-5092-4A98-8757-9587E6E053DE}" srcOrd="4" destOrd="0" presId="urn:microsoft.com/office/officeart/2005/8/layout/hProcess9"/>
    <dgm:cxn modelId="{273AF5AD-7C68-434D-999A-6F4E8AE94332}" type="presParOf" srcId="{39DCF30B-EB38-4333-B670-0EFFD9D4C20B}" destId="{8A5ADAEE-68D9-4EEA-84A1-C0E17CA17E70}" srcOrd="5" destOrd="0" presId="urn:microsoft.com/office/officeart/2005/8/layout/hProcess9"/>
    <dgm:cxn modelId="{24AFE0E8-6DF3-49F2-AE4D-30EC88254CCF}" type="presParOf" srcId="{39DCF30B-EB38-4333-B670-0EFFD9D4C20B}" destId="{1CBADC6C-F440-4B5C-96C2-9D1E737F607E}" srcOrd="6" destOrd="0" presId="urn:microsoft.com/office/officeart/2005/8/layout/hProcess9"/>
    <dgm:cxn modelId="{FEE1DE1B-2514-4A96-919D-F4783BFDD82B}" type="presParOf" srcId="{39DCF30B-EB38-4333-B670-0EFFD9D4C20B}" destId="{4F7AEF05-21EF-44BB-AD0A-2A2B8BE46E14}" srcOrd="7" destOrd="0" presId="urn:microsoft.com/office/officeart/2005/8/layout/hProcess9"/>
    <dgm:cxn modelId="{18504B76-C12E-4EE4-BC15-5FA73D3ED82F}" type="presParOf" srcId="{39DCF30B-EB38-4333-B670-0EFFD9D4C20B}" destId="{625341C1-0E08-4EEF-AD61-E585BC5962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FDF3B9-57A3-40D0-AA21-9E7148FC2AFD}" type="doc">
      <dgm:prSet loTypeId="urn:microsoft.com/office/officeart/2005/8/layout/hProcess9" loCatId="process" qsTypeId="urn:microsoft.com/office/officeart/2005/8/quickstyle/simple1" qsCatId="simple" csTypeId="urn:microsoft.com/office/officeart/2005/8/colors/accent2_1" csCatId="accent2" phldr="1"/>
      <dgm:spPr/>
    </dgm:pt>
    <dgm:pt modelId="{C5295C47-70E4-4A14-A8B1-5ACE7AC992B6}">
      <dgm:prSet phldrT="[Text]"/>
      <dgm:spPr>
        <a:solidFill>
          <a:schemeClr val="bg2"/>
        </a:solidFill>
        <a:ln>
          <a:solidFill>
            <a:srgbClr val="FF0000"/>
          </a:solidFill>
        </a:ln>
      </dgm:spPr>
      <dgm:t>
        <a:bodyPr/>
        <a:lstStyle/>
        <a:p>
          <a:r>
            <a:rPr lang="en-US" dirty="0" smtClean="0">
              <a:solidFill>
                <a:srgbClr val="FFFFFF"/>
              </a:solidFill>
            </a:rPr>
            <a:t>4 levers &amp; tools</a:t>
          </a:r>
        </a:p>
      </dgm:t>
    </dgm:pt>
    <dgm:pt modelId="{78CC6316-36C5-44BF-B2F5-542605F819FA}" type="parTrans" cxnId="{FA755143-8C7B-4B5F-93EB-C60FB25B9F54}">
      <dgm:prSet/>
      <dgm:spPr/>
      <dgm:t>
        <a:bodyPr/>
        <a:lstStyle/>
        <a:p>
          <a:endParaRPr lang="en-IN">
            <a:solidFill>
              <a:srgbClr val="FFFFFF"/>
            </a:solidFill>
          </a:endParaRPr>
        </a:p>
      </dgm:t>
    </dgm:pt>
    <dgm:pt modelId="{DEE8069E-BE5F-4222-9D52-DA1EF3C44C4E}" type="sibTrans" cxnId="{FA755143-8C7B-4B5F-93EB-C60FB25B9F54}">
      <dgm:prSet/>
      <dgm:spPr/>
      <dgm:t>
        <a:bodyPr/>
        <a:lstStyle/>
        <a:p>
          <a:endParaRPr lang="en-IN">
            <a:solidFill>
              <a:srgbClr val="FFFFFF"/>
            </a:solidFill>
          </a:endParaRPr>
        </a:p>
      </dgm:t>
    </dgm:pt>
    <dgm:pt modelId="{6EBDCF10-75CD-49EA-A7BA-26A83E4A56F2}">
      <dgm:prSet phldrT="[Text]"/>
      <dgm:spPr>
        <a:solidFill>
          <a:srgbClr val="800000"/>
        </a:solidFill>
        <a:ln>
          <a:solidFill>
            <a:srgbClr val="FF0000"/>
          </a:solidFill>
        </a:ln>
      </dgm:spPr>
      <dgm:t>
        <a:bodyPr/>
        <a:lstStyle/>
        <a:p>
          <a:r>
            <a:rPr lang="en-IN" dirty="0" smtClean="0">
              <a:solidFill>
                <a:srgbClr val="FFFFFF"/>
              </a:solidFill>
            </a:rPr>
            <a:t>Assess viability</a:t>
          </a:r>
          <a:endParaRPr lang="en-IN" dirty="0">
            <a:solidFill>
              <a:srgbClr val="FFFFFF"/>
            </a:solidFill>
          </a:endParaRPr>
        </a:p>
      </dgm:t>
    </dgm:pt>
    <dgm:pt modelId="{3244044D-8E6E-4506-8985-66C9DE084DBF}" type="parTrans" cxnId="{297ADC4F-6E83-4945-9048-87771303CA3E}">
      <dgm:prSet/>
      <dgm:spPr/>
      <dgm:t>
        <a:bodyPr/>
        <a:lstStyle/>
        <a:p>
          <a:endParaRPr lang="en-IN">
            <a:solidFill>
              <a:srgbClr val="FFFFFF"/>
            </a:solidFill>
          </a:endParaRPr>
        </a:p>
      </dgm:t>
    </dgm:pt>
    <dgm:pt modelId="{F93B7B12-DD6E-4642-B022-291CEC6F968D}" type="sibTrans" cxnId="{297ADC4F-6E83-4945-9048-87771303CA3E}">
      <dgm:prSet/>
      <dgm:spPr/>
      <dgm:t>
        <a:bodyPr/>
        <a:lstStyle/>
        <a:p>
          <a:endParaRPr lang="en-IN">
            <a:solidFill>
              <a:srgbClr val="FFFFFF"/>
            </a:solidFill>
          </a:endParaRPr>
        </a:p>
      </dgm:t>
    </dgm:pt>
    <dgm:pt modelId="{93070C13-37EB-4BA2-87D4-BA25527D635E}">
      <dgm:prSet phldrT="[Text]"/>
      <dgm:spPr>
        <a:solidFill>
          <a:schemeClr val="bg2"/>
        </a:solidFill>
        <a:ln>
          <a:solidFill>
            <a:srgbClr val="FF0000"/>
          </a:solidFill>
        </a:ln>
      </dgm:spPr>
      <dgm:t>
        <a:bodyPr/>
        <a:lstStyle/>
        <a:p>
          <a:r>
            <a:rPr lang="en-US" dirty="0" smtClean="0">
              <a:solidFill>
                <a:srgbClr val="FFFFFF"/>
              </a:solidFill>
            </a:rPr>
            <a:t>Tactical programs</a:t>
          </a:r>
          <a:endParaRPr lang="en-IN" dirty="0">
            <a:solidFill>
              <a:srgbClr val="FFFFFF"/>
            </a:solidFill>
          </a:endParaRPr>
        </a:p>
      </dgm:t>
    </dgm:pt>
    <dgm:pt modelId="{AE627724-737F-4D78-9EAB-FC1006B3DD29}" type="parTrans" cxnId="{28294F20-34E6-448B-9250-E0B20D0FD4BD}">
      <dgm:prSet/>
      <dgm:spPr/>
      <dgm:t>
        <a:bodyPr/>
        <a:lstStyle/>
        <a:p>
          <a:endParaRPr lang="en-US"/>
        </a:p>
      </dgm:t>
    </dgm:pt>
    <dgm:pt modelId="{7880ECB4-287B-4956-98D3-2B134BDDEEEF}" type="sibTrans" cxnId="{28294F20-34E6-448B-9250-E0B20D0FD4BD}">
      <dgm:prSet/>
      <dgm:spPr/>
      <dgm:t>
        <a:bodyPr/>
        <a:lstStyle/>
        <a:p>
          <a:endParaRPr lang="en-US"/>
        </a:p>
      </dgm:t>
    </dgm:pt>
    <dgm:pt modelId="{F918D91F-1193-4079-B0E1-422D06F63E62}">
      <dgm:prSet phldrT="[Text]"/>
      <dgm:spPr>
        <a:solidFill>
          <a:schemeClr val="bg2"/>
        </a:solidFill>
        <a:ln>
          <a:solidFill>
            <a:srgbClr val="FF0000"/>
          </a:solidFill>
        </a:ln>
      </dgm:spPr>
      <dgm:t>
        <a:bodyPr/>
        <a:lstStyle/>
        <a:p>
          <a:r>
            <a:rPr lang="en-IN" dirty="0" smtClean="0">
              <a:solidFill>
                <a:srgbClr val="FFFFFF"/>
              </a:solidFill>
            </a:rPr>
            <a:t>Taking it to the team</a:t>
          </a:r>
          <a:endParaRPr lang="en-IN" dirty="0">
            <a:solidFill>
              <a:srgbClr val="FFFFFF"/>
            </a:solidFill>
          </a:endParaRPr>
        </a:p>
      </dgm:t>
    </dgm:pt>
    <dgm:pt modelId="{DA018C4F-2544-4F75-BE2A-262A059452D4}" type="parTrans" cxnId="{6244AF5B-1427-4486-A72D-ED429DC60FD5}">
      <dgm:prSet/>
      <dgm:spPr/>
      <dgm:t>
        <a:bodyPr/>
        <a:lstStyle/>
        <a:p>
          <a:endParaRPr lang="en-US"/>
        </a:p>
      </dgm:t>
    </dgm:pt>
    <dgm:pt modelId="{2ED5A35F-5238-43ED-8EA9-5EF9C1B8F4BA}" type="sibTrans" cxnId="{6244AF5B-1427-4486-A72D-ED429DC60FD5}">
      <dgm:prSet/>
      <dgm:spPr/>
      <dgm:t>
        <a:bodyPr/>
        <a:lstStyle/>
        <a:p>
          <a:endParaRPr lang="en-US"/>
        </a:p>
      </dgm:t>
    </dgm:pt>
    <dgm:pt modelId="{84C5DF91-61A1-486E-AED4-9BBA0F7A6E0B}">
      <dgm:prSet/>
      <dgm:spPr>
        <a:solidFill>
          <a:schemeClr val="bg2"/>
        </a:solidFill>
        <a:ln>
          <a:solidFill>
            <a:srgbClr val="FF0000"/>
          </a:solidFill>
        </a:ln>
      </dgm:spPr>
      <dgm:t>
        <a:bodyPr/>
        <a:lstStyle/>
        <a:p>
          <a:r>
            <a:rPr lang="en-US" dirty="0" smtClean="0">
              <a:solidFill>
                <a:srgbClr val="FFFFFF"/>
              </a:solidFill>
            </a:rPr>
            <a:t>Redemptions</a:t>
          </a:r>
          <a:endParaRPr lang="en-US" dirty="0">
            <a:solidFill>
              <a:srgbClr val="FFFFFF"/>
            </a:solidFill>
          </a:endParaRPr>
        </a:p>
      </dgm:t>
    </dgm:pt>
    <dgm:pt modelId="{5BDFBF23-6A2F-4BF5-96B7-3AFB66019518}" type="parTrans" cxnId="{24E146F4-4812-434C-9782-718C4D6CC7D0}">
      <dgm:prSet/>
      <dgm:spPr/>
      <dgm:t>
        <a:bodyPr/>
        <a:lstStyle/>
        <a:p>
          <a:endParaRPr lang="en-US"/>
        </a:p>
      </dgm:t>
    </dgm:pt>
    <dgm:pt modelId="{235CE74F-DAD7-4D6B-9C3D-3852C38D9C87}" type="sibTrans" cxnId="{24E146F4-4812-434C-9782-718C4D6CC7D0}">
      <dgm:prSet/>
      <dgm:spPr/>
      <dgm:t>
        <a:bodyPr/>
        <a:lstStyle/>
        <a:p>
          <a:endParaRPr lang="en-US"/>
        </a:p>
      </dgm:t>
    </dgm:pt>
    <dgm:pt modelId="{5DFECEFC-D378-4FCA-8750-819EA92FD738}" type="pres">
      <dgm:prSet presAssocID="{D9FDF3B9-57A3-40D0-AA21-9E7148FC2AFD}" presName="CompostProcess" presStyleCnt="0">
        <dgm:presLayoutVars>
          <dgm:dir/>
          <dgm:resizeHandles val="exact"/>
        </dgm:presLayoutVars>
      </dgm:prSet>
      <dgm:spPr/>
    </dgm:pt>
    <dgm:pt modelId="{0DC8CEFB-17F0-4E78-8297-049466D00DC0}" type="pres">
      <dgm:prSet presAssocID="{D9FDF3B9-57A3-40D0-AA21-9E7148FC2AFD}" presName="arrow" presStyleLbl="bgShp" presStyleIdx="0" presStyleCnt="1" custLinFactNeighborX="-495" custLinFactNeighborY="410"/>
      <dgm:spPr>
        <a:solidFill>
          <a:srgbClr val="C00000"/>
        </a:solidFill>
      </dgm:spPr>
    </dgm:pt>
    <dgm:pt modelId="{39DCF30B-EB38-4333-B670-0EFFD9D4C20B}" type="pres">
      <dgm:prSet presAssocID="{D9FDF3B9-57A3-40D0-AA21-9E7148FC2AFD}" presName="linearProcess" presStyleCnt="0"/>
      <dgm:spPr/>
    </dgm:pt>
    <dgm:pt modelId="{4DA96BCD-6B55-40E5-B655-D7A775DBD797}" type="pres">
      <dgm:prSet presAssocID="{C5295C47-70E4-4A14-A8B1-5ACE7AC992B6}" presName="textNode" presStyleLbl="node1" presStyleIdx="0" presStyleCnt="5">
        <dgm:presLayoutVars>
          <dgm:bulletEnabled val="1"/>
        </dgm:presLayoutVars>
      </dgm:prSet>
      <dgm:spPr/>
      <dgm:t>
        <a:bodyPr/>
        <a:lstStyle/>
        <a:p>
          <a:endParaRPr lang="en-IN"/>
        </a:p>
      </dgm:t>
    </dgm:pt>
    <dgm:pt modelId="{64F8315D-4992-4A35-B484-BD04ECADFDE8}" type="pres">
      <dgm:prSet presAssocID="{DEE8069E-BE5F-4222-9D52-DA1EF3C44C4E}" presName="sibTrans" presStyleCnt="0"/>
      <dgm:spPr/>
    </dgm:pt>
    <dgm:pt modelId="{8C8C4170-83B0-4277-AEAE-6B64E38C9A4B}" type="pres">
      <dgm:prSet presAssocID="{93070C13-37EB-4BA2-87D4-BA25527D635E}" presName="textNode" presStyleLbl="node1" presStyleIdx="1" presStyleCnt="5">
        <dgm:presLayoutVars>
          <dgm:bulletEnabled val="1"/>
        </dgm:presLayoutVars>
      </dgm:prSet>
      <dgm:spPr/>
      <dgm:t>
        <a:bodyPr/>
        <a:lstStyle/>
        <a:p>
          <a:endParaRPr lang="en-US"/>
        </a:p>
      </dgm:t>
    </dgm:pt>
    <dgm:pt modelId="{B0B19FE7-4559-4E9E-AF4D-4C9F8ECB1CC9}" type="pres">
      <dgm:prSet presAssocID="{7880ECB4-287B-4956-98D3-2B134BDDEEEF}" presName="sibTrans" presStyleCnt="0"/>
      <dgm:spPr/>
    </dgm:pt>
    <dgm:pt modelId="{F4D878DD-5092-4A98-8757-9587E6E053DE}" type="pres">
      <dgm:prSet presAssocID="{6EBDCF10-75CD-49EA-A7BA-26A83E4A56F2}" presName="textNode" presStyleLbl="node1" presStyleIdx="2" presStyleCnt="5">
        <dgm:presLayoutVars>
          <dgm:bulletEnabled val="1"/>
        </dgm:presLayoutVars>
      </dgm:prSet>
      <dgm:spPr/>
      <dgm:t>
        <a:bodyPr/>
        <a:lstStyle/>
        <a:p>
          <a:endParaRPr lang="en-IN"/>
        </a:p>
      </dgm:t>
    </dgm:pt>
    <dgm:pt modelId="{8A5ADAEE-68D9-4EEA-84A1-C0E17CA17E70}" type="pres">
      <dgm:prSet presAssocID="{F93B7B12-DD6E-4642-B022-291CEC6F968D}" presName="sibTrans" presStyleCnt="0"/>
      <dgm:spPr/>
    </dgm:pt>
    <dgm:pt modelId="{1CBADC6C-F440-4B5C-96C2-9D1E737F607E}" type="pres">
      <dgm:prSet presAssocID="{F918D91F-1193-4079-B0E1-422D06F63E62}" presName="textNode" presStyleLbl="node1" presStyleIdx="3" presStyleCnt="5">
        <dgm:presLayoutVars>
          <dgm:bulletEnabled val="1"/>
        </dgm:presLayoutVars>
      </dgm:prSet>
      <dgm:spPr/>
      <dgm:t>
        <a:bodyPr/>
        <a:lstStyle/>
        <a:p>
          <a:endParaRPr lang="en-US"/>
        </a:p>
      </dgm:t>
    </dgm:pt>
    <dgm:pt modelId="{4F7AEF05-21EF-44BB-AD0A-2A2B8BE46E14}" type="pres">
      <dgm:prSet presAssocID="{2ED5A35F-5238-43ED-8EA9-5EF9C1B8F4BA}" presName="sibTrans" presStyleCnt="0"/>
      <dgm:spPr/>
    </dgm:pt>
    <dgm:pt modelId="{625341C1-0E08-4EEF-AD61-E585BC5962BE}" type="pres">
      <dgm:prSet presAssocID="{84C5DF91-61A1-486E-AED4-9BBA0F7A6E0B}" presName="textNode" presStyleLbl="node1" presStyleIdx="4" presStyleCnt="5">
        <dgm:presLayoutVars>
          <dgm:bulletEnabled val="1"/>
        </dgm:presLayoutVars>
      </dgm:prSet>
      <dgm:spPr/>
      <dgm:t>
        <a:bodyPr/>
        <a:lstStyle/>
        <a:p>
          <a:endParaRPr lang="en-US"/>
        </a:p>
      </dgm:t>
    </dgm:pt>
  </dgm:ptLst>
  <dgm:cxnLst>
    <dgm:cxn modelId="{6244AF5B-1427-4486-A72D-ED429DC60FD5}" srcId="{D9FDF3B9-57A3-40D0-AA21-9E7148FC2AFD}" destId="{F918D91F-1193-4079-B0E1-422D06F63E62}" srcOrd="3" destOrd="0" parTransId="{DA018C4F-2544-4F75-BE2A-262A059452D4}" sibTransId="{2ED5A35F-5238-43ED-8EA9-5EF9C1B8F4BA}"/>
    <dgm:cxn modelId="{21FFBD8F-5774-4568-A6D9-E17344AC25E0}" type="presOf" srcId="{C5295C47-70E4-4A14-A8B1-5ACE7AC992B6}" destId="{4DA96BCD-6B55-40E5-B655-D7A775DBD797}" srcOrd="0" destOrd="0" presId="urn:microsoft.com/office/officeart/2005/8/layout/hProcess9"/>
    <dgm:cxn modelId="{FA755143-8C7B-4B5F-93EB-C60FB25B9F54}" srcId="{D9FDF3B9-57A3-40D0-AA21-9E7148FC2AFD}" destId="{C5295C47-70E4-4A14-A8B1-5ACE7AC992B6}" srcOrd="0" destOrd="0" parTransId="{78CC6316-36C5-44BF-B2F5-542605F819FA}" sibTransId="{DEE8069E-BE5F-4222-9D52-DA1EF3C44C4E}"/>
    <dgm:cxn modelId="{8B22DD60-6F8D-4031-9183-1DE675082A40}" type="presOf" srcId="{D9FDF3B9-57A3-40D0-AA21-9E7148FC2AFD}" destId="{5DFECEFC-D378-4FCA-8750-819EA92FD738}" srcOrd="0" destOrd="0" presId="urn:microsoft.com/office/officeart/2005/8/layout/hProcess9"/>
    <dgm:cxn modelId="{297ADC4F-6E83-4945-9048-87771303CA3E}" srcId="{D9FDF3B9-57A3-40D0-AA21-9E7148FC2AFD}" destId="{6EBDCF10-75CD-49EA-A7BA-26A83E4A56F2}" srcOrd="2" destOrd="0" parTransId="{3244044D-8E6E-4506-8985-66C9DE084DBF}" sibTransId="{F93B7B12-DD6E-4642-B022-291CEC6F968D}"/>
    <dgm:cxn modelId="{39180BB8-6A9F-4B30-A7DB-E177E102788A}" type="presOf" srcId="{6EBDCF10-75CD-49EA-A7BA-26A83E4A56F2}" destId="{F4D878DD-5092-4A98-8757-9587E6E053DE}" srcOrd="0" destOrd="0" presId="urn:microsoft.com/office/officeart/2005/8/layout/hProcess9"/>
    <dgm:cxn modelId="{F16FD6A6-24B9-41A6-ABC1-9FA85F1B38CA}" type="presOf" srcId="{84C5DF91-61A1-486E-AED4-9BBA0F7A6E0B}" destId="{625341C1-0E08-4EEF-AD61-E585BC5962BE}" srcOrd="0" destOrd="0" presId="urn:microsoft.com/office/officeart/2005/8/layout/hProcess9"/>
    <dgm:cxn modelId="{28294F20-34E6-448B-9250-E0B20D0FD4BD}" srcId="{D9FDF3B9-57A3-40D0-AA21-9E7148FC2AFD}" destId="{93070C13-37EB-4BA2-87D4-BA25527D635E}" srcOrd="1" destOrd="0" parTransId="{AE627724-737F-4D78-9EAB-FC1006B3DD29}" sibTransId="{7880ECB4-287B-4956-98D3-2B134BDDEEEF}"/>
    <dgm:cxn modelId="{5976AB58-4D83-4D97-85E2-97B48FD2151B}" type="presOf" srcId="{F918D91F-1193-4079-B0E1-422D06F63E62}" destId="{1CBADC6C-F440-4B5C-96C2-9D1E737F607E}" srcOrd="0" destOrd="0" presId="urn:microsoft.com/office/officeart/2005/8/layout/hProcess9"/>
    <dgm:cxn modelId="{24E146F4-4812-434C-9782-718C4D6CC7D0}" srcId="{D9FDF3B9-57A3-40D0-AA21-9E7148FC2AFD}" destId="{84C5DF91-61A1-486E-AED4-9BBA0F7A6E0B}" srcOrd="4" destOrd="0" parTransId="{5BDFBF23-6A2F-4BF5-96B7-3AFB66019518}" sibTransId="{235CE74F-DAD7-4D6B-9C3D-3852C38D9C87}"/>
    <dgm:cxn modelId="{9BAFC8CD-9911-4809-A8EF-644E8C723997}" type="presOf" srcId="{93070C13-37EB-4BA2-87D4-BA25527D635E}" destId="{8C8C4170-83B0-4277-AEAE-6B64E38C9A4B}" srcOrd="0" destOrd="0" presId="urn:microsoft.com/office/officeart/2005/8/layout/hProcess9"/>
    <dgm:cxn modelId="{D1719096-7061-47EC-BE2F-B140735B88D1}" type="presParOf" srcId="{5DFECEFC-D378-4FCA-8750-819EA92FD738}" destId="{0DC8CEFB-17F0-4E78-8297-049466D00DC0}" srcOrd="0" destOrd="0" presId="urn:microsoft.com/office/officeart/2005/8/layout/hProcess9"/>
    <dgm:cxn modelId="{E7CC8D79-4B4D-43B1-BD47-E43769F03036}" type="presParOf" srcId="{5DFECEFC-D378-4FCA-8750-819EA92FD738}" destId="{39DCF30B-EB38-4333-B670-0EFFD9D4C20B}" srcOrd="1" destOrd="0" presId="urn:microsoft.com/office/officeart/2005/8/layout/hProcess9"/>
    <dgm:cxn modelId="{F13AD8D5-D022-4B3B-AD69-86D116BAEFB0}" type="presParOf" srcId="{39DCF30B-EB38-4333-B670-0EFFD9D4C20B}" destId="{4DA96BCD-6B55-40E5-B655-D7A775DBD797}" srcOrd="0" destOrd="0" presId="urn:microsoft.com/office/officeart/2005/8/layout/hProcess9"/>
    <dgm:cxn modelId="{F995016A-E281-425B-8F32-E5D0DAA6804E}" type="presParOf" srcId="{39DCF30B-EB38-4333-B670-0EFFD9D4C20B}" destId="{64F8315D-4992-4A35-B484-BD04ECADFDE8}" srcOrd="1" destOrd="0" presId="urn:microsoft.com/office/officeart/2005/8/layout/hProcess9"/>
    <dgm:cxn modelId="{3C259124-1130-4E9E-8475-11DC3BDF9ABA}" type="presParOf" srcId="{39DCF30B-EB38-4333-B670-0EFFD9D4C20B}" destId="{8C8C4170-83B0-4277-AEAE-6B64E38C9A4B}" srcOrd="2" destOrd="0" presId="urn:microsoft.com/office/officeart/2005/8/layout/hProcess9"/>
    <dgm:cxn modelId="{B0F6802D-4921-492B-8B1F-633CB1870316}" type="presParOf" srcId="{39DCF30B-EB38-4333-B670-0EFFD9D4C20B}" destId="{B0B19FE7-4559-4E9E-AF4D-4C9F8ECB1CC9}" srcOrd="3" destOrd="0" presId="urn:microsoft.com/office/officeart/2005/8/layout/hProcess9"/>
    <dgm:cxn modelId="{4E1FF675-5CA0-42C3-AB38-CCBD95C2B1F7}" type="presParOf" srcId="{39DCF30B-EB38-4333-B670-0EFFD9D4C20B}" destId="{F4D878DD-5092-4A98-8757-9587E6E053DE}" srcOrd="4" destOrd="0" presId="urn:microsoft.com/office/officeart/2005/8/layout/hProcess9"/>
    <dgm:cxn modelId="{C506358B-22E2-4DDE-B7A9-3586D11CC947}" type="presParOf" srcId="{39DCF30B-EB38-4333-B670-0EFFD9D4C20B}" destId="{8A5ADAEE-68D9-4EEA-84A1-C0E17CA17E70}" srcOrd="5" destOrd="0" presId="urn:microsoft.com/office/officeart/2005/8/layout/hProcess9"/>
    <dgm:cxn modelId="{FCBAD2F6-2107-4324-83B0-02A5FA6F737B}" type="presParOf" srcId="{39DCF30B-EB38-4333-B670-0EFFD9D4C20B}" destId="{1CBADC6C-F440-4B5C-96C2-9D1E737F607E}" srcOrd="6" destOrd="0" presId="urn:microsoft.com/office/officeart/2005/8/layout/hProcess9"/>
    <dgm:cxn modelId="{81CF60CA-A29C-4112-87A7-58FA73114797}" type="presParOf" srcId="{39DCF30B-EB38-4333-B670-0EFFD9D4C20B}" destId="{4F7AEF05-21EF-44BB-AD0A-2A2B8BE46E14}" srcOrd="7" destOrd="0" presId="urn:microsoft.com/office/officeart/2005/8/layout/hProcess9"/>
    <dgm:cxn modelId="{58766B32-14BA-401C-974D-41CDC21C7819}" type="presParOf" srcId="{39DCF30B-EB38-4333-B670-0EFFD9D4C20B}" destId="{625341C1-0E08-4EEF-AD61-E585BC5962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DF3B9-57A3-40D0-AA21-9E7148FC2AFD}" type="doc">
      <dgm:prSet loTypeId="urn:microsoft.com/office/officeart/2005/8/layout/hProcess9" loCatId="process" qsTypeId="urn:microsoft.com/office/officeart/2005/8/quickstyle/simple1" qsCatId="simple" csTypeId="urn:microsoft.com/office/officeart/2005/8/colors/accent2_1" csCatId="accent2" phldr="1"/>
      <dgm:spPr/>
    </dgm:pt>
    <dgm:pt modelId="{C5295C47-70E4-4A14-A8B1-5ACE7AC992B6}">
      <dgm:prSet phldrT="[Text]"/>
      <dgm:spPr>
        <a:solidFill>
          <a:schemeClr val="bg2"/>
        </a:solidFill>
        <a:ln>
          <a:solidFill>
            <a:srgbClr val="FF0000"/>
          </a:solidFill>
        </a:ln>
      </dgm:spPr>
      <dgm:t>
        <a:bodyPr/>
        <a:lstStyle/>
        <a:p>
          <a:r>
            <a:rPr lang="en-US" dirty="0" smtClean="0">
              <a:solidFill>
                <a:srgbClr val="FFFFFF"/>
              </a:solidFill>
            </a:rPr>
            <a:t>4 levers &amp; tools</a:t>
          </a:r>
        </a:p>
      </dgm:t>
    </dgm:pt>
    <dgm:pt modelId="{78CC6316-36C5-44BF-B2F5-542605F819FA}" type="parTrans" cxnId="{FA755143-8C7B-4B5F-93EB-C60FB25B9F54}">
      <dgm:prSet/>
      <dgm:spPr/>
      <dgm:t>
        <a:bodyPr/>
        <a:lstStyle/>
        <a:p>
          <a:endParaRPr lang="en-IN">
            <a:solidFill>
              <a:srgbClr val="FFFFFF"/>
            </a:solidFill>
          </a:endParaRPr>
        </a:p>
      </dgm:t>
    </dgm:pt>
    <dgm:pt modelId="{DEE8069E-BE5F-4222-9D52-DA1EF3C44C4E}" type="sibTrans" cxnId="{FA755143-8C7B-4B5F-93EB-C60FB25B9F54}">
      <dgm:prSet/>
      <dgm:spPr/>
      <dgm:t>
        <a:bodyPr/>
        <a:lstStyle/>
        <a:p>
          <a:endParaRPr lang="en-IN">
            <a:solidFill>
              <a:srgbClr val="FFFFFF"/>
            </a:solidFill>
          </a:endParaRPr>
        </a:p>
      </dgm:t>
    </dgm:pt>
    <dgm:pt modelId="{6EBDCF10-75CD-49EA-A7BA-26A83E4A56F2}">
      <dgm:prSet phldrT="[Text]"/>
      <dgm:spPr>
        <a:solidFill>
          <a:schemeClr val="bg2"/>
        </a:solidFill>
        <a:ln>
          <a:solidFill>
            <a:srgbClr val="FF0000"/>
          </a:solidFill>
        </a:ln>
      </dgm:spPr>
      <dgm:t>
        <a:bodyPr/>
        <a:lstStyle/>
        <a:p>
          <a:r>
            <a:rPr lang="en-IN" dirty="0" smtClean="0">
              <a:solidFill>
                <a:srgbClr val="FFFFFF"/>
              </a:solidFill>
            </a:rPr>
            <a:t>Assess viability</a:t>
          </a:r>
          <a:endParaRPr lang="en-IN" dirty="0">
            <a:solidFill>
              <a:srgbClr val="FFFFFF"/>
            </a:solidFill>
          </a:endParaRPr>
        </a:p>
      </dgm:t>
    </dgm:pt>
    <dgm:pt modelId="{3244044D-8E6E-4506-8985-66C9DE084DBF}" type="parTrans" cxnId="{297ADC4F-6E83-4945-9048-87771303CA3E}">
      <dgm:prSet/>
      <dgm:spPr/>
      <dgm:t>
        <a:bodyPr/>
        <a:lstStyle/>
        <a:p>
          <a:endParaRPr lang="en-IN">
            <a:solidFill>
              <a:srgbClr val="FFFFFF"/>
            </a:solidFill>
          </a:endParaRPr>
        </a:p>
      </dgm:t>
    </dgm:pt>
    <dgm:pt modelId="{F93B7B12-DD6E-4642-B022-291CEC6F968D}" type="sibTrans" cxnId="{297ADC4F-6E83-4945-9048-87771303CA3E}">
      <dgm:prSet/>
      <dgm:spPr/>
      <dgm:t>
        <a:bodyPr/>
        <a:lstStyle/>
        <a:p>
          <a:endParaRPr lang="en-IN">
            <a:solidFill>
              <a:srgbClr val="FFFFFF"/>
            </a:solidFill>
          </a:endParaRPr>
        </a:p>
      </dgm:t>
    </dgm:pt>
    <dgm:pt modelId="{93070C13-37EB-4BA2-87D4-BA25527D635E}">
      <dgm:prSet phldrT="[Text]"/>
      <dgm:spPr>
        <a:solidFill>
          <a:schemeClr val="bg2"/>
        </a:solidFill>
        <a:ln>
          <a:solidFill>
            <a:srgbClr val="FF0000"/>
          </a:solidFill>
        </a:ln>
      </dgm:spPr>
      <dgm:t>
        <a:bodyPr/>
        <a:lstStyle/>
        <a:p>
          <a:r>
            <a:rPr lang="en-US" dirty="0" smtClean="0">
              <a:solidFill>
                <a:srgbClr val="FFFFFF"/>
              </a:solidFill>
            </a:rPr>
            <a:t>Tactical programs</a:t>
          </a:r>
          <a:endParaRPr lang="en-IN" dirty="0">
            <a:solidFill>
              <a:srgbClr val="FFFFFF"/>
            </a:solidFill>
          </a:endParaRPr>
        </a:p>
      </dgm:t>
    </dgm:pt>
    <dgm:pt modelId="{AE627724-737F-4D78-9EAB-FC1006B3DD29}" type="parTrans" cxnId="{28294F20-34E6-448B-9250-E0B20D0FD4BD}">
      <dgm:prSet/>
      <dgm:spPr/>
      <dgm:t>
        <a:bodyPr/>
        <a:lstStyle/>
        <a:p>
          <a:endParaRPr lang="en-US"/>
        </a:p>
      </dgm:t>
    </dgm:pt>
    <dgm:pt modelId="{7880ECB4-287B-4956-98D3-2B134BDDEEEF}" type="sibTrans" cxnId="{28294F20-34E6-448B-9250-E0B20D0FD4BD}">
      <dgm:prSet/>
      <dgm:spPr/>
      <dgm:t>
        <a:bodyPr/>
        <a:lstStyle/>
        <a:p>
          <a:endParaRPr lang="en-US"/>
        </a:p>
      </dgm:t>
    </dgm:pt>
    <dgm:pt modelId="{F918D91F-1193-4079-B0E1-422D06F63E62}">
      <dgm:prSet phldrT="[Text]"/>
      <dgm:spPr>
        <a:solidFill>
          <a:srgbClr val="800000"/>
        </a:solidFill>
        <a:ln>
          <a:solidFill>
            <a:srgbClr val="FF0000"/>
          </a:solidFill>
        </a:ln>
      </dgm:spPr>
      <dgm:t>
        <a:bodyPr/>
        <a:lstStyle/>
        <a:p>
          <a:r>
            <a:rPr lang="en-IN" dirty="0" smtClean="0">
              <a:solidFill>
                <a:srgbClr val="FFFFFF"/>
              </a:solidFill>
            </a:rPr>
            <a:t>Taking it to the team</a:t>
          </a:r>
          <a:endParaRPr lang="en-IN" dirty="0">
            <a:solidFill>
              <a:srgbClr val="FFFFFF"/>
            </a:solidFill>
          </a:endParaRPr>
        </a:p>
      </dgm:t>
    </dgm:pt>
    <dgm:pt modelId="{DA018C4F-2544-4F75-BE2A-262A059452D4}" type="parTrans" cxnId="{6244AF5B-1427-4486-A72D-ED429DC60FD5}">
      <dgm:prSet/>
      <dgm:spPr/>
      <dgm:t>
        <a:bodyPr/>
        <a:lstStyle/>
        <a:p>
          <a:endParaRPr lang="en-US"/>
        </a:p>
      </dgm:t>
    </dgm:pt>
    <dgm:pt modelId="{2ED5A35F-5238-43ED-8EA9-5EF9C1B8F4BA}" type="sibTrans" cxnId="{6244AF5B-1427-4486-A72D-ED429DC60FD5}">
      <dgm:prSet/>
      <dgm:spPr/>
      <dgm:t>
        <a:bodyPr/>
        <a:lstStyle/>
        <a:p>
          <a:endParaRPr lang="en-US"/>
        </a:p>
      </dgm:t>
    </dgm:pt>
    <dgm:pt modelId="{84C5DF91-61A1-486E-AED4-9BBA0F7A6E0B}">
      <dgm:prSet/>
      <dgm:spPr>
        <a:solidFill>
          <a:schemeClr val="bg2"/>
        </a:solidFill>
        <a:ln>
          <a:solidFill>
            <a:srgbClr val="FF0000"/>
          </a:solidFill>
        </a:ln>
      </dgm:spPr>
      <dgm:t>
        <a:bodyPr/>
        <a:lstStyle/>
        <a:p>
          <a:r>
            <a:rPr lang="en-US" dirty="0" smtClean="0">
              <a:solidFill>
                <a:srgbClr val="FFFFFF"/>
              </a:solidFill>
            </a:rPr>
            <a:t>Redemptions</a:t>
          </a:r>
          <a:endParaRPr lang="en-US" dirty="0">
            <a:solidFill>
              <a:srgbClr val="FFFFFF"/>
            </a:solidFill>
          </a:endParaRPr>
        </a:p>
      </dgm:t>
    </dgm:pt>
    <dgm:pt modelId="{5BDFBF23-6A2F-4BF5-96B7-3AFB66019518}" type="parTrans" cxnId="{24E146F4-4812-434C-9782-718C4D6CC7D0}">
      <dgm:prSet/>
      <dgm:spPr/>
      <dgm:t>
        <a:bodyPr/>
        <a:lstStyle/>
        <a:p>
          <a:endParaRPr lang="en-US"/>
        </a:p>
      </dgm:t>
    </dgm:pt>
    <dgm:pt modelId="{235CE74F-DAD7-4D6B-9C3D-3852C38D9C87}" type="sibTrans" cxnId="{24E146F4-4812-434C-9782-718C4D6CC7D0}">
      <dgm:prSet/>
      <dgm:spPr/>
      <dgm:t>
        <a:bodyPr/>
        <a:lstStyle/>
        <a:p>
          <a:endParaRPr lang="en-US"/>
        </a:p>
      </dgm:t>
    </dgm:pt>
    <dgm:pt modelId="{5DFECEFC-D378-4FCA-8750-819EA92FD738}" type="pres">
      <dgm:prSet presAssocID="{D9FDF3B9-57A3-40D0-AA21-9E7148FC2AFD}" presName="CompostProcess" presStyleCnt="0">
        <dgm:presLayoutVars>
          <dgm:dir/>
          <dgm:resizeHandles val="exact"/>
        </dgm:presLayoutVars>
      </dgm:prSet>
      <dgm:spPr/>
    </dgm:pt>
    <dgm:pt modelId="{0DC8CEFB-17F0-4E78-8297-049466D00DC0}" type="pres">
      <dgm:prSet presAssocID="{D9FDF3B9-57A3-40D0-AA21-9E7148FC2AFD}" presName="arrow" presStyleLbl="bgShp" presStyleIdx="0" presStyleCnt="1" custLinFactNeighborX="-495" custLinFactNeighborY="410"/>
      <dgm:spPr>
        <a:solidFill>
          <a:srgbClr val="C00000"/>
        </a:solidFill>
      </dgm:spPr>
    </dgm:pt>
    <dgm:pt modelId="{39DCF30B-EB38-4333-B670-0EFFD9D4C20B}" type="pres">
      <dgm:prSet presAssocID="{D9FDF3B9-57A3-40D0-AA21-9E7148FC2AFD}" presName="linearProcess" presStyleCnt="0"/>
      <dgm:spPr/>
    </dgm:pt>
    <dgm:pt modelId="{4DA96BCD-6B55-40E5-B655-D7A775DBD797}" type="pres">
      <dgm:prSet presAssocID="{C5295C47-70E4-4A14-A8B1-5ACE7AC992B6}" presName="textNode" presStyleLbl="node1" presStyleIdx="0" presStyleCnt="5">
        <dgm:presLayoutVars>
          <dgm:bulletEnabled val="1"/>
        </dgm:presLayoutVars>
      </dgm:prSet>
      <dgm:spPr/>
      <dgm:t>
        <a:bodyPr/>
        <a:lstStyle/>
        <a:p>
          <a:endParaRPr lang="en-IN"/>
        </a:p>
      </dgm:t>
    </dgm:pt>
    <dgm:pt modelId="{64F8315D-4992-4A35-B484-BD04ECADFDE8}" type="pres">
      <dgm:prSet presAssocID="{DEE8069E-BE5F-4222-9D52-DA1EF3C44C4E}" presName="sibTrans" presStyleCnt="0"/>
      <dgm:spPr/>
    </dgm:pt>
    <dgm:pt modelId="{8C8C4170-83B0-4277-AEAE-6B64E38C9A4B}" type="pres">
      <dgm:prSet presAssocID="{93070C13-37EB-4BA2-87D4-BA25527D635E}" presName="textNode" presStyleLbl="node1" presStyleIdx="1" presStyleCnt="5">
        <dgm:presLayoutVars>
          <dgm:bulletEnabled val="1"/>
        </dgm:presLayoutVars>
      </dgm:prSet>
      <dgm:spPr/>
      <dgm:t>
        <a:bodyPr/>
        <a:lstStyle/>
        <a:p>
          <a:endParaRPr lang="en-US"/>
        </a:p>
      </dgm:t>
    </dgm:pt>
    <dgm:pt modelId="{B0B19FE7-4559-4E9E-AF4D-4C9F8ECB1CC9}" type="pres">
      <dgm:prSet presAssocID="{7880ECB4-287B-4956-98D3-2B134BDDEEEF}" presName="sibTrans" presStyleCnt="0"/>
      <dgm:spPr/>
    </dgm:pt>
    <dgm:pt modelId="{F4D878DD-5092-4A98-8757-9587E6E053DE}" type="pres">
      <dgm:prSet presAssocID="{6EBDCF10-75CD-49EA-A7BA-26A83E4A56F2}" presName="textNode" presStyleLbl="node1" presStyleIdx="2" presStyleCnt="5">
        <dgm:presLayoutVars>
          <dgm:bulletEnabled val="1"/>
        </dgm:presLayoutVars>
      </dgm:prSet>
      <dgm:spPr/>
      <dgm:t>
        <a:bodyPr/>
        <a:lstStyle/>
        <a:p>
          <a:endParaRPr lang="en-IN"/>
        </a:p>
      </dgm:t>
    </dgm:pt>
    <dgm:pt modelId="{8A5ADAEE-68D9-4EEA-84A1-C0E17CA17E70}" type="pres">
      <dgm:prSet presAssocID="{F93B7B12-DD6E-4642-B022-291CEC6F968D}" presName="sibTrans" presStyleCnt="0"/>
      <dgm:spPr/>
    </dgm:pt>
    <dgm:pt modelId="{1CBADC6C-F440-4B5C-96C2-9D1E737F607E}" type="pres">
      <dgm:prSet presAssocID="{F918D91F-1193-4079-B0E1-422D06F63E62}" presName="textNode" presStyleLbl="node1" presStyleIdx="3" presStyleCnt="5">
        <dgm:presLayoutVars>
          <dgm:bulletEnabled val="1"/>
        </dgm:presLayoutVars>
      </dgm:prSet>
      <dgm:spPr/>
      <dgm:t>
        <a:bodyPr/>
        <a:lstStyle/>
        <a:p>
          <a:endParaRPr lang="en-US"/>
        </a:p>
      </dgm:t>
    </dgm:pt>
    <dgm:pt modelId="{4F7AEF05-21EF-44BB-AD0A-2A2B8BE46E14}" type="pres">
      <dgm:prSet presAssocID="{2ED5A35F-5238-43ED-8EA9-5EF9C1B8F4BA}" presName="sibTrans" presStyleCnt="0"/>
      <dgm:spPr/>
    </dgm:pt>
    <dgm:pt modelId="{625341C1-0E08-4EEF-AD61-E585BC5962BE}" type="pres">
      <dgm:prSet presAssocID="{84C5DF91-61A1-486E-AED4-9BBA0F7A6E0B}" presName="textNode" presStyleLbl="node1" presStyleIdx="4" presStyleCnt="5">
        <dgm:presLayoutVars>
          <dgm:bulletEnabled val="1"/>
        </dgm:presLayoutVars>
      </dgm:prSet>
      <dgm:spPr/>
      <dgm:t>
        <a:bodyPr/>
        <a:lstStyle/>
        <a:p>
          <a:endParaRPr lang="en-US"/>
        </a:p>
      </dgm:t>
    </dgm:pt>
  </dgm:ptLst>
  <dgm:cxnLst>
    <dgm:cxn modelId="{33010C76-A022-4833-A170-D6E6A2AC6536}" type="presOf" srcId="{D9FDF3B9-57A3-40D0-AA21-9E7148FC2AFD}" destId="{5DFECEFC-D378-4FCA-8750-819EA92FD738}" srcOrd="0" destOrd="0" presId="urn:microsoft.com/office/officeart/2005/8/layout/hProcess9"/>
    <dgm:cxn modelId="{24E146F4-4812-434C-9782-718C4D6CC7D0}" srcId="{D9FDF3B9-57A3-40D0-AA21-9E7148FC2AFD}" destId="{84C5DF91-61A1-486E-AED4-9BBA0F7A6E0B}" srcOrd="4" destOrd="0" parTransId="{5BDFBF23-6A2F-4BF5-96B7-3AFB66019518}" sibTransId="{235CE74F-DAD7-4D6B-9C3D-3852C38D9C87}"/>
    <dgm:cxn modelId="{6244AF5B-1427-4486-A72D-ED429DC60FD5}" srcId="{D9FDF3B9-57A3-40D0-AA21-9E7148FC2AFD}" destId="{F918D91F-1193-4079-B0E1-422D06F63E62}" srcOrd="3" destOrd="0" parTransId="{DA018C4F-2544-4F75-BE2A-262A059452D4}" sibTransId="{2ED5A35F-5238-43ED-8EA9-5EF9C1B8F4BA}"/>
    <dgm:cxn modelId="{297ADC4F-6E83-4945-9048-87771303CA3E}" srcId="{D9FDF3B9-57A3-40D0-AA21-9E7148FC2AFD}" destId="{6EBDCF10-75CD-49EA-A7BA-26A83E4A56F2}" srcOrd="2" destOrd="0" parTransId="{3244044D-8E6E-4506-8985-66C9DE084DBF}" sibTransId="{F93B7B12-DD6E-4642-B022-291CEC6F968D}"/>
    <dgm:cxn modelId="{DC3CC8BA-3145-49F4-B8AC-B56948FE75B9}" type="presOf" srcId="{C5295C47-70E4-4A14-A8B1-5ACE7AC992B6}" destId="{4DA96BCD-6B55-40E5-B655-D7A775DBD797}" srcOrd="0" destOrd="0" presId="urn:microsoft.com/office/officeart/2005/8/layout/hProcess9"/>
    <dgm:cxn modelId="{28294F20-34E6-448B-9250-E0B20D0FD4BD}" srcId="{D9FDF3B9-57A3-40D0-AA21-9E7148FC2AFD}" destId="{93070C13-37EB-4BA2-87D4-BA25527D635E}" srcOrd="1" destOrd="0" parTransId="{AE627724-737F-4D78-9EAB-FC1006B3DD29}" sibTransId="{7880ECB4-287B-4956-98D3-2B134BDDEEEF}"/>
    <dgm:cxn modelId="{D1F1E9FD-42B2-4370-8CF1-43E62BF8A4BE}" type="presOf" srcId="{6EBDCF10-75CD-49EA-A7BA-26A83E4A56F2}" destId="{F4D878DD-5092-4A98-8757-9587E6E053DE}" srcOrd="0" destOrd="0" presId="urn:microsoft.com/office/officeart/2005/8/layout/hProcess9"/>
    <dgm:cxn modelId="{61AA31F6-2D3A-49BB-AE36-6AB43E0120F5}" type="presOf" srcId="{84C5DF91-61A1-486E-AED4-9BBA0F7A6E0B}" destId="{625341C1-0E08-4EEF-AD61-E585BC5962BE}" srcOrd="0" destOrd="0" presId="urn:microsoft.com/office/officeart/2005/8/layout/hProcess9"/>
    <dgm:cxn modelId="{FA755143-8C7B-4B5F-93EB-C60FB25B9F54}" srcId="{D9FDF3B9-57A3-40D0-AA21-9E7148FC2AFD}" destId="{C5295C47-70E4-4A14-A8B1-5ACE7AC992B6}" srcOrd="0" destOrd="0" parTransId="{78CC6316-36C5-44BF-B2F5-542605F819FA}" sibTransId="{DEE8069E-BE5F-4222-9D52-DA1EF3C44C4E}"/>
    <dgm:cxn modelId="{45A0EAF9-9E59-4114-B07C-153102784ED9}" type="presOf" srcId="{F918D91F-1193-4079-B0E1-422D06F63E62}" destId="{1CBADC6C-F440-4B5C-96C2-9D1E737F607E}" srcOrd="0" destOrd="0" presId="urn:microsoft.com/office/officeart/2005/8/layout/hProcess9"/>
    <dgm:cxn modelId="{61BE7BB7-787A-4339-AE0A-CC9EEBF03313}" type="presOf" srcId="{93070C13-37EB-4BA2-87D4-BA25527D635E}" destId="{8C8C4170-83B0-4277-AEAE-6B64E38C9A4B}" srcOrd="0" destOrd="0" presId="urn:microsoft.com/office/officeart/2005/8/layout/hProcess9"/>
    <dgm:cxn modelId="{5F403AE7-B66D-47B3-81F0-4ADC75769E2A}" type="presParOf" srcId="{5DFECEFC-D378-4FCA-8750-819EA92FD738}" destId="{0DC8CEFB-17F0-4E78-8297-049466D00DC0}" srcOrd="0" destOrd="0" presId="urn:microsoft.com/office/officeart/2005/8/layout/hProcess9"/>
    <dgm:cxn modelId="{020D6DC9-AFE8-403D-B499-7CEA182AE805}" type="presParOf" srcId="{5DFECEFC-D378-4FCA-8750-819EA92FD738}" destId="{39DCF30B-EB38-4333-B670-0EFFD9D4C20B}" srcOrd="1" destOrd="0" presId="urn:microsoft.com/office/officeart/2005/8/layout/hProcess9"/>
    <dgm:cxn modelId="{29AE314F-F1BB-4037-A60E-4AE39561D95E}" type="presParOf" srcId="{39DCF30B-EB38-4333-B670-0EFFD9D4C20B}" destId="{4DA96BCD-6B55-40E5-B655-D7A775DBD797}" srcOrd="0" destOrd="0" presId="urn:microsoft.com/office/officeart/2005/8/layout/hProcess9"/>
    <dgm:cxn modelId="{8D9A0519-E7C5-4640-B648-E839D926A905}" type="presParOf" srcId="{39DCF30B-EB38-4333-B670-0EFFD9D4C20B}" destId="{64F8315D-4992-4A35-B484-BD04ECADFDE8}" srcOrd="1" destOrd="0" presId="urn:microsoft.com/office/officeart/2005/8/layout/hProcess9"/>
    <dgm:cxn modelId="{A609A402-A203-48EC-B2E8-5570D7068E61}" type="presParOf" srcId="{39DCF30B-EB38-4333-B670-0EFFD9D4C20B}" destId="{8C8C4170-83B0-4277-AEAE-6B64E38C9A4B}" srcOrd="2" destOrd="0" presId="urn:microsoft.com/office/officeart/2005/8/layout/hProcess9"/>
    <dgm:cxn modelId="{006D4BE1-1B75-4986-9050-90A16479C18E}" type="presParOf" srcId="{39DCF30B-EB38-4333-B670-0EFFD9D4C20B}" destId="{B0B19FE7-4559-4E9E-AF4D-4C9F8ECB1CC9}" srcOrd="3" destOrd="0" presId="urn:microsoft.com/office/officeart/2005/8/layout/hProcess9"/>
    <dgm:cxn modelId="{FBC3D5F3-E659-46B1-A7A9-21FD9BEDC5D2}" type="presParOf" srcId="{39DCF30B-EB38-4333-B670-0EFFD9D4C20B}" destId="{F4D878DD-5092-4A98-8757-9587E6E053DE}" srcOrd="4" destOrd="0" presId="urn:microsoft.com/office/officeart/2005/8/layout/hProcess9"/>
    <dgm:cxn modelId="{29DEB093-52D0-419F-A997-05C94AA28313}" type="presParOf" srcId="{39DCF30B-EB38-4333-B670-0EFFD9D4C20B}" destId="{8A5ADAEE-68D9-4EEA-84A1-C0E17CA17E70}" srcOrd="5" destOrd="0" presId="urn:microsoft.com/office/officeart/2005/8/layout/hProcess9"/>
    <dgm:cxn modelId="{7BFE6A8C-2B9E-4E01-A8F6-C46E0AB1C200}" type="presParOf" srcId="{39DCF30B-EB38-4333-B670-0EFFD9D4C20B}" destId="{1CBADC6C-F440-4B5C-96C2-9D1E737F607E}" srcOrd="6" destOrd="0" presId="urn:microsoft.com/office/officeart/2005/8/layout/hProcess9"/>
    <dgm:cxn modelId="{C7C9E1B4-0365-45A5-AFD4-018CB47B46BD}" type="presParOf" srcId="{39DCF30B-EB38-4333-B670-0EFFD9D4C20B}" destId="{4F7AEF05-21EF-44BB-AD0A-2A2B8BE46E14}" srcOrd="7" destOrd="0" presId="urn:microsoft.com/office/officeart/2005/8/layout/hProcess9"/>
    <dgm:cxn modelId="{8367A5CF-0552-45B9-A896-46B2C61998B5}" type="presParOf" srcId="{39DCF30B-EB38-4333-B670-0EFFD9D4C20B}" destId="{625341C1-0E08-4EEF-AD61-E585BC5962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DF3B9-57A3-40D0-AA21-9E7148FC2AFD}" type="doc">
      <dgm:prSet loTypeId="urn:microsoft.com/office/officeart/2005/8/layout/hProcess9" loCatId="process" qsTypeId="urn:microsoft.com/office/officeart/2005/8/quickstyle/simple1" qsCatId="simple" csTypeId="urn:microsoft.com/office/officeart/2005/8/colors/accent2_1" csCatId="accent2" phldr="1"/>
      <dgm:spPr/>
    </dgm:pt>
    <dgm:pt modelId="{C5295C47-70E4-4A14-A8B1-5ACE7AC992B6}">
      <dgm:prSet phldrT="[Text]"/>
      <dgm:spPr>
        <a:solidFill>
          <a:schemeClr val="bg2"/>
        </a:solidFill>
        <a:ln>
          <a:solidFill>
            <a:srgbClr val="FF0000"/>
          </a:solidFill>
        </a:ln>
      </dgm:spPr>
      <dgm:t>
        <a:bodyPr/>
        <a:lstStyle/>
        <a:p>
          <a:r>
            <a:rPr lang="en-US" dirty="0" smtClean="0">
              <a:solidFill>
                <a:srgbClr val="FFFFFF"/>
              </a:solidFill>
            </a:rPr>
            <a:t>4 levers &amp; tools</a:t>
          </a:r>
        </a:p>
      </dgm:t>
    </dgm:pt>
    <dgm:pt modelId="{78CC6316-36C5-44BF-B2F5-542605F819FA}" type="parTrans" cxnId="{FA755143-8C7B-4B5F-93EB-C60FB25B9F54}">
      <dgm:prSet/>
      <dgm:spPr/>
      <dgm:t>
        <a:bodyPr/>
        <a:lstStyle/>
        <a:p>
          <a:endParaRPr lang="en-IN">
            <a:solidFill>
              <a:srgbClr val="FFFFFF"/>
            </a:solidFill>
          </a:endParaRPr>
        </a:p>
      </dgm:t>
    </dgm:pt>
    <dgm:pt modelId="{DEE8069E-BE5F-4222-9D52-DA1EF3C44C4E}" type="sibTrans" cxnId="{FA755143-8C7B-4B5F-93EB-C60FB25B9F54}">
      <dgm:prSet/>
      <dgm:spPr/>
      <dgm:t>
        <a:bodyPr/>
        <a:lstStyle/>
        <a:p>
          <a:endParaRPr lang="en-IN">
            <a:solidFill>
              <a:srgbClr val="FFFFFF"/>
            </a:solidFill>
          </a:endParaRPr>
        </a:p>
      </dgm:t>
    </dgm:pt>
    <dgm:pt modelId="{6EBDCF10-75CD-49EA-A7BA-26A83E4A56F2}">
      <dgm:prSet phldrT="[Text]"/>
      <dgm:spPr>
        <a:solidFill>
          <a:schemeClr val="bg2"/>
        </a:solidFill>
        <a:ln>
          <a:solidFill>
            <a:srgbClr val="FF0000"/>
          </a:solidFill>
        </a:ln>
      </dgm:spPr>
      <dgm:t>
        <a:bodyPr/>
        <a:lstStyle/>
        <a:p>
          <a:r>
            <a:rPr lang="en-IN" dirty="0" smtClean="0">
              <a:solidFill>
                <a:srgbClr val="FFFFFF"/>
              </a:solidFill>
            </a:rPr>
            <a:t>Assess viability</a:t>
          </a:r>
          <a:endParaRPr lang="en-IN" dirty="0">
            <a:solidFill>
              <a:srgbClr val="FFFFFF"/>
            </a:solidFill>
          </a:endParaRPr>
        </a:p>
      </dgm:t>
    </dgm:pt>
    <dgm:pt modelId="{3244044D-8E6E-4506-8985-66C9DE084DBF}" type="parTrans" cxnId="{297ADC4F-6E83-4945-9048-87771303CA3E}">
      <dgm:prSet/>
      <dgm:spPr/>
      <dgm:t>
        <a:bodyPr/>
        <a:lstStyle/>
        <a:p>
          <a:endParaRPr lang="en-IN">
            <a:solidFill>
              <a:srgbClr val="FFFFFF"/>
            </a:solidFill>
          </a:endParaRPr>
        </a:p>
      </dgm:t>
    </dgm:pt>
    <dgm:pt modelId="{F93B7B12-DD6E-4642-B022-291CEC6F968D}" type="sibTrans" cxnId="{297ADC4F-6E83-4945-9048-87771303CA3E}">
      <dgm:prSet/>
      <dgm:spPr/>
      <dgm:t>
        <a:bodyPr/>
        <a:lstStyle/>
        <a:p>
          <a:endParaRPr lang="en-IN">
            <a:solidFill>
              <a:srgbClr val="FFFFFF"/>
            </a:solidFill>
          </a:endParaRPr>
        </a:p>
      </dgm:t>
    </dgm:pt>
    <dgm:pt modelId="{93070C13-37EB-4BA2-87D4-BA25527D635E}">
      <dgm:prSet phldrT="[Text]"/>
      <dgm:spPr>
        <a:solidFill>
          <a:schemeClr val="bg2"/>
        </a:solidFill>
        <a:ln>
          <a:solidFill>
            <a:srgbClr val="FF0000"/>
          </a:solidFill>
        </a:ln>
      </dgm:spPr>
      <dgm:t>
        <a:bodyPr/>
        <a:lstStyle/>
        <a:p>
          <a:r>
            <a:rPr lang="en-US" dirty="0" smtClean="0">
              <a:solidFill>
                <a:srgbClr val="FFFFFF"/>
              </a:solidFill>
            </a:rPr>
            <a:t>Tactical programs</a:t>
          </a:r>
          <a:endParaRPr lang="en-IN" dirty="0">
            <a:solidFill>
              <a:srgbClr val="FFFFFF"/>
            </a:solidFill>
          </a:endParaRPr>
        </a:p>
      </dgm:t>
    </dgm:pt>
    <dgm:pt modelId="{AE627724-737F-4D78-9EAB-FC1006B3DD29}" type="parTrans" cxnId="{28294F20-34E6-448B-9250-E0B20D0FD4BD}">
      <dgm:prSet/>
      <dgm:spPr/>
      <dgm:t>
        <a:bodyPr/>
        <a:lstStyle/>
        <a:p>
          <a:endParaRPr lang="en-US"/>
        </a:p>
      </dgm:t>
    </dgm:pt>
    <dgm:pt modelId="{7880ECB4-287B-4956-98D3-2B134BDDEEEF}" type="sibTrans" cxnId="{28294F20-34E6-448B-9250-E0B20D0FD4BD}">
      <dgm:prSet/>
      <dgm:spPr/>
      <dgm:t>
        <a:bodyPr/>
        <a:lstStyle/>
        <a:p>
          <a:endParaRPr lang="en-US"/>
        </a:p>
      </dgm:t>
    </dgm:pt>
    <dgm:pt modelId="{F918D91F-1193-4079-B0E1-422D06F63E62}">
      <dgm:prSet phldrT="[Text]"/>
      <dgm:spPr>
        <a:solidFill>
          <a:schemeClr val="bg2"/>
        </a:solidFill>
        <a:ln>
          <a:solidFill>
            <a:srgbClr val="FF0000"/>
          </a:solidFill>
        </a:ln>
      </dgm:spPr>
      <dgm:t>
        <a:bodyPr/>
        <a:lstStyle/>
        <a:p>
          <a:r>
            <a:rPr lang="en-IN" dirty="0" smtClean="0">
              <a:solidFill>
                <a:srgbClr val="FFFFFF"/>
              </a:solidFill>
            </a:rPr>
            <a:t>Taking it to the team</a:t>
          </a:r>
          <a:endParaRPr lang="en-IN" dirty="0">
            <a:solidFill>
              <a:srgbClr val="FFFFFF"/>
            </a:solidFill>
          </a:endParaRPr>
        </a:p>
      </dgm:t>
    </dgm:pt>
    <dgm:pt modelId="{DA018C4F-2544-4F75-BE2A-262A059452D4}" type="parTrans" cxnId="{6244AF5B-1427-4486-A72D-ED429DC60FD5}">
      <dgm:prSet/>
      <dgm:spPr/>
      <dgm:t>
        <a:bodyPr/>
        <a:lstStyle/>
        <a:p>
          <a:endParaRPr lang="en-US"/>
        </a:p>
      </dgm:t>
    </dgm:pt>
    <dgm:pt modelId="{2ED5A35F-5238-43ED-8EA9-5EF9C1B8F4BA}" type="sibTrans" cxnId="{6244AF5B-1427-4486-A72D-ED429DC60FD5}">
      <dgm:prSet/>
      <dgm:spPr/>
      <dgm:t>
        <a:bodyPr/>
        <a:lstStyle/>
        <a:p>
          <a:endParaRPr lang="en-US"/>
        </a:p>
      </dgm:t>
    </dgm:pt>
    <dgm:pt modelId="{84C5DF91-61A1-486E-AED4-9BBA0F7A6E0B}">
      <dgm:prSet/>
      <dgm:spPr>
        <a:solidFill>
          <a:srgbClr val="800000"/>
        </a:solidFill>
        <a:ln>
          <a:solidFill>
            <a:srgbClr val="FF0000"/>
          </a:solidFill>
        </a:ln>
      </dgm:spPr>
      <dgm:t>
        <a:bodyPr/>
        <a:lstStyle/>
        <a:p>
          <a:r>
            <a:rPr lang="en-US" dirty="0" smtClean="0">
              <a:solidFill>
                <a:srgbClr val="FFFFFF"/>
              </a:solidFill>
            </a:rPr>
            <a:t>Redemptions</a:t>
          </a:r>
          <a:endParaRPr lang="en-US" dirty="0">
            <a:solidFill>
              <a:srgbClr val="FFFFFF"/>
            </a:solidFill>
          </a:endParaRPr>
        </a:p>
      </dgm:t>
    </dgm:pt>
    <dgm:pt modelId="{5BDFBF23-6A2F-4BF5-96B7-3AFB66019518}" type="parTrans" cxnId="{24E146F4-4812-434C-9782-718C4D6CC7D0}">
      <dgm:prSet/>
      <dgm:spPr/>
      <dgm:t>
        <a:bodyPr/>
        <a:lstStyle/>
        <a:p>
          <a:endParaRPr lang="en-US"/>
        </a:p>
      </dgm:t>
    </dgm:pt>
    <dgm:pt modelId="{235CE74F-DAD7-4D6B-9C3D-3852C38D9C87}" type="sibTrans" cxnId="{24E146F4-4812-434C-9782-718C4D6CC7D0}">
      <dgm:prSet/>
      <dgm:spPr/>
      <dgm:t>
        <a:bodyPr/>
        <a:lstStyle/>
        <a:p>
          <a:endParaRPr lang="en-US"/>
        </a:p>
      </dgm:t>
    </dgm:pt>
    <dgm:pt modelId="{5DFECEFC-D378-4FCA-8750-819EA92FD738}" type="pres">
      <dgm:prSet presAssocID="{D9FDF3B9-57A3-40D0-AA21-9E7148FC2AFD}" presName="CompostProcess" presStyleCnt="0">
        <dgm:presLayoutVars>
          <dgm:dir/>
          <dgm:resizeHandles val="exact"/>
        </dgm:presLayoutVars>
      </dgm:prSet>
      <dgm:spPr/>
    </dgm:pt>
    <dgm:pt modelId="{0DC8CEFB-17F0-4E78-8297-049466D00DC0}" type="pres">
      <dgm:prSet presAssocID="{D9FDF3B9-57A3-40D0-AA21-9E7148FC2AFD}" presName="arrow" presStyleLbl="bgShp" presStyleIdx="0" presStyleCnt="1" custLinFactNeighborX="-495" custLinFactNeighborY="410"/>
      <dgm:spPr>
        <a:solidFill>
          <a:srgbClr val="C00000"/>
        </a:solidFill>
      </dgm:spPr>
    </dgm:pt>
    <dgm:pt modelId="{39DCF30B-EB38-4333-B670-0EFFD9D4C20B}" type="pres">
      <dgm:prSet presAssocID="{D9FDF3B9-57A3-40D0-AA21-9E7148FC2AFD}" presName="linearProcess" presStyleCnt="0"/>
      <dgm:spPr/>
    </dgm:pt>
    <dgm:pt modelId="{4DA96BCD-6B55-40E5-B655-D7A775DBD797}" type="pres">
      <dgm:prSet presAssocID="{C5295C47-70E4-4A14-A8B1-5ACE7AC992B6}" presName="textNode" presStyleLbl="node1" presStyleIdx="0" presStyleCnt="5">
        <dgm:presLayoutVars>
          <dgm:bulletEnabled val="1"/>
        </dgm:presLayoutVars>
      </dgm:prSet>
      <dgm:spPr/>
      <dgm:t>
        <a:bodyPr/>
        <a:lstStyle/>
        <a:p>
          <a:endParaRPr lang="en-IN"/>
        </a:p>
      </dgm:t>
    </dgm:pt>
    <dgm:pt modelId="{64F8315D-4992-4A35-B484-BD04ECADFDE8}" type="pres">
      <dgm:prSet presAssocID="{DEE8069E-BE5F-4222-9D52-DA1EF3C44C4E}" presName="sibTrans" presStyleCnt="0"/>
      <dgm:spPr/>
    </dgm:pt>
    <dgm:pt modelId="{8C8C4170-83B0-4277-AEAE-6B64E38C9A4B}" type="pres">
      <dgm:prSet presAssocID="{93070C13-37EB-4BA2-87D4-BA25527D635E}" presName="textNode" presStyleLbl="node1" presStyleIdx="1" presStyleCnt="5">
        <dgm:presLayoutVars>
          <dgm:bulletEnabled val="1"/>
        </dgm:presLayoutVars>
      </dgm:prSet>
      <dgm:spPr/>
      <dgm:t>
        <a:bodyPr/>
        <a:lstStyle/>
        <a:p>
          <a:endParaRPr lang="en-US"/>
        </a:p>
      </dgm:t>
    </dgm:pt>
    <dgm:pt modelId="{B0B19FE7-4559-4E9E-AF4D-4C9F8ECB1CC9}" type="pres">
      <dgm:prSet presAssocID="{7880ECB4-287B-4956-98D3-2B134BDDEEEF}" presName="sibTrans" presStyleCnt="0"/>
      <dgm:spPr/>
    </dgm:pt>
    <dgm:pt modelId="{F4D878DD-5092-4A98-8757-9587E6E053DE}" type="pres">
      <dgm:prSet presAssocID="{6EBDCF10-75CD-49EA-A7BA-26A83E4A56F2}" presName="textNode" presStyleLbl="node1" presStyleIdx="2" presStyleCnt="5">
        <dgm:presLayoutVars>
          <dgm:bulletEnabled val="1"/>
        </dgm:presLayoutVars>
      </dgm:prSet>
      <dgm:spPr/>
      <dgm:t>
        <a:bodyPr/>
        <a:lstStyle/>
        <a:p>
          <a:endParaRPr lang="en-IN"/>
        </a:p>
      </dgm:t>
    </dgm:pt>
    <dgm:pt modelId="{8A5ADAEE-68D9-4EEA-84A1-C0E17CA17E70}" type="pres">
      <dgm:prSet presAssocID="{F93B7B12-DD6E-4642-B022-291CEC6F968D}" presName="sibTrans" presStyleCnt="0"/>
      <dgm:spPr/>
    </dgm:pt>
    <dgm:pt modelId="{1CBADC6C-F440-4B5C-96C2-9D1E737F607E}" type="pres">
      <dgm:prSet presAssocID="{F918D91F-1193-4079-B0E1-422D06F63E62}" presName="textNode" presStyleLbl="node1" presStyleIdx="3" presStyleCnt="5">
        <dgm:presLayoutVars>
          <dgm:bulletEnabled val="1"/>
        </dgm:presLayoutVars>
      </dgm:prSet>
      <dgm:spPr/>
      <dgm:t>
        <a:bodyPr/>
        <a:lstStyle/>
        <a:p>
          <a:endParaRPr lang="en-US"/>
        </a:p>
      </dgm:t>
    </dgm:pt>
    <dgm:pt modelId="{4F7AEF05-21EF-44BB-AD0A-2A2B8BE46E14}" type="pres">
      <dgm:prSet presAssocID="{2ED5A35F-5238-43ED-8EA9-5EF9C1B8F4BA}" presName="sibTrans" presStyleCnt="0"/>
      <dgm:spPr/>
    </dgm:pt>
    <dgm:pt modelId="{625341C1-0E08-4EEF-AD61-E585BC5962BE}" type="pres">
      <dgm:prSet presAssocID="{84C5DF91-61A1-486E-AED4-9BBA0F7A6E0B}" presName="textNode" presStyleLbl="node1" presStyleIdx="4" presStyleCnt="5">
        <dgm:presLayoutVars>
          <dgm:bulletEnabled val="1"/>
        </dgm:presLayoutVars>
      </dgm:prSet>
      <dgm:spPr/>
      <dgm:t>
        <a:bodyPr/>
        <a:lstStyle/>
        <a:p>
          <a:endParaRPr lang="en-US"/>
        </a:p>
      </dgm:t>
    </dgm:pt>
  </dgm:ptLst>
  <dgm:cxnLst>
    <dgm:cxn modelId="{6244AF5B-1427-4486-A72D-ED429DC60FD5}" srcId="{D9FDF3B9-57A3-40D0-AA21-9E7148FC2AFD}" destId="{F918D91F-1193-4079-B0E1-422D06F63E62}" srcOrd="3" destOrd="0" parTransId="{DA018C4F-2544-4F75-BE2A-262A059452D4}" sibTransId="{2ED5A35F-5238-43ED-8EA9-5EF9C1B8F4BA}"/>
    <dgm:cxn modelId="{ECE31551-DA68-4469-8714-F9DEE023FD23}" type="presOf" srcId="{93070C13-37EB-4BA2-87D4-BA25527D635E}" destId="{8C8C4170-83B0-4277-AEAE-6B64E38C9A4B}" srcOrd="0" destOrd="0" presId="urn:microsoft.com/office/officeart/2005/8/layout/hProcess9"/>
    <dgm:cxn modelId="{FA755143-8C7B-4B5F-93EB-C60FB25B9F54}" srcId="{D9FDF3B9-57A3-40D0-AA21-9E7148FC2AFD}" destId="{C5295C47-70E4-4A14-A8B1-5ACE7AC992B6}" srcOrd="0" destOrd="0" parTransId="{78CC6316-36C5-44BF-B2F5-542605F819FA}" sibTransId="{DEE8069E-BE5F-4222-9D52-DA1EF3C44C4E}"/>
    <dgm:cxn modelId="{297ADC4F-6E83-4945-9048-87771303CA3E}" srcId="{D9FDF3B9-57A3-40D0-AA21-9E7148FC2AFD}" destId="{6EBDCF10-75CD-49EA-A7BA-26A83E4A56F2}" srcOrd="2" destOrd="0" parTransId="{3244044D-8E6E-4506-8985-66C9DE084DBF}" sibTransId="{F93B7B12-DD6E-4642-B022-291CEC6F968D}"/>
    <dgm:cxn modelId="{28294F20-34E6-448B-9250-E0B20D0FD4BD}" srcId="{D9FDF3B9-57A3-40D0-AA21-9E7148FC2AFD}" destId="{93070C13-37EB-4BA2-87D4-BA25527D635E}" srcOrd="1" destOrd="0" parTransId="{AE627724-737F-4D78-9EAB-FC1006B3DD29}" sibTransId="{7880ECB4-287B-4956-98D3-2B134BDDEEEF}"/>
    <dgm:cxn modelId="{DF71176E-A4FC-4054-9F28-BF221F116B0B}" type="presOf" srcId="{F918D91F-1193-4079-B0E1-422D06F63E62}" destId="{1CBADC6C-F440-4B5C-96C2-9D1E737F607E}" srcOrd="0" destOrd="0" presId="urn:microsoft.com/office/officeart/2005/8/layout/hProcess9"/>
    <dgm:cxn modelId="{D305E601-8AFB-46AA-8EC8-78895EDC185C}" type="presOf" srcId="{C5295C47-70E4-4A14-A8B1-5ACE7AC992B6}" destId="{4DA96BCD-6B55-40E5-B655-D7A775DBD797}" srcOrd="0" destOrd="0" presId="urn:microsoft.com/office/officeart/2005/8/layout/hProcess9"/>
    <dgm:cxn modelId="{24E146F4-4812-434C-9782-718C4D6CC7D0}" srcId="{D9FDF3B9-57A3-40D0-AA21-9E7148FC2AFD}" destId="{84C5DF91-61A1-486E-AED4-9BBA0F7A6E0B}" srcOrd="4" destOrd="0" parTransId="{5BDFBF23-6A2F-4BF5-96B7-3AFB66019518}" sibTransId="{235CE74F-DAD7-4D6B-9C3D-3852C38D9C87}"/>
    <dgm:cxn modelId="{B9B93DFC-3551-43DB-8E70-80E63DE28FBE}" type="presOf" srcId="{D9FDF3B9-57A3-40D0-AA21-9E7148FC2AFD}" destId="{5DFECEFC-D378-4FCA-8750-819EA92FD738}" srcOrd="0" destOrd="0" presId="urn:microsoft.com/office/officeart/2005/8/layout/hProcess9"/>
    <dgm:cxn modelId="{ADFDEFF0-A5BC-4891-9BDE-65FB019565ED}" type="presOf" srcId="{6EBDCF10-75CD-49EA-A7BA-26A83E4A56F2}" destId="{F4D878DD-5092-4A98-8757-9587E6E053DE}" srcOrd="0" destOrd="0" presId="urn:microsoft.com/office/officeart/2005/8/layout/hProcess9"/>
    <dgm:cxn modelId="{3006BA2B-14F9-4F34-B098-470748A04F22}" type="presOf" srcId="{84C5DF91-61A1-486E-AED4-9BBA0F7A6E0B}" destId="{625341C1-0E08-4EEF-AD61-E585BC5962BE}" srcOrd="0" destOrd="0" presId="urn:microsoft.com/office/officeart/2005/8/layout/hProcess9"/>
    <dgm:cxn modelId="{2D6F860A-D5EF-44CF-B38C-A2726D7E3915}" type="presParOf" srcId="{5DFECEFC-D378-4FCA-8750-819EA92FD738}" destId="{0DC8CEFB-17F0-4E78-8297-049466D00DC0}" srcOrd="0" destOrd="0" presId="urn:microsoft.com/office/officeart/2005/8/layout/hProcess9"/>
    <dgm:cxn modelId="{7CC25E35-31C9-4F9B-B2B0-DE71C2E0FEB8}" type="presParOf" srcId="{5DFECEFC-D378-4FCA-8750-819EA92FD738}" destId="{39DCF30B-EB38-4333-B670-0EFFD9D4C20B}" srcOrd="1" destOrd="0" presId="urn:microsoft.com/office/officeart/2005/8/layout/hProcess9"/>
    <dgm:cxn modelId="{DD311D37-F4ED-45BA-AABC-873DAB4CA952}" type="presParOf" srcId="{39DCF30B-EB38-4333-B670-0EFFD9D4C20B}" destId="{4DA96BCD-6B55-40E5-B655-D7A775DBD797}" srcOrd="0" destOrd="0" presId="urn:microsoft.com/office/officeart/2005/8/layout/hProcess9"/>
    <dgm:cxn modelId="{D18E0B17-57DF-4AC0-9EE4-1C4E43F23C0A}" type="presParOf" srcId="{39DCF30B-EB38-4333-B670-0EFFD9D4C20B}" destId="{64F8315D-4992-4A35-B484-BD04ECADFDE8}" srcOrd="1" destOrd="0" presId="urn:microsoft.com/office/officeart/2005/8/layout/hProcess9"/>
    <dgm:cxn modelId="{EF535416-B2C6-4881-A326-B62FCBCA9CE8}" type="presParOf" srcId="{39DCF30B-EB38-4333-B670-0EFFD9D4C20B}" destId="{8C8C4170-83B0-4277-AEAE-6B64E38C9A4B}" srcOrd="2" destOrd="0" presId="urn:microsoft.com/office/officeart/2005/8/layout/hProcess9"/>
    <dgm:cxn modelId="{A7FB3B88-9B9E-450A-ADD4-04275FE728F4}" type="presParOf" srcId="{39DCF30B-EB38-4333-B670-0EFFD9D4C20B}" destId="{B0B19FE7-4559-4E9E-AF4D-4C9F8ECB1CC9}" srcOrd="3" destOrd="0" presId="urn:microsoft.com/office/officeart/2005/8/layout/hProcess9"/>
    <dgm:cxn modelId="{769063E5-383D-4FDC-8933-B199C1EE9513}" type="presParOf" srcId="{39DCF30B-EB38-4333-B670-0EFFD9D4C20B}" destId="{F4D878DD-5092-4A98-8757-9587E6E053DE}" srcOrd="4" destOrd="0" presId="urn:microsoft.com/office/officeart/2005/8/layout/hProcess9"/>
    <dgm:cxn modelId="{A97DEBD3-6492-460B-BD57-DCD6A6FF261F}" type="presParOf" srcId="{39DCF30B-EB38-4333-B670-0EFFD9D4C20B}" destId="{8A5ADAEE-68D9-4EEA-84A1-C0E17CA17E70}" srcOrd="5" destOrd="0" presId="urn:microsoft.com/office/officeart/2005/8/layout/hProcess9"/>
    <dgm:cxn modelId="{C4455A0F-8C07-4A6A-A0D9-633D5E6AA812}" type="presParOf" srcId="{39DCF30B-EB38-4333-B670-0EFFD9D4C20B}" destId="{1CBADC6C-F440-4B5C-96C2-9D1E737F607E}" srcOrd="6" destOrd="0" presId="urn:microsoft.com/office/officeart/2005/8/layout/hProcess9"/>
    <dgm:cxn modelId="{F76B4F45-3661-48EB-A76B-DFDDFE3E965B}" type="presParOf" srcId="{39DCF30B-EB38-4333-B670-0EFFD9D4C20B}" destId="{4F7AEF05-21EF-44BB-AD0A-2A2B8BE46E14}" srcOrd="7" destOrd="0" presId="urn:microsoft.com/office/officeart/2005/8/layout/hProcess9"/>
    <dgm:cxn modelId="{01484E41-610D-4E60-9E02-0365E408A9B6}" type="presParOf" srcId="{39DCF30B-EB38-4333-B670-0EFFD9D4C20B}" destId="{625341C1-0E08-4EEF-AD61-E585BC5962B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896F3-43AD-41E9-A7E0-96282BA2D80C}">
      <dsp:nvSpPr>
        <dsp:cNvPr id="0" name=""/>
        <dsp:cNvSpPr/>
      </dsp:nvSpPr>
      <dsp:spPr>
        <a:xfrm>
          <a:off x="2861408" y="1801695"/>
          <a:ext cx="914130" cy="1215735"/>
        </a:xfrm>
        <a:prstGeom prst="ellipse">
          <a:avLst/>
        </a:prstGeom>
        <a:solidFill>
          <a:schemeClr val="accent1">
            <a:hueOff val="0"/>
            <a:satOff val="0"/>
            <a:lumOff val="0"/>
            <a:alpha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dirty="0"/>
        </a:p>
      </dsp:txBody>
      <dsp:txXfrm>
        <a:off x="2995279" y="1979735"/>
        <a:ext cx="646388" cy="859655"/>
      </dsp:txXfrm>
    </dsp:sp>
    <dsp:sp modelId="{123AE148-5FED-4BC0-9EFC-413793985463}">
      <dsp:nvSpPr>
        <dsp:cNvPr id="0" name=""/>
        <dsp:cNvSpPr/>
      </dsp:nvSpPr>
      <dsp:spPr>
        <a:xfrm rot="16225664">
          <a:off x="3088401" y="1547719"/>
          <a:ext cx="472749" cy="35274"/>
        </a:xfrm>
        <a:custGeom>
          <a:avLst/>
          <a:gdLst/>
          <a:ahLst/>
          <a:cxnLst/>
          <a:rect l="0" t="0" r="0" b="0"/>
          <a:pathLst>
            <a:path>
              <a:moveTo>
                <a:pt x="0" y="17637"/>
              </a:moveTo>
              <a:lnTo>
                <a:pt x="472749" y="1763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312957" y="1553538"/>
        <a:ext cx="23637" cy="23637"/>
      </dsp:txXfrm>
    </dsp:sp>
    <dsp:sp modelId="{2A1FB0EB-433C-4E80-A682-016DE1E87AAD}">
      <dsp:nvSpPr>
        <dsp:cNvPr id="0" name=""/>
        <dsp:cNvSpPr/>
      </dsp:nvSpPr>
      <dsp:spPr>
        <a:xfrm>
          <a:off x="2666997" y="0"/>
          <a:ext cx="1329007" cy="1329007"/>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DOOR TO DOOR</a:t>
          </a:r>
          <a:endParaRPr lang="en-US" sz="1600" kern="1200" dirty="0"/>
        </a:p>
      </dsp:txBody>
      <dsp:txXfrm>
        <a:off x="2861626" y="194629"/>
        <a:ext cx="939749" cy="939749"/>
      </dsp:txXfrm>
    </dsp:sp>
    <dsp:sp modelId="{2BE23D15-3743-4718-B40C-5F26F30076BA}">
      <dsp:nvSpPr>
        <dsp:cNvPr id="0" name=""/>
        <dsp:cNvSpPr/>
      </dsp:nvSpPr>
      <dsp:spPr>
        <a:xfrm rot="20449569">
          <a:off x="3717548" y="1982832"/>
          <a:ext cx="1554824" cy="35274"/>
        </a:xfrm>
        <a:custGeom>
          <a:avLst/>
          <a:gdLst/>
          <a:ahLst/>
          <a:cxnLst/>
          <a:rect l="0" t="0" r="0" b="0"/>
          <a:pathLst>
            <a:path>
              <a:moveTo>
                <a:pt x="0" y="17637"/>
              </a:moveTo>
              <a:lnTo>
                <a:pt x="1554824" y="1763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56090" y="1961598"/>
        <a:ext cx="77741" cy="77741"/>
      </dsp:txXfrm>
    </dsp:sp>
    <dsp:sp modelId="{A84FE003-43A2-44D1-A8C7-75BA2F2E673C}">
      <dsp:nvSpPr>
        <dsp:cNvPr id="0" name=""/>
        <dsp:cNvSpPr/>
      </dsp:nvSpPr>
      <dsp:spPr>
        <a:xfrm>
          <a:off x="5192384" y="862389"/>
          <a:ext cx="1329007" cy="1329007"/>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Left &amp; Right</a:t>
          </a:r>
          <a:endParaRPr lang="en-US" sz="1600" kern="1200" dirty="0"/>
        </a:p>
      </dsp:txBody>
      <dsp:txXfrm>
        <a:off x="5387013" y="1057018"/>
        <a:ext cx="939749" cy="939749"/>
      </dsp:txXfrm>
    </dsp:sp>
    <dsp:sp modelId="{01D4CB36-5FE4-4104-8A62-A29E417ABE63}">
      <dsp:nvSpPr>
        <dsp:cNvPr id="0" name=""/>
        <dsp:cNvSpPr/>
      </dsp:nvSpPr>
      <dsp:spPr>
        <a:xfrm rot="2356001">
          <a:off x="3589210" y="3042834"/>
          <a:ext cx="1050923" cy="35274"/>
        </a:xfrm>
        <a:custGeom>
          <a:avLst/>
          <a:gdLst/>
          <a:ahLst/>
          <a:cxnLst/>
          <a:rect l="0" t="0" r="0" b="0"/>
          <a:pathLst>
            <a:path>
              <a:moveTo>
                <a:pt x="0" y="17637"/>
              </a:moveTo>
              <a:lnTo>
                <a:pt x="1050923" y="1763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88399" y="3034198"/>
        <a:ext cx="52546" cy="52546"/>
      </dsp:txXfrm>
    </dsp:sp>
    <dsp:sp modelId="{6992ED55-FF40-46D1-8D29-690F85E20FA9}">
      <dsp:nvSpPr>
        <dsp:cNvPr id="0" name=""/>
        <dsp:cNvSpPr/>
      </dsp:nvSpPr>
      <dsp:spPr>
        <a:xfrm>
          <a:off x="4371450" y="3149133"/>
          <a:ext cx="1329007" cy="1329007"/>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Mass Leafleting</a:t>
          </a:r>
          <a:endParaRPr lang="en-US" sz="1600" kern="1200" dirty="0"/>
        </a:p>
      </dsp:txBody>
      <dsp:txXfrm>
        <a:off x="4566079" y="3343762"/>
        <a:ext cx="939749" cy="939749"/>
      </dsp:txXfrm>
    </dsp:sp>
    <dsp:sp modelId="{F478E38F-9BA7-4803-B426-05F3BED442E2}">
      <dsp:nvSpPr>
        <dsp:cNvPr id="0" name=""/>
        <dsp:cNvSpPr/>
      </dsp:nvSpPr>
      <dsp:spPr>
        <a:xfrm rot="7941538">
          <a:off x="2367145" y="3042975"/>
          <a:ext cx="715386" cy="35274"/>
        </a:xfrm>
        <a:custGeom>
          <a:avLst/>
          <a:gdLst/>
          <a:ahLst/>
          <a:cxnLst/>
          <a:rect l="0" t="0" r="0" b="0"/>
          <a:pathLst>
            <a:path>
              <a:moveTo>
                <a:pt x="0" y="17637"/>
              </a:moveTo>
              <a:lnTo>
                <a:pt x="715386" y="1763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06954" y="3042727"/>
        <a:ext cx="35769" cy="35769"/>
      </dsp:txXfrm>
    </dsp:sp>
    <dsp:sp modelId="{09BF9B98-1FB5-430C-91B7-85F1C97344E9}">
      <dsp:nvSpPr>
        <dsp:cNvPr id="0" name=""/>
        <dsp:cNvSpPr/>
      </dsp:nvSpPr>
      <dsp:spPr>
        <a:xfrm>
          <a:off x="1371605" y="3151448"/>
          <a:ext cx="1329007" cy="1329007"/>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NPI</a:t>
          </a:r>
          <a:endParaRPr lang="en-US" sz="1600" kern="1200" dirty="0"/>
        </a:p>
      </dsp:txBody>
      <dsp:txXfrm>
        <a:off x="1566234" y="3346077"/>
        <a:ext cx="939749" cy="939749"/>
      </dsp:txXfrm>
    </dsp:sp>
    <dsp:sp modelId="{885AD389-41D9-46F7-BEEB-5F732B0F5539}">
      <dsp:nvSpPr>
        <dsp:cNvPr id="0" name=""/>
        <dsp:cNvSpPr/>
      </dsp:nvSpPr>
      <dsp:spPr>
        <a:xfrm rot="12002807">
          <a:off x="1638350" y="2012037"/>
          <a:ext cx="1278064" cy="35274"/>
        </a:xfrm>
        <a:custGeom>
          <a:avLst/>
          <a:gdLst/>
          <a:ahLst/>
          <a:cxnLst/>
          <a:rect l="0" t="0" r="0" b="0"/>
          <a:pathLst>
            <a:path>
              <a:moveTo>
                <a:pt x="0" y="17637"/>
              </a:moveTo>
              <a:lnTo>
                <a:pt x="1278064" y="17637"/>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245431" y="1997722"/>
        <a:ext cx="63903" cy="63903"/>
      </dsp:txXfrm>
    </dsp:sp>
    <dsp:sp modelId="{24EDF5A6-36B6-400A-A129-FAA301660FBA}">
      <dsp:nvSpPr>
        <dsp:cNvPr id="0" name=""/>
        <dsp:cNvSpPr/>
      </dsp:nvSpPr>
      <dsp:spPr>
        <a:xfrm>
          <a:off x="388320" y="918335"/>
          <a:ext cx="1329007" cy="1329007"/>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Corporate</a:t>
          </a:r>
          <a:endParaRPr lang="en-US" sz="1600" kern="1200" dirty="0"/>
        </a:p>
      </dsp:txBody>
      <dsp:txXfrm>
        <a:off x="582949" y="1112964"/>
        <a:ext cx="939749" cy="939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E2D2B3-C673-43AE-A573-93612494BE4B}" type="datetimeFigureOut">
              <a:rPr lang="en-US" smtClean="0"/>
              <a:pPr/>
              <a:t>1/13/2015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r-FR" dirty="0" smtClean="0"/>
              <a:t>Yum Restaurants India, Restaurant Excellence. Oct 2013</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A510D9-D760-4E68-9E8B-1A9E36DAD238}" type="slidenum">
              <a:rPr lang="en-US" smtClean="0"/>
              <a:pPr/>
              <a:t>‹#›</a:t>
            </a:fld>
            <a:endParaRPr lang="en-US" dirty="0"/>
          </a:p>
        </p:txBody>
      </p:sp>
    </p:spTree>
    <p:extLst>
      <p:ext uri="{BB962C8B-B14F-4D97-AF65-F5344CB8AC3E}">
        <p14:creationId xmlns:p14="http://schemas.microsoft.com/office/powerpoint/2010/main" val="1758530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05ED1320-53E3-4C0F-A8A5-056D9E688A86}" type="datetimeFigureOut">
              <a:rPr lang="en-US"/>
              <a:pPr>
                <a:defRPr/>
              </a:pPr>
              <a:t>1/13/2015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r>
              <a:rPr lang="fr-FR" dirty="0" smtClean="0"/>
              <a:t>Yum Restaurants India, Restaurant Excellence. Oct 2013</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9BAC23F3-1D94-4E94-98F4-E3C3C36C5B59}" type="slidenum">
              <a:rPr lang="en-US"/>
              <a:pPr>
                <a:defRPr/>
              </a:pPr>
              <a:t>‹#›</a:t>
            </a:fld>
            <a:endParaRPr lang="en-US" dirty="0"/>
          </a:p>
        </p:txBody>
      </p:sp>
    </p:spTree>
    <p:extLst>
      <p:ext uri="{BB962C8B-B14F-4D97-AF65-F5344CB8AC3E}">
        <p14:creationId xmlns:p14="http://schemas.microsoft.com/office/powerpoint/2010/main" val="1979240590"/>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a:t>
            </a:fld>
            <a:endParaRPr lang="en-US" dirty="0"/>
          </a:p>
        </p:txBody>
      </p:sp>
      <p:sp>
        <p:nvSpPr>
          <p:cNvPr id="5" name="Notes Placeholder 2"/>
          <p:cNvSpPr>
            <a:spLocks noGrp="1"/>
          </p:cNvSpPr>
          <p:nvPr/>
        </p:nvSpPr>
        <p:spPr>
          <a:xfrm>
            <a:off x="685800" y="4572000"/>
            <a:ext cx="5486400" cy="4572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algn="l" defTabSz="914400" rtl="0" eaLnBrk="1" latinLnBrk="0" hangingPunct="1">
              <a:defRPr sz="1200" kern="1200">
                <a:solidFill>
                  <a:schemeClr val="dk1"/>
                </a:solidFill>
                <a:latin typeface="+mn-lt"/>
                <a:ea typeface="+mn-ea"/>
                <a:cs typeface="+mn-cs"/>
              </a:defRPr>
            </a:lvl1pPr>
            <a:lvl2pPr marL="457200" algn="l" defTabSz="914400" rtl="0" eaLnBrk="1" latinLnBrk="0" hangingPunct="1">
              <a:defRPr sz="1200" kern="1200">
                <a:solidFill>
                  <a:schemeClr val="dk1"/>
                </a:solidFill>
                <a:latin typeface="+mn-lt"/>
                <a:ea typeface="+mn-ea"/>
                <a:cs typeface="+mn-cs"/>
              </a:defRPr>
            </a:lvl2pPr>
            <a:lvl3pPr marL="914400" algn="l" defTabSz="914400" rtl="0" eaLnBrk="1" latinLnBrk="0" hangingPunct="1">
              <a:defRPr sz="1200" kern="1200">
                <a:solidFill>
                  <a:schemeClr val="dk1"/>
                </a:solidFill>
                <a:latin typeface="+mn-lt"/>
                <a:ea typeface="+mn-ea"/>
                <a:cs typeface="+mn-cs"/>
              </a:defRPr>
            </a:lvl3pPr>
            <a:lvl4pPr marL="1371600" algn="l" defTabSz="914400" rtl="0" eaLnBrk="1" latinLnBrk="0" hangingPunct="1">
              <a:defRPr sz="1200" kern="1200">
                <a:solidFill>
                  <a:schemeClr val="dk1"/>
                </a:solidFill>
                <a:latin typeface="+mn-lt"/>
                <a:ea typeface="+mn-ea"/>
                <a:cs typeface="+mn-cs"/>
              </a:defRPr>
            </a:lvl4pPr>
            <a:lvl5pPr marL="1828800" algn="l" defTabSz="914400" rtl="0" eaLnBrk="1" latinLnBrk="0" hangingPunct="1">
              <a:defRPr sz="1200" kern="1200">
                <a:solidFill>
                  <a:schemeClr val="dk1"/>
                </a:solidFill>
                <a:latin typeface="+mn-lt"/>
                <a:ea typeface="+mn-ea"/>
                <a:cs typeface="+mn-cs"/>
              </a:defRPr>
            </a:lvl5pPr>
            <a:lvl6pPr marL="2286000" algn="l" defTabSz="914400" rtl="0" eaLnBrk="1" latinLnBrk="0" hangingPunct="1">
              <a:defRPr sz="1200" kern="1200">
                <a:solidFill>
                  <a:schemeClr val="dk1"/>
                </a:solidFill>
                <a:latin typeface="+mn-lt"/>
                <a:ea typeface="+mn-ea"/>
                <a:cs typeface="+mn-cs"/>
              </a:defRPr>
            </a:lvl6pPr>
            <a:lvl7pPr marL="2743200" algn="l" defTabSz="914400" rtl="0" eaLnBrk="1" latinLnBrk="0" hangingPunct="1">
              <a:defRPr sz="1200" kern="1200">
                <a:solidFill>
                  <a:schemeClr val="dk1"/>
                </a:solidFill>
                <a:latin typeface="+mn-lt"/>
                <a:ea typeface="+mn-ea"/>
                <a:cs typeface="+mn-cs"/>
              </a:defRPr>
            </a:lvl7pPr>
            <a:lvl8pPr marL="3200400" algn="l" defTabSz="914400" rtl="0" eaLnBrk="1" latinLnBrk="0" hangingPunct="1">
              <a:defRPr sz="1200" kern="1200">
                <a:solidFill>
                  <a:schemeClr val="dk1"/>
                </a:solidFill>
                <a:latin typeface="+mn-lt"/>
                <a:ea typeface="+mn-ea"/>
                <a:cs typeface="+mn-cs"/>
              </a:defRPr>
            </a:lvl8pPr>
            <a:lvl9pPr marL="3657600" algn="l" defTabSz="914400" rtl="0" eaLnBrk="1" latinLnBrk="0" hangingPunct="1">
              <a:defRPr sz="1200" kern="1200">
                <a:solidFill>
                  <a:schemeClr val="dk1"/>
                </a:solidFill>
                <a:latin typeface="+mn-lt"/>
                <a:ea typeface="+mn-ea"/>
                <a:cs typeface="+mn-cs"/>
              </a:defRPr>
            </a:lvl9pPr>
          </a:lstStyle>
          <a:p>
            <a:r>
              <a:rPr lang="en-US" sz="1100" b="1" dirty="0" smtClean="0"/>
              <a:t>SAY</a:t>
            </a:r>
            <a:r>
              <a:rPr lang="en-US" sz="1100" dirty="0" smtClean="0"/>
              <a:t> – </a:t>
            </a:r>
            <a:r>
              <a:rPr lang="en-US" sz="1100" i="1" dirty="0" smtClean="0"/>
              <a:t>Welcome to all RGM’s and ASLs to the Own The Zone workshop.</a:t>
            </a:r>
          </a:p>
          <a:p>
            <a:endParaRPr lang="en-US" sz="1100" dirty="0"/>
          </a:p>
        </p:txBody>
      </p:sp>
      <p:sp>
        <p:nvSpPr>
          <p:cNvPr id="6" name="Notes Placeholder 2"/>
          <p:cNvSpPr txBox="1">
            <a:spLocks/>
          </p:cNvSpPr>
          <p:nvPr/>
        </p:nvSpPr>
        <p:spPr>
          <a:xfrm>
            <a:off x="685800" y="5257800"/>
            <a:ext cx="5486400" cy="4572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defPPr>
              <a:defRPr lang="en-US"/>
            </a:defPPr>
            <a:lvl1pPr algn="l" rtl="0" fontAlgn="base">
              <a:spcBef>
                <a:spcPct val="0"/>
              </a:spcBef>
              <a:spcAft>
                <a:spcPct val="0"/>
              </a:spcAft>
              <a:defRPr sz="2400" kern="1200">
                <a:solidFill>
                  <a:schemeClr val="dk1"/>
                </a:solidFill>
                <a:latin typeface="+mn-lt"/>
                <a:ea typeface="+mn-ea"/>
                <a:cs typeface="+mn-cs"/>
              </a:defRPr>
            </a:lvl1pPr>
            <a:lvl2pPr marL="457200" algn="l" rtl="0" fontAlgn="base">
              <a:spcBef>
                <a:spcPct val="0"/>
              </a:spcBef>
              <a:spcAft>
                <a:spcPct val="0"/>
              </a:spcAft>
              <a:defRPr sz="2400" kern="1200">
                <a:solidFill>
                  <a:schemeClr val="dk1"/>
                </a:solidFill>
                <a:latin typeface="+mn-lt"/>
                <a:ea typeface="+mn-ea"/>
                <a:cs typeface="+mn-cs"/>
              </a:defRPr>
            </a:lvl2pPr>
            <a:lvl3pPr marL="914400" algn="l" rtl="0" fontAlgn="base">
              <a:spcBef>
                <a:spcPct val="0"/>
              </a:spcBef>
              <a:spcAft>
                <a:spcPct val="0"/>
              </a:spcAft>
              <a:defRPr sz="2400" kern="1200">
                <a:solidFill>
                  <a:schemeClr val="dk1"/>
                </a:solidFill>
                <a:latin typeface="+mn-lt"/>
                <a:ea typeface="+mn-ea"/>
                <a:cs typeface="+mn-cs"/>
              </a:defRPr>
            </a:lvl3pPr>
            <a:lvl4pPr marL="1371600" algn="l" rtl="0" fontAlgn="base">
              <a:spcBef>
                <a:spcPct val="0"/>
              </a:spcBef>
              <a:spcAft>
                <a:spcPct val="0"/>
              </a:spcAft>
              <a:defRPr sz="2400" kern="1200">
                <a:solidFill>
                  <a:schemeClr val="dk1"/>
                </a:solidFill>
                <a:latin typeface="+mn-lt"/>
                <a:ea typeface="+mn-ea"/>
                <a:cs typeface="+mn-cs"/>
              </a:defRPr>
            </a:lvl4pPr>
            <a:lvl5pPr marL="1828800" algn="l" rtl="0" fontAlgn="base">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DO</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b="0" u="none" strike="noStrike" kern="1200" cap="none" spc="0" normalizeH="0" baseline="0" noProof="0" dirty="0" smtClean="0">
                <a:ln>
                  <a:noFill/>
                </a:ln>
                <a:solidFill>
                  <a:schemeClr val="dk1"/>
                </a:solidFill>
                <a:effectLst/>
                <a:uLnTx/>
                <a:uFillTx/>
                <a:latin typeface="+mn-lt"/>
                <a:ea typeface="+mn-ea"/>
                <a:cs typeface="+mn-cs"/>
              </a:rPr>
              <a:t>Thank all participants for taking out time from their store responsibilities to attend the session</a:t>
            </a:r>
            <a:endParaRPr kumimoji="0" lang="en-US" sz="1100" b="0" u="none" strike="noStrike" kern="1200" cap="none" spc="0" normalizeH="0" baseline="0" noProof="0" dirty="0">
              <a:ln>
                <a:noFill/>
              </a:ln>
              <a:solidFill>
                <a:schemeClr val="dk1"/>
              </a:solidFill>
              <a:effectLst/>
              <a:uLnTx/>
              <a:uFillTx/>
              <a:latin typeface="+mn-lt"/>
              <a:ea typeface="+mn-ea"/>
              <a:cs typeface="+mn-cs"/>
            </a:endParaRPr>
          </a:p>
        </p:txBody>
      </p:sp>
      <p:sp>
        <p:nvSpPr>
          <p:cNvPr id="7" name="Notes Placeholder 2"/>
          <p:cNvSpPr txBox="1">
            <a:spLocks/>
          </p:cNvSpPr>
          <p:nvPr/>
        </p:nvSpPr>
        <p:spPr>
          <a:xfrm>
            <a:off x="685800" y="5978106"/>
            <a:ext cx="5486400" cy="4572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defPPr>
              <a:defRPr lang="en-US"/>
            </a:defPPr>
            <a:lvl1pPr algn="l" rtl="0" fontAlgn="base">
              <a:spcBef>
                <a:spcPct val="0"/>
              </a:spcBef>
              <a:spcAft>
                <a:spcPct val="0"/>
              </a:spcAft>
              <a:defRPr sz="2400" kern="1200">
                <a:solidFill>
                  <a:schemeClr val="dk1"/>
                </a:solidFill>
                <a:latin typeface="+mn-lt"/>
                <a:ea typeface="+mn-ea"/>
                <a:cs typeface="+mn-cs"/>
              </a:defRPr>
            </a:lvl1pPr>
            <a:lvl2pPr marL="457200" algn="l" rtl="0" fontAlgn="base">
              <a:spcBef>
                <a:spcPct val="0"/>
              </a:spcBef>
              <a:spcAft>
                <a:spcPct val="0"/>
              </a:spcAft>
              <a:defRPr sz="2400" kern="1200">
                <a:solidFill>
                  <a:schemeClr val="dk1"/>
                </a:solidFill>
                <a:latin typeface="+mn-lt"/>
                <a:ea typeface="+mn-ea"/>
                <a:cs typeface="+mn-cs"/>
              </a:defRPr>
            </a:lvl2pPr>
            <a:lvl3pPr marL="914400" algn="l" rtl="0" fontAlgn="base">
              <a:spcBef>
                <a:spcPct val="0"/>
              </a:spcBef>
              <a:spcAft>
                <a:spcPct val="0"/>
              </a:spcAft>
              <a:defRPr sz="2400" kern="1200">
                <a:solidFill>
                  <a:schemeClr val="dk1"/>
                </a:solidFill>
                <a:latin typeface="+mn-lt"/>
                <a:ea typeface="+mn-ea"/>
                <a:cs typeface="+mn-cs"/>
              </a:defRPr>
            </a:lvl3pPr>
            <a:lvl4pPr marL="1371600" algn="l" rtl="0" fontAlgn="base">
              <a:spcBef>
                <a:spcPct val="0"/>
              </a:spcBef>
              <a:spcAft>
                <a:spcPct val="0"/>
              </a:spcAft>
              <a:defRPr sz="2400" kern="1200">
                <a:solidFill>
                  <a:schemeClr val="dk1"/>
                </a:solidFill>
                <a:latin typeface="+mn-lt"/>
                <a:ea typeface="+mn-ea"/>
                <a:cs typeface="+mn-cs"/>
              </a:defRPr>
            </a:lvl4pPr>
            <a:lvl5pPr marL="1828800" algn="l" rtl="0" fontAlgn="base">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DO</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 </a:t>
            </a:r>
            <a:r>
              <a:rPr lang="en-US" sz="1100" dirty="0" smtClean="0"/>
              <a:t>Invite market manager to address the team and explain why he/she believes ‘Own The Zone’ is important</a:t>
            </a:r>
            <a:endParaRPr kumimoji="0" lang="en-US" sz="1100" b="0" u="none" strike="noStrike" kern="1200" cap="none" spc="0" normalizeH="0" baseline="0" noProof="0" dirty="0">
              <a:ln>
                <a:noFill/>
              </a:ln>
              <a:solidFill>
                <a:schemeClr val="dk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85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DO</a:t>
            </a:r>
            <a:r>
              <a:rPr lang="en-US" sz="1100" dirty="0" smtClean="0"/>
              <a:t> –  </a:t>
            </a:r>
          </a:p>
          <a:p>
            <a:r>
              <a:rPr lang="en-US" sz="1100" dirty="0" smtClean="0"/>
              <a:t>Mention the sequence of the sections and how the modules are inter-related and linked.     </a:t>
            </a:r>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257800"/>
            <a:ext cx="5486400" cy="990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DO NOT SHARE THE ANSWERS UNTILL THE ACTIVITY IS COMPLETE</a:t>
            </a:r>
          </a:p>
          <a:p>
            <a:r>
              <a:rPr lang="en-US" sz="1100" dirty="0" smtClean="0"/>
              <a:t>Current total transactions -  2145</a:t>
            </a:r>
          </a:p>
          <a:p>
            <a:r>
              <a:rPr lang="en-US" sz="1100" dirty="0" smtClean="0"/>
              <a:t>12% Growth - 2402</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100</a:t>
            </a:fld>
            <a:endParaRPr lang="en-US" dirty="0"/>
          </a:p>
        </p:txBody>
      </p:sp>
      <p:sp>
        <p:nvSpPr>
          <p:cNvPr id="5" name="Notes Placeholder 4"/>
          <p:cNvSpPr txBox="1">
            <a:spLocks/>
          </p:cNvSpPr>
          <p:nvPr/>
        </p:nvSpPr>
        <p:spPr>
          <a:xfrm>
            <a:off x="685800" y="4343400"/>
            <a:ext cx="5486400" cy="685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SAY-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Work in team to complete this activity. Using the data given on these sheets (distribute hand-out) plan a successful pod ownership program.</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101</a:t>
            </a:fld>
            <a:endParaRPr lang="en-US" dirty="0"/>
          </a:p>
        </p:txBody>
      </p:sp>
      <p:sp>
        <p:nvSpPr>
          <p:cNvPr id="5" name="Notes Placeholder 4"/>
          <p:cNvSpPr>
            <a:spLocks noGrp="1"/>
          </p:cNvSpPr>
          <p:nvPr>
            <p:ph type="body" sz="quarter" idx="11"/>
          </p:nvPr>
        </p:nvSpPr>
        <p:spPr>
          <a:xfrm>
            <a:off x="685800" y="4343400"/>
            <a:ext cx="5486400" cy="457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Consider the new pod wise transaction data and the other information provided.</a:t>
            </a:r>
            <a:endParaRPr lang="en-US" sz="1100" b="1" dirty="0"/>
          </a:p>
        </p:txBody>
      </p:sp>
      <p:sp>
        <p:nvSpPr>
          <p:cNvPr id="6" name="Footer Placeholder 5"/>
          <p:cNvSpPr>
            <a:spLocks noGrp="1"/>
          </p:cNvSpPr>
          <p:nvPr>
            <p:ph type="ftr" sz="quarter" idx="12"/>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09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Using the data provided please give answers to these questions. Teams get points for speed &amp; accuracy.</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103</a:t>
            </a:fld>
            <a:endParaRPr lang="en-US" dirty="0"/>
          </a:p>
        </p:txBody>
      </p:sp>
      <p:sp>
        <p:nvSpPr>
          <p:cNvPr id="6" name="Notes Placeholder 2"/>
          <p:cNvSpPr>
            <a:spLocks noGrp="1"/>
          </p:cNvSpPr>
          <p:nvPr>
            <p:ph type="body" idx="3"/>
          </p:nvPr>
        </p:nvSpPr>
        <p:spPr>
          <a:xfrm>
            <a:off x="685800" y="4343400"/>
            <a:ext cx="5486400" cy="4267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Please find the correct answers to the questions.</a:t>
            </a:r>
            <a:endParaRPr lang="en-US" sz="1100" b="1" dirty="0"/>
          </a:p>
        </p:txBody>
      </p:sp>
      <p:sp>
        <p:nvSpPr>
          <p:cNvPr id="7" name="Notes Placeholder 2"/>
          <p:cNvSpPr txBox="1">
            <a:spLocks/>
          </p:cNvSpPr>
          <p:nvPr/>
        </p:nvSpPr>
        <p:spPr>
          <a:xfrm>
            <a:off x="685800" y="5029200"/>
            <a:ext cx="5486400" cy="4267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ASK</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What are the benefits of the pod ownership program?</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9" name="Notes Placeholder 2"/>
          <p:cNvSpPr txBox="1">
            <a:spLocks/>
          </p:cNvSpPr>
          <p:nvPr/>
        </p:nvSpPr>
        <p:spPr>
          <a:xfrm>
            <a:off x="685800" y="5715000"/>
            <a:ext cx="5486400" cy="4572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100" b="0" i="1" u="none" strike="noStrike" kern="1200" cap="none" spc="0" normalizeH="0" baseline="0" noProof="0" dirty="0" smtClean="0">
                <a:ln>
                  <a:noFill/>
                </a:ln>
                <a:solidFill>
                  <a:schemeClr val="dk1"/>
                </a:solidFill>
                <a:effectLst/>
                <a:uLnTx/>
                <a:uFillTx/>
                <a:latin typeface="+mn-lt"/>
                <a:ea typeface="+mn-ea"/>
                <a:cs typeface="+mn-cs"/>
              </a:rPr>
              <a:t>STOP &amp; REVIEW</a:t>
            </a:r>
            <a:r>
              <a:rPr lang="en-US" sz="1100" i="1" dirty="0" smtClean="0"/>
              <a:t> LEAFLETING PRINCIPLES &amp; POD ONWERSHIP</a:t>
            </a:r>
            <a:endParaRPr kumimoji="0" lang="en-US" sz="1100" b="0" i="1" u="none" strike="noStrike" kern="1200" cap="none" spc="0" normalizeH="0" baseline="0" noProof="0" dirty="0">
              <a:ln>
                <a:noFill/>
              </a:ln>
              <a:solidFill>
                <a:schemeClr val="dk1"/>
              </a:solidFill>
              <a:effectLst/>
              <a:uLnTx/>
              <a:uFillTx/>
              <a:latin typeface="+mn-lt"/>
              <a:ea typeface="+mn-ea"/>
              <a:cs typeface="+mn-cs"/>
            </a:endParaRPr>
          </a:p>
        </p:txBody>
      </p:sp>
      <p:grpSp>
        <p:nvGrpSpPr>
          <p:cNvPr id="10" name="Group 9"/>
          <p:cNvGrpSpPr/>
          <p:nvPr/>
        </p:nvGrpSpPr>
        <p:grpSpPr>
          <a:xfrm>
            <a:off x="838200" y="6733401"/>
            <a:ext cx="5413029" cy="734199"/>
            <a:chOff x="1048003" y="6352401"/>
            <a:chExt cx="5413029" cy="734199"/>
          </a:xfrm>
        </p:grpSpPr>
        <p:pic>
          <p:nvPicPr>
            <p:cNvPr id="11" name="Picture 10"/>
            <p:cNvPicPr>
              <a:picLocks noChangeAspect="1" noChangeArrowheads="1"/>
            </p:cNvPicPr>
            <p:nvPr/>
          </p:nvPicPr>
          <p:blipFill>
            <a:blip r:embed="rId3"/>
            <a:srcRect/>
            <a:stretch>
              <a:fillRect/>
            </a:stretch>
          </p:blipFill>
          <p:spPr bwMode="auto">
            <a:xfrm>
              <a:off x="1048003" y="6410326"/>
              <a:ext cx="782774" cy="676274"/>
            </a:xfrm>
            <a:prstGeom prst="rect">
              <a:avLst/>
            </a:prstGeom>
            <a:noFill/>
            <a:ln w="9525">
              <a:noFill/>
              <a:miter lim="800000"/>
              <a:headEnd/>
              <a:tailEnd/>
            </a:ln>
          </p:spPr>
        </p:pic>
        <p:sp>
          <p:nvSpPr>
            <p:cNvPr id="12" name="TextBox 11"/>
            <p:cNvSpPr txBox="1"/>
            <p:nvPr/>
          </p:nvSpPr>
          <p:spPr>
            <a:xfrm>
              <a:off x="2006927" y="6352401"/>
              <a:ext cx="2284023" cy="276999"/>
            </a:xfrm>
            <a:prstGeom prst="rect">
              <a:avLst/>
            </a:prstGeom>
            <a:noFill/>
          </p:spPr>
          <p:txBody>
            <a:bodyPr wrap="none" rtlCol="0">
              <a:spAutoFit/>
            </a:bodyPr>
            <a:lstStyle/>
            <a:p>
              <a:r>
                <a:rPr lang="en-US" sz="1200" dirty="0" smtClean="0">
                  <a:latin typeface="+mj-lt"/>
                </a:rPr>
                <a:t>Take questions before proceeding</a:t>
              </a:r>
              <a:endParaRPr lang="en-US" sz="1200" dirty="0">
                <a:latin typeface="+mj-lt"/>
              </a:endParaRPr>
            </a:p>
          </p:txBody>
        </p:sp>
        <p:sp>
          <p:nvSpPr>
            <p:cNvPr id="13" name="TextBox 12"/>
            <p:cNvSpPr txBox="1"/>
            <p:nvPr/>
          </p:nvSpPr>
          <p:spPr>
            <a:xfrm>
              <a:off x="2009429" y="6705600"/>
              <a:ext cx="4451603" cy="276999"/>
            </a:xfrm>
            <a:prstGeom prst="rect">
              <a:avLst/>
            </a:prstGeom>
            <a:noFill/>
          </p:spPr>
          <p:txBody>
            <a:bodyPr wrap="none" rtlCol="0">
              <a:spAutoFit/>
            </a:bodyPr>
            <a:lstStyle/>
            <a:p>
              <a:r>
                <a:rPr lang="en-US" sz="1200" dirty="0" smtClean="0">
                  <a:latin typeface="+mj-lt"/>
                </a:rPr>
                <a:t>Review ‘Maximizing sales  in trade zone’ module by asking questions</a:t>
              </a:r>
              <a:endParaRPr lang="en-US" sz="1200" dirty="0">
                <a:latin typeface="+mj-lt"/>
              </a:endParaRPr>
            </a:p>
          </p:txBody>
        </p:sp>
      </p:grpSp>
      <p:sp>
        <p:nvSpPr>
          <p:cNvPr id="14" name="Rectangle 13"/>
          <p:cNvSpPr/>
          <p:nvPr/>
        </p:nvSpPr>
        <p:spPr>
          <a:xfrm>
            <a:off x="685800" y="6553200"/>
            <a:ext cx="5486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8016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This module gives us guidelines on which offers we need to choose based on the opportunities known to us. LSM in action also facilitates in evaluating the financial viability off offers.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What are the basic hygiene factors that need to be in place prior to the deployment of any LSM plan?</a:t>
            </a:r>
          </a:p>
          <a:p>
            <a:endParaRPr lang="en-US" sz="1100" dirty="0" smtClean="0"/>
          </a:p>
          <a:p>
            <a:r>
              <a:rPr lang="en-US" sz="1100" b="1" dirty="0" smtClean="0"/>
              <a:t>GET RESPONSE</a:t>
            </a:r>
          </a:p>
          <a:p>
            <a:r>
              <a:rPr lang="en-US" sz="1100" dirty="0" smtClean="0"/>
              <a:t>Build capacities and ensure  all equipment is working well.</a:t>
            </a:r>
          </a:p>
          <a:p>
            <a:endParaRPr lang="en-US" sz="1100" dirty="0" smtClean="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TextBox 5"/>
          <p:cNvSpPr txBox="1"/>
          <p:nvPr/>
        </p:nvSpPr>
        <p:spPr>
          <a:xfrm>
            <a:off x="685800" y="5943600"/>
            <a:ext cx="5486400" cy="144655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342900" indent="-342900"/>
            <a:endParaRPr lang="en-US" sz="1100" b="1" dirty="0" smtClean="0"/>
          </a:p>
          <a:p>
            <a:pPr marL="342900" indent="-342900"/>
            <a:r>
              <a:rPr lang="en-US" sz="1100" b="1" dirty="0" smtClean="0">
                <a:latin typeface="+mn-lt"/>
              </a:rPr>
              <a:t>ASK - </a:t>
            </a:r>
            <a:r>
              <a:rPr lang="en-US" sz="1100" dirty="0" smtClean="0">
                <a:latin typeface="+mn-lt"/>
              </a:rPr>
              <a:t> Why are these aspects important?</a:t>
            </a:r>
          </a:p>
          <a:p>
            <a:pPr marL="342900" indent="-342900"/>
            <a:endParaRPr lang="en-US" sz="1100" b="1" dirty="0" smtClean="0"/>
          </a:p>
          <a:p>
            <a:pPr marL="342900" indent="-342900"/>
            <a:r>
              <a:rPr lang="en-US" sz="1100" b="1" dirty="0" smtClean="0">
                <a:latin typeface="+mn-lt"/>
              </a:rPr>
              <a:t>GET RESPONSE</a:t>
            </a:r>
            <a:endParaRPr lang="en-US" sz="1100" dirty="0" smtClean="0">
              <a:latin typeface="+mn-lt"/>
            </a:endParaRPr>
          </a:p>
          <a:p>
            <a:pPr marL="342900" indent="-342900"/>
            <a:r>
              <a:rPr lang="en-US" sz="1100" dirty="0" smtClean="0"/>
              <a:t>If customer receive poor service they will be </a:t>
            </a:r>
          </a:p>
          <a:p>
            <a:pPr marL="342900" indent="-342900"/>
            <a:r>
              <a:rPr lang="en-US" sz="1100" dirty="0" smtClean="0"/>
              <a:t>disappointed. An irate customer will complaint. He/she </a:t>
            </a:r>
          </a:p>
          <a:p>
            <a:pPr marL="342900" indent="-342900"/>
            <a:r>
              <a:rPr lang="en-US" sz="1100" dirty="0" smtClean="0"/>
              <a:t>may not complaint and not order with us again</a:t>
            </a:r>
            <a:endParaRPr lang="en-US" sz="1100" dirty="0" smtClean="0">
              <a:latin typeface="+mn-lt"/>
            </a:endParaRPr>
          </a:p>
          <a:p>
            <a:endParaRPr lang="en-US" sz="1100"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315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there are 5  critical aspects of LSM in action. We will dwell into  each of them during the course of this module.</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315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There are 4 levers available to the RGM . The RGM can choose from one or more of these to build sales. Each lever addresses a particular sales opportunity.</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There are transaction drivers and APC builder. Let us take a closer look at what tools are available to address each of these 4 levers.</a:t>
            </a:r>
          </a:p>
          <a:p>
            <a:endParaRPr lang="en-US" sz="1100" b="1" dirty="0" smtClean="0"/>
          </a:p>
          <a:p>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109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TextBox 5"/>
          <p:cNvSpPr txBox="1"/>
          <p:nvPr/>
        </p:nvSpPr>
        <p:spPr>
          <a:xfrm>
            <a:off x="914400" y="4495800"/>
            <a:ext cx="4846320" cy="36576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100" b="1" dirty="0" smtClean="0">
                <a:latin typeface="+mn-lt"/>
              </a:rPr>
              <a:t>SAY-</a:t>
            </a:r>
            <a:r>
              <a:rPr lang="en-US" sz="1100" dirty="0" smtClean="0">
                <a:latin typeface="+mn-lt"/>
              </a:rPr>
              <a:t> lets look at some of the APC building tools</a:t>
            </a:r>
            <a:endParaRPr lang="en-US" sz="1400" b="1" dirty="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752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meal deals help in improving APC?</a:t>
            </a:r>
          </a:p>
          <a:p>
            <a:endParaRPr lang="en-US" sz="1100" b="1" dirty="0" smtClean="0"/>
          </a:p>
          <a:p>
            <a:r>
              <a:rPr lang="en-US" sz="1100" b="1" dirty="0" smtClean="0"/>
              <a:t>GET RESPONSE</a:t>
            </a:r>
          </a:p>
          <a:p>
            <a:r>
              <a:rPr lang="en-US" sz="1100" dirty="0" smtClean="0"/>
              <a:t>Meal deals offer abundance and value in pricing. Suggest meal deals through in store communication.</a:t>
            </a:r>
          </a:p>
          <a:p>
            <a:endParaRPr lang="en-US" sz="1100" dirty="0" smtClean="0"/>
          </a:p>
          <a:p>
            <a:r>
              <a:rPr lang="en-US" sz="1100" i="1" dirty="0" smtClean="0"/>
              <a:t>Discuss execution process</a:t>
            </a:r>
            <a:r>
              <a:rPr lang="en-US" sz="1100" b="1" dirty="0" smtClean="0"/>
              <a:t> </a:t>
            </a:r>
          </a:p>
          <a:p>
            <a:pPr marL="342900" indent="-342900">
              <a:buAutoNum type="arabicPeriod"/>
            </a:pPr>
            <a:endParaRPr lang="en-US" sz="10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057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How can </a:t>
            </a:r>
            <a:r>
              <a:rPr lang="en-US" sz="1100" dirty="0" err="1" smtClean="0"/>
              <a:t>xtra</a:t>
            </a:r>
            <a:r>
              <a:rPr lang="en-US" sz="1100" dirty="0" smtClean="0"/>
              <a:t> toppings and cheese help sales?</a:t>
            </a:r>
          </a:p>
          <a:p>
            <a:endParaRPr lang="en-US" sz="1100" b="1" dirty="0" smtClean="0"/>
          </a:p>
          <a:p>
            <a:r>
              <a:rPr lang="en-US" sz="1100" b="1" dirty="0" smtClean="0"/>
              <a:t>GET RESPONSE</a:t>
            </a:r>
          </a:p>
          <a:p>
            <a:r>
              <a:rPr lang="en-US" sz="1100" dirty="0" smtClean="0"/>
              <a:t>In the case of a value proposition, it is important to suggestive sell something  on the menu which  offers value in variety or abundance and take the price up marginally to ensure that the meal remains affordable.</a:t>
            </a:r>
          </a:p>
          <a:p>
            <a:endParaRPr lang="en-US" sz="1100" i="1" dirty="0" smtClean="0"/>
          </a:p>
          <a:p>
            <a:r>
              <a:rPr lang="en-US" sz="1100" i="1" dirty="0" smtClean="0"/>
              <a:t>Discuss execution process</a:t>
            </a:r>
            <a:endParaRPr lang="en-US" sz="1100" i="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146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ASK- </a:t>
            </a:r>
            <a:endParaRPr lang="en-US" sz="1100" dirty="0" smtClean="0"/>
          </a:p>
          <a:p>
            <a:pPr marL="342900" indent="-342900">
              <a:buAutoNum type="arabicPeriod"/>
            </a:pPr>
            <a:r>
              <a:rPr lang="en-US" sz="1100" dirty="0" smtClean="0"/>
              <a:t>What is trade up?</a:t>
            </a:r>
          </a:p>
          <a:p>
            <a:pPr marL="342900" indent="-342900">
              <a:buAutoNum type="arabicPeriod"/>
            </a:pPr>
            <a:r>
              <a:rPr lang="en-US" sz="1100" dirty="0" smtClean="0"/>
              <a:t>How does selling premium pizzas help our sales?</a:t>
            </a:r>
          </a:p>
          <a:p>
            <a:pPr marL="342900" indent="-342900">
              <a:buAutoNum type="arabicPeriod"/>
            </a:pPr>
            <a:endParaRPr lang="en-US" sz="1100" b="1" dirty="0" smtClean="0"/>
          </a:p>
          <a:p>
            <a:pPr marL="342900" indent="-342900"/>
            <a:r>
              <a:rPr lang="en-US" sz="1100" b="1" dirty="0" smtClean="0"/>
              <a:t>GET RESPONSE</a:t>
            </a:r>
          </a:p>
          <a:p>
            <a:pPr marL="342900" indent="-342900"/>
            <a:r>
              <a:rPr lang="en-US" sz="1100" dirty="0" smtClean="0"/>
              <a:t>Trade up – to recommend a premium product to a customer. </a:t>
            </a:r>
          </a:p>
          <a:p>
            <a:pPr marL="342900" indent="-342900"/>
            <a:r>
              <a:rPr lang="en-US" sz="1100" dirty="0" smtClean="0"/>
              <a:t>Premium pizzas  offer the customer the best of Pizza Hut’s innovations, and also </a:t>
            </a:r>
          </a:p>
          <a:p>
            <a:pPr marL="342900" indent="-342900"/>
            <a:r>
              <a:rPr lang="en-US" sz="1100" dirty="0" smtClean="0"/>
              <a:t>ensures we are able to improve APC.</a:t>
            </a:r>
          </a:p>
          <a:p>
            <a:pPr marL="342900" indent="-342900"/>
            <a:endParaRPr lang="en-US" sz="1100" i="1" dirty="0" smtClean="0"/>
          </a:p>
          <a:p>
            <a:pPr marL="342900" indent="-342900"/>
            <a:r>
              <a:rPr lang="en-US" sz="1100" i="1" dirty="0" smtClean="0"/>
              <a:t>Discuss execution process</a:t>
            </a:r>
            <a:endParaRPr lang="en-US" sz="1100" i="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00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we sell more items per check?</a:t>
            </a:r>
          </a:p>
          <a:p>
            <a:endParaRPr lang="en-US" sz="1100" b="1" dirty="0" smtClean="0"/>
          </a:p>
          <a:p>
            <a:r>
              <a:rPr lang="en-US" sz="1100" b="1" dirty="0" smtClean="0"/>
              <a:t>GET RESPONSE</a:t>
            </a:r>
          </a:p>
          <a:p>
            <a:r>
              <a:rPr lang="en-US" sz="1100" dirty="0" smtClean="0"/>
              <a:t>Many customers are not aware of all side items on the menu. We regularly introduce new products and it is important to make customers aware of these new introductions. </a:t>
            </a:r>
          </a:p>
          <a:p>
            <a:endParaRPr lang="en-US" sz="1100" b="1" dirty="0" smtClean="0"/>
          </a:p>
          <a:p>
            <a:r>
              <a:rPr lang="en-US" sz="1100" i="1" dirty="0" smtClean="0"/>
              <a:t>Discuss CSR targets, incentive, other execution points</a:t>
            </a:r>
            <a:r>
              <a:rPr lang="en-US" sz="1100" b="1" dirty="0" smtClean="0"/>
              <a:t> </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2057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we sell more items per check?</a:t>
            </a:r>
          </a:p>
          <a:p>
            <a:endParaRPr lang="en-US" sz="1100" b="1" dirty="0" smtClean="0"/>
          </a:p>
          <a:p>
            <a:r>
              <a:rPr lang="en-US" sz="1100" b="1" dirty="0" smtClean="0"/>
              <a:t>GET RESPONSE</a:t>
            </a:r>
          </a:p>
          <a:p>
            <a:r>
              <a:rPr lang="en-US" sz="1100" dirty="0" smtClean="0"/>
              <a:t>One of the ways to ensure we sell more items per check is to build meal bundles which have 3 or more items. We can leverage in store marketing collateral to  inform customers of meal bundles. </a:t>
            </a:r>
          </a:p>
          <a:p>
            <a:endParaRPr lang="en-US" sz="1100" i="1" dirty="0" smtClean="0"/>
          </a:p>
          <a:p>
            <a:r>
              <a:rPr lang="en-US" sz="1100" i="1" dirty="0" smtClean="0"/>
              <a:t>Discuss CSR targets, incentive, other execution points</a:t>
            </a:r>
            <a:r>
              <a:rPr lang="en-US" sz="1100" b="1" dirty="0" smtClean="0"/>
              <a:t> </a:t>
            </a:r>
            <a:endParaRPr lang="en-US" sz="1100" b="1"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1905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we sell more items per check?</a:t>
            </a:r>
          </a:p>
          <a:p>
            <a:endParaRPr lang="en-US" sz="1100" b="1" dirty="0" smtClean="0"/>
          </a:p>
          <a:p>
            <a:r>
              <a:rPr lang="en-US" sz="1100" b="1" dirty="0" smtClean="0"/>
              <a:t>GET RESPONSE</a:t>
            </a:r>
          </a:p>
          <a:p>
            <a:r>
              <a:rPr lang="en-US" sz="1100" dirty="0" smtClean="0"/>
              <a:t>Variety in menu helps in increasing items per transaction.  CSRs need to suggest sides or a meal bundle for every order.</a:t>
            </a:r>
          </a:p>
          <a:p>
            <a:endParaRPr lang="en-US" sz="1100" dirty="0" smtClean="0"/>
          </a:p>
          <a:p>
            <a:r>
              <a:rPr lang="en-US" sz="1100" i="1" dirty="0" smtClean="0"/>
              <a:t>Discuss CSR targets, incentive, other execution points</a:t>
            </a:r>
            <a:r>
              <a:rPr lang="en-US" sz="1100" b="1" dirty="0" smtClean="0"/>
              <a:t> </a:t>
            </a:r>
            <a:endParaRPr lang="en-US" sz="1100" b="1"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1828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we sell more items per check?</a:t>
            </a:r>
          </a:p>
          <a:p>
            <a:endParaRPr lang="en-US" sz="1100" b="1" dirty="0" smtClean="0"/>
          </a:p>
          <a:p>
            <a:r>
              <a:rPr lang="en-US" sz="1100" b="1" dirty="0" smtClean="0"/>
              <a:t>GET RESPONSE</a:t>
            </a:r>
          </a:p>
          <a:p>
            <a:r>
              <a:rPr lang="en-US" sz="1100" dirty="0" smtClean="0"/>
              <a:t>It is important to use marketing collateral to sell sides which will improve our APC. A side which has a high menu mix will have a higher impact than a dish which has high pricing.</a:t>
            </a:r>
          </a:p>
          <a:p>
            <a:endParaRPr lang="en-US" sz="1100" i="1" dirty="0" smtClean="0"/>
          </a:p>
          <a:p>
            <a:r>
              <a:rPr lang="en-US" sz="1100" i="1" dirty="0" smtClean="0"/>
              <a:t>Discuss CSR targets, incentive, other execution points</a:t>
            </a:r>
            <a:r>
              <a:rPr lang="en-US" sz="1100" b="1" dirty="0" smtClean="0"/>
              <a:t> </a:t>
            </a:r>
            <a:endParaRPr lang="en-US" sz="1100" b="1"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5"/>
          <p:cNvSpPr txBox="1">
            <a:spLocks noGrp="1"/>
          </p:cNvSpPr>
          <p:nvPr>
            <p:ph type="body" idx="1"/>
          </p:nvPr>
        </p:nvSpPr>
        <p:spPr>
          <a:xfrm>
            <a:off x="685800" y="4343400"/>
            <a:ext cx="5384936" cy="4572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smtClean="0">
                <a:latin typeface="+mn-lt"/>
              </a:rPr>
              <a:t>SAY-</a:t>
            </a:r>
            <a:r>
              <a:rPr lang="en-US" sz="1100" dirty="0" smtClean="0">
                <a:latin typeface="+mn-lt"/>
              </a:rPr>
              <a:t> lets look at some tools to attract in new customers</a:t>
            </a:r>
            <a:endParaRPr lang="en-US" sz="900" b="1" dirty="0">
              <a:latin typeface="+mn-lt"/>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2971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pPr marL="342900" indent="-342900">
              <a:buAutoNum type="arabicPeriod"/>
            </a:pPr>
            <a:r>
              <a:rPr lang="en-US" sz="1100" dirty="0" smtClean="0"/>
              <a:t>How does this offer help in increasing new customer?</a:t>
            </a:r>
          </a:p>
          <a:p>
            <a:pPr marL="342900" indent="-342900">
              <a:buAutoNum type="arabicPeriod"/>
            </a:pPr>
            <a:r>
              <a:rPr lang="en-US" sz="1100" dirty="0" smtClean="0"/>
              <a:t>What are some of the key execution steps that are critical to attracting new customers?</a:t>
            </a:r>
          </a:p>
          <a:p>
            <a:pPr marL="342900" indent="-342900">
              <a:buAutoNum type="arabicPeriod"/>
            </a:pPr>
            <a:endParaRPr lang="en-US" sz="1100" b="1" dirty="0" smtClean="0"/>
          </a:p>
          <a:p>
            <a:pPr marL="342900" indent="-342900"/>
            <a:r>
              <a:rPr lang="en-US" sz="1100" b="1" dirty="0" smtClean="0"/>
              <a:t>GET RESPONSE</a:t>
            </a:r>
          </a:p>
          <a:p>
            <a:pPr marL="342900" indent="-342900"/>
            <a:r>
              <a:rPr lang="en-US" sz="1100" dirty="0" smtClean="0"/>
              <a:t>Historically BOGO has been  our best performing offer. This offers adds on new customer </a:t>
            </a:r>
          </a:p>
          <a:p>
            <a:pPr marL="342900" indent="-342900"/>
            <a:r>
              <a:rPr lang="en-US" sz="1100" dirty="0" smtClean="0"/>
              <a:t>and increases frequency of existing customers. It is important that we use external marketing </a:t>
            </a:r>
          </a:p>
          <a:p>
            <a:pPr marL="342900" indent="-342900"/>
            <a:r>
              <a:rPr lang="en-US" sz="1100" dirty="0" smtClean="0"/>
              <a:t>collateral like leaflets or banners to bring in new customers.</a:t>
            </a:r>
            <a:endParaRPr lang="en-US" sz="1100" i="1" dirty="0" smtClean="0"/>
          </a:p>
          <a:p>
            <a:endParaRPr lang="en-US" sz="1100" i="1" dirty="0" smtClean="0"/>
          </a:p>
          <a:p>
            <a:endParaRPr lang="en-US" sz="1100" i="1" dirty="0" smtClean="0"/>
          </a:p>
          <a:p>
            <a:endParaRPr lang="en-US" sz="1100" i="1" dirty="0" smtClean="0"/>
          </a:p>
          <a:p>
            <a:r>
              <a:rPr lang="en-US" sz="1100" i="1" dirty="0" smtClean="0"/>
              <a:t>Discuss leafleting plan and strategy. What is the most effective way of leafleting a BOGO leaflet. Are there any other ways of communicating a BOGO.</a:t>
            </a:r>
            <a:endParaRPr lang="en-US" sz="1100" b="1"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603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pPr marL="342900" indent="-342900">
              <a:buAutoNum type="arabicPeriod"/>
            </a:pPr>
            <a:r>
              <a:rPr lang="en-US" sz="1100" dirty="0" smtClean="0"/>
              <a:t>How does this offer help in increasing new customer?</a:t>
            </a:r>
          </a:p>
          <a:p>
            <a:pPr marL="342900" indent="-342900">
              <a:buAutoNum type="arabicPeriod"/>
            </a:pPr>
            <a:r>
              <a:rPr lang="en-US" sz="1100" dirty="0" smtClean="0"/>
              <a:t>How can we ensure the offer drives new customers acquisition and does not cannibalize APC?</a:t>
            </a:r>
          </a:p>
          <a:p>
            <a:pPr marL="342900" indent="-342900">
              <a:buAutoNum type="arabicPeriod"/>
            </a:pPr>
            <a:endParaRPr lang="en-US" sz="1100" b="1" dirty="0" smtClean="0"/>
          </a:p>
          <a:p>
            <a:pPr marL="342900" indent="-342900"/>
            <a:r>
              <a:rPr lang="en-US" sz="1100" b="1" dirty="0" smtClean="0"/>
              <a:t>GET RESPONSE</a:t>
            </a:r>
          </a:p>
          <a:p>
            <a:pPr marL="342900" indent="-342900"/>
            <a:r>
              <a:rPr lang="en-US" sz="1100" dirty="0" smtClean="0"/>
              <a:t>Use external marketing collateral to increase transactions.</a:t>
            </a:r>
          </a:p>
          <a:p>
            <a:pPr marL="342900" indent="-342900"/>
            <a:r>
              <a:rPr lang="en-US" sz="1100" dirty="0" smtClean="0"/>
              <a:t> </a:t>
            </a:r>
          </a:p>
          <a:p>
            <a:pPr marL="342900" indent="-342900"/>
            <a:r>
              <a:rPr lang="en-US" sz="1100" i="1" dirty="0" smtClean="0"/>
              <a:t>Discuss modes of communication</a:t>
            </a:r>
          </a:p>
          <a:p>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119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DO –</a:t>
            </a:r>
          </a:p>
          <a:p>
            <a:r>
              <a:rPr lang="en-US" sz="1100" dirty="0" smtClean="0"/>
              <a:t>Outline the agenda for the workshop so that participants are aware of how time will be managed through the course of the workshop. Mention break and meal timings.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2667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pPr marL="342900" indent="-342900">
              <a:buAutoNum type="arabicPeriod"/>
            </a:pPr>
            <a:r>
              <a:rPr lang="en-US" sz="1100" dirty="0" smtClean="0"/>
              <a:t>How does this offer help in increasing new customer?</a:t>
            </a:r>
          </a:p>
          <a:p>
            <a:pPr marL="342900" indent="-342900">
              <a:buAutoNum type="arabicPeriod"/>
            </a:pPr>
            <a:r>
              <a:rPr lang="en-US" sz="1100" dirty="0" smtClean="0"/>
              <a:t>How can we ensure the offer drives new customers acquisition and does not cannibalize APC?</a:t>
            </a:r>
          </a:p>
          <a:p>
            <a:pPr marL="342900" indent="-342900">
              <a:buAutoNum type="arabicPeriod"/>
            </a:pPr>
            <a:endParaRPr lang="en-US" sz="1100" dirty="0" smtClean="0"/>
          </a:p>
          <a:p>
            <a:pPr marL="342900" indent="-342900"/>
            <a:r>
              <a:rPr lang="en-US" sz="1100" i="1" dirty="0" smtClean="0"/>
              <a:t>Discuss modes of communication</a:t>
            </a:r>
          </a:p>
          <a:p>
            <a:pPr marL="342900" indent="-342900"/>
            <a:endParaRPr lang="en-US" sz="1100" b="1" dirty="0" smtClean="0"/>
          </a:p>
          <a:p>
            <a:pPr marL="342900" indent="-342900"/>
            <a:r>
              <a:rPr lang="en-US" sz="1100" b="1" dirty="0" smtClean="0"/>
              <a:t>GET RESPONSE</a:t>
            </a:r>
          </a:p>
          <a:p>
            <a:r>
              <a:rPr lang="en-US" sz="1100" dirty="0" smtClean="0"/>
              <a:t>The leaflet cover displays magic pan which is our value proposition.  The coupons ensure that customers have the option of a la carte products while being able to avail discounts.</a:t>
            </a:r>
            <a:endParaRPr lang="en-US" sz="1100"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2514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pPr marL="342900" indent="-342900">
              <a:buAutoNum type="arabicPeriod"/>
            </a:pPr>
            <a:r>
              <a:rPr lang="en-US" sz="1100" dirty="0" smtClean="0"/>
              <a:t>How does this offer help in increasing new customer?</a:t>
            </a:r>
          </a:p>
          <a:p>
            <a:pPr marL="342900" indent="-342900"/>
            <a:endParaRPr lang="en-US" sz="1100" dirty="0" smtClean="0"/>
          </a:p>
          <a:p>
            <a:pPr marL="342900" indent="-342900">
              <a:buAutoNum type="arabicPeriod"/>
            </a:pPr>
            <a:endParaRPr lang="en-US" sz="1100" dirty="0" smtClean="0"/>
          </a:p>
          <a:p>
            <a:pPr marL="342900" indent="-342900"/>
            <a:r>
              <a:rPr lang="en-US" sz="1100" i="1" dirty="0" smtClean="0"/>
              <a:t>Discuss modes of communication</a:t>
            </a:r>
          </a:p>
          <a:p>
            <a:pPr marL="342900" indent="-342900"/>
            <a:endParaRPr lang="en-US" sz="1100" b="1" dirty="0" smtClean="0"/>
          </a:p>
          <a:p>
            <a:pPr marL="342900" indent="-342900"/>
            <a:r>
              <a:rPr lang="en-US" sz="1100" b="1" dirty="0" smtClean="0"/>
              <a:t>GET RESPONSE</a:t>
            </a:r>
          </a:p>
          <a:p>
            <a:r>
              <a:rPr lang="en-US" sz="1100" dirty="0" smtClean="0"/>
              <a:t>This offer helps increase transactions in locations where  there are individuals who come in for a meal. We need to ensure that we are advertising this offer outside the store through leaflets/banners/posters etc.</a:t>
            </a:r>
            <a:endParaRPr lang="en-US" sz="1100"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5"/>
          <p:cNvSpPr txBox="1">
            <a:spLocks noGrp="1"/>
          </p:cNvSpPr>
          <p:nvPr>
            <p:ph type="body" idx="1"/>
          </p:nvPr>
        </p:nvSpPr>
        <p:spPr>
          <a:xfrm>
            <a:off x="685800" y="4343399"/>
            <a:ext cx="548640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smtClean="0">
                <a:latin typeface="+mn-lt"/>
              </a:rPr>
              <a:t>SAY-</a:t>
            </a:r>
            <a:r>
              <a:rPr lang="en-US" sz="1100" dirty="0" smtClean="0">
                <a:latin typeface="+mn-lt"/>
              </a:rPr>
              <a:t> lets look at some tools to </a:t>
            </a:r>
            <a:r>
              <a:rPr lang="en-US" sz="1100" dirty="0" smtClean="0"/>
              <a:t>increase frequency of purchase.</a:t>
            </a:r>
            <a:endParaRPr lang="en-US" sz="900" b="1" dirty="0">
              <a:latin typeface="+mn-lt"/>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1752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this offer help in increasing frequency ?</a:t>
            </a:r>
          </a:p>
          <a:p>
            <a:endParaRPr lang="en-US" sz="1100" b="1" dirty="0" smtClean="0"/>
          </a:p>
          <a:p>
            <a:r>
              <a:rPr lang="en-US" sz="1100" b="1" dirty="0" smtClean="0"/>
              <a:t>GET RESPONSE</a:t>
            </a:r>
          </a:p>
          <a:p>
            <a:r>
              <a:rPr lang="en-US" sz="1100" dirty="0" smtClean="0"/>
              <a:t>This offer  a discount, which incentivizes the customer to re-purchase within a given date. The validity date is kept lower than the current customer order frequency.</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1524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these coupons help in increasing frequency ?</a:t>
            </a:r>
          </a:p>
          <a:p>
            <a:endParaRPr lang="en-US" sz="1100" b="1" dirty="0" smtClean="0"/>
          </a:p>
          <a:p>
            <a:r>
              <a:rPr lang="en-US" sz="1100" b="1" dirty="0" smtClean="0"/>
              <a:t>GET RESPONSE</a:t>
            </a:r>
          </a:p>
          <a:p>
            <a:r>
              <a:rPr lang="en-US" sz="1100" dirty="0" smtClean="0"/>
              <a:t>Multiple coupons offer the customer flexibility in choosing the products of their choice while offering  value through discounting.</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1600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can BOGO during festivals help in increasing frequency of orders ?</a:t>
            </a:r>
          </a:p>
          <a:p>
            <a:endParaRPr lang="en-US" sz="1100" b="1" dirty="0" smtClean="0"/>
          </a:p>
          <a:p>
            <a:r>
              <a:rPr lang="en-US" sz="1100" b="1" dirty="0" smtClean="0"/>
              <a:t>GET RESPONSE</a:t>
            </a:r>
          </a:p>
          <a:p>
            <a:r>
              <a:rPr lang="en-US" sz="1100" dirty="0" smtClean="0"/>
              <a:t>Festivals and holidays are occasions when families are likely to order from outside. A strong offer like a BOGO will ensure that the customers chooses Pizza hut over our competitors.</a:t>
            </a:r>
          </a:p>
          <a:p>
            <a:r>
              <a:rPr lang="en-US" sz="1100" dirty="0" smtClean="0"/>
              <a:t>Festivals are also good occasions to build a brand connect with society.</a:t>
            </a:r>
            <a:r>
              <a:rPr lang="en-US" sz="1100" b="1" dirty="0" smtClean="0"/>
              <a:t>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2296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Re-activation of lapsed customers is the 4</a:t>
            </a:r>
            <a:r>
              <a:rPr lang="en-US" sz="1100" baseline="30000" dirty="0" smtClean="0"/>
              <a:t>th</a:t>
            </a:r>
            <a:r>
              <a:rPr lang="en-US" sz="1100" dirty="0" smtClean="0"/>
              <a:t> lever that the RGM can trigger to grow transactions and sales.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133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pPr marL="342900" indent="-342900">
              <a:buAutoNum type="arabicPeriod"/>
            </a:pPr>
            <a:r>
              <a:rPr lang="en-US" sz="1100" dirty="0" smtClean="0"/>
              <a:t>How do we reach out to lapsed customers?</a:t>
            </a:r>
          </a:p>
          <a:p>
            <a:pPr marL="342900" indent="-342900">
              <a:buAutoNum type="arabicPeriod"/>
            </a:pPr>
            <a:r>
              <a:rPr lang="en-US" sz="1100" dirty="0" smtClean="0"/>
              <a:t>What offers should we give to win back lapsed customers?</a:t>
            </a:r>
          </a:p>
          <a:p>
            <a:pPr marL="342900" indent="-342900"/>
            <a:r>
              <a:rPr lang="en-US" sz="1100" dirty="0" smtClean="0"/>
              <a:t>3.        What is the importance of re-activation of lapsers?</a:t>
            </a:r>
          </a:p>
          <a:p>
            <a:endParaRPr lang="en-US" sz="1100" dirty="0" smtClean="0"/>
          </a:p>
          <a:p>
            <a:r>
              <a:rPr lang="en-US" sz="1100" b="1" dirty="0" smtClean="0"/>
              <a:t>SAY- </a:t>
            </a:r>
            <a:r>
              <a:rPr lang="en-US" sz="1100" dirty="0" smtClean="0"/>
              <a:t>While we know that lapsed customers will respond only to very attractive offers, calls back and direct interaction will always lead to higher redemptions.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127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438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There is a third driver to grow sales- building awareness and customer connect.</a:t>
            </a:r>
          </a:p>
          <a:p>
            <a:r>
              <a:rPr lang="en-US" sz="1100" b="1" dirty="0" smtClean="0"/>
              <a:t>ASK- </a:t>
            </a:r>
            <a:r>
              <a:rPr lang="en-US" sz="1100" dirty="0" smtClean="0"/>
              <a:t>What are some of the activities that we do to build awareness and connect with customers.</a:t>
            </a:r>
          </a:p>
          <a:p>
            <a:endParaRPr lang="en-US" sz="1100" b="1" dirty="0" smtClean="0"/>
          </a:p>
          <a:p>
            <a:r>
              <a:rPr lang="en-US" sz="1100" b="1" dirty="0" smtClean="0"/>
              <a:t>GET RESPONSES –</a:t>
            </a:r>
          </a:p>
          <a:p>
            <a:r>
              <a:rPr lang="en-US" sz="1100" dirty="0" smtClean="0"/>
              <a:t>Build Awareness – Now opening banners, directional leaflets/signage, etc</a:t>
            </a:r>
          </a:p>
          <a:p>
            <a:endParaRPr lang="en-US" sz="1100" dirty="0" smtClean="0"/>
          </a:p>
          <a:p>
            <a:r>
              <a:rPr lang="en-US" sz="1100" dirty="0" smtClean="0"/>
              <a:t>Customer connect – RWA sampling activities, customized posters/letters with offers for specific offices/collages/RWA’s. </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Here are some of the ways to grow sales using ATL and BTL communication</a:t>
            </a:r>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85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On day 2 we will explore how to maximize sales in our trade zones, drive LSM based on our sales opportunities and measure results.</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130</a:t>
            </a:fld>
            <a:endParaRPr lang="en-US" dirty="0"/>
          </a:p>
        </p:txBody>
      </p:sp>
      <p:sp>
        <p:nvSpPr>
          <p:cNvPr id="6"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Here are some of the ways to communicate any offer or share information with customers.</a:t>
            </a:r>
          </a:p>
          <a:p>
            <a:endParaRPr lang="en-US" sz="1100" b="1" dirty="0" smtClean="0"/>
          </a:p>
          <a:p>
            <a:r>
              <a:rPr lang="en-US" sz="1100" b="1" dirty="0" smtClean="0"/>
              <a:t>ASK - </a:t>
            </a:r>
            <a:r>
              <a:rPr lang="en-US" sz="1100" dirty="0" smtClean="0"/>
              <a:t> Are there any other means of communicating with customers</a:t>
            </a:r>
            <a:endParaRPr lang="en-US" sz="1100" b="1"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752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We have a few tactical tools that can be deployed to grow sales.</a:t>
            </a:r>
          </a:p>
          <a:p>
            <a:endParaRPr lang="en-US" sz="1100" b="1" dirty="0" smtClean="0"/>
          </a:p>
          <a:p>
            <a:r>
              <a:rPr lang="en-US" sz="1100" b="1" dirty="0" smtClean="0"/>
              <a:t>ASK- </a:t>
            </a:r>
            <a:r>
              <a:rPr lang="en-US" sz="1100" dirty="0" smtClean="0"/>
              <a:t>What are tactics? </a:t>
            </a:r>
          </a:p>
          <a:p>
            <a:endParaRPr lang="en-US" sz="1100" b="1" dirty="0" smtClean="0"/>
          </a:p>
          <a:p>
            <a:r>
              <a:rPr lang="en-US" sz="1100" b="1" dirty="0" smtClean="0"/>
              <a:t>GET RESPONSE-</a:t>
            </a:r>
          </a:p>
          <a:p>
            <a:r>
              <a:rPr lang="en-US" sz="1100" dirty="0" smtClean="0"/>
              <a:t>Tactics are plans that can be deployed  quickly to achieve desired results – Grow sales!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131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132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1"/>
          </p:nvPr>
        </p:nvSpPr>
        <p:spPr>
          <a:xfrm>
            <a:off x="685800" y="4343400"/>
            <a:ext cx="5486400" cy="685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There are 2 key tactical initiatives that we have to deploy in our trade zones to build sales. </a:t>
            </a:r>
            <a:endParaRPr lang="en-US" sz="1100" b="1"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What is celebration week?</a:t>
            </a:r>
            <a:endParaRPr lang="en-US" sz="1100" b="1" dirty="0" smtClean="0"/>
          </a:p>
          <a:p>
            <a:r>
              <a:rPr lang="en-US" sz="1100" b="1" dirty="0" smtClean="0"/>
              <a:t>SAY – </a:t>
            </a:r>
            <a:r>
              <a:rPr lang="en-US" sz="1100" dirty="0" smtClean="0"/>
              <a:t>Let us explore the celebration week mechanism</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133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905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Which ABR tools are evident in the goals set?</a:t>
            </a:r>
          </a:p>
          <a:p>
            <a:endParaRPr lang="en-US" sz="1100" b="1" dirty="0" smtClean="0"/>
          </a:p>
          <a:p>
            <a:r>
              <a:rPr lang="en-US" sz="1100" b="1" dirty="0" smtClean="0"/>
              <a:t>GET RESPONSE-</a:t>
            </a:r>
          </a:p>
          <a:p>
            <a:pPr marL="342900" indent="-342900">
              <a:buAutoNum type="arabicPeriod"/>
            </a:pPr>
            <a:r>
              <a:rPr lang="en-US" sz="1100" dirty="0" smtClean="0"/>
              <a:t>Choose your mindset</a:t>
            </a:r>
          </a:p>
          <a:p>
            <a:pPr marL="342900" indent="-342900">
              <a:buAutoNum type="arabicPeriod"/>
            </a:pPr>
            <a:r>
              <a:rPr lang="en-US" sz="1100" dirty="0" smtClean="0"/>
              <a:t>Picture Step change</a:t>
            </a:r>
          </a:p>
          <a:p>
            <a:pPr marL="342900" indent="-342900">
              <a:buAutoNum type="arabicPeriod"/>
            </a:pPr>
            <a:r>
              <a:rPr lang="en-US" sz="1100" dirty="0" smtClean="0"/>
              <a:t>Shoot for the moon</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447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r>
              <a:rPr lang="en-US" sz="1100" dirty="0" smtClean="0"/>
              <a:t> What additional resources are required to execute celebration week so that we are able to double our transactions in a week?</a:t>
            </a:r>
          </a:p>
          <a:p>
            <a:endParaRPr lang="en-US" sz="1100" dirty="0" smtClean="0"/>
          </a:p>
          <a:p>
            <a:r>
              <a:rPr lang="en-US" sz="1100" i="1" dirty="0" smtClean="0"/>
              <a:t>DISCUSS</a:t>
            </a:r>
            <a:r>
              <a:rPr lang="en-US" sz="1100" dirty="0" smtClean="0"/>
              <a:t>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136</a:t>
            </a:fld>
            <a:endParaRPr lang="en-US" dirty="0"/>
          </a:p>
        </p:txBody>
      </p:sp>
      <p:sp>
        <p:nvSpPr>
          <p:cNvPr id="6" name="Notes Placeholder 2"/>
          <p:cNvSpPr>
            <a:spLocks noGrp="1"/>
          </p:cNvSpPr>
          <p:nvPr>
            <p:ph type="body" idx="1"/>
          </p:nvPr>
        </p:nvSpPr>
        <p:spPr>
          <a:xfrm>
            <a:off x="685800" y="4343400"/>
            <a:ext cx="5486400" cy="1524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r>
              <a:rPr lang="en-US" sz="1100" dirty="0" smtClean="0"/>
              <a:t> What is the purpose of bounce back coupons?</a:t>
            </a:r>
          </a:p>
          <a:p>
            <a:endParaRPr lang="en-US" sz="1100" dirty="0" smtClean="0"/>
          </a:p>
          <a:p>
            <a:r>
              <a:rPr lang="en-US" sz="1100" b="1" dirty="0" smtClean="0"/>
              <a:t>GET RESPONSE-</a:t>
            </a:r>
          </a:p>
          <a:p>
            <a:r>
              <a:rPr lang="en-US" sz="1100" dirty="0" smtClean="0"/>
              <a:t>Entice customers who have been activated to order again within the next 30 days. Increase frequency.</a:t>
            </a:r>
            <a:endParaRPr lang="en-US" sz="1100" b="1"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524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What role does banners play?</a:t>
            </a:r>
          </a:p>
          <a:p>
            <a:endParaRPr lang="en-US" sz="1100" b="1" dirty="0" smtClean="0"/>
          </a:p>
          <a:p>
            <a:r>
              <a:rPr lang="en-US" sz="1100" b="1" dirty="0" smtClean="0"/>
              <a:t>GET RESPONSE-</a:t>
            </a:r>
          </a:p>
          <a:p>
            <a:r>
              <a:rPr lang="en-US" sz="1100" dirty="0" smtClean="0"/>
              <a:t>Banner or decals on the exterior of the building are excellent ways to use our store facades to advertise. The advantage is that there is not additional cost apart from the cost of printing.</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057400"/>
          </a:xfrm>
        </p:spPr>
        <p:style>
          <a:lnRef idx="2">
            <a:schemeClr val="dk1"/>
          </a:lnRef>
          <a:fillRef idx="1">
            <a:schemeClr val="lt1"/>
          </a:fillRef>
          <a:effectRef idx="0">
            <a:schemeClr val="dk1"/>
          </a:effectRef>
          <a:fontRef idx="minor">
            <a:schemeClr val="dk1"/>
          </a:fontRef>
        </p:style>
        <p:txBody>
          <a:bodyPr>
            <a:normAutofit/>
          </a:bodyPr>
          <a:lstStyle/>
          <a:p>
            <a:r>
              <a:rPr lang="en-US" b="1" dirty="0" smtClean="0"/>
              <a:t>ASK- </a:t>
            </a:r>
            <a:r>
              <a:rPr lang="en-US" dirty="0" smtClean="0"/>
              <a:t>What are some of the watch-outs while distributing direct mailers?</a:t>
            </a:r>
          </a:p>
          <a:p>
            <a:endParaRPr lang="en-US" b="1" dirty="0" smtClean="0"/>
          </a:p>
          <a:p>
            <a:r>
              <a:rPr lang="en-US" b="1" dirty="0" smtClean="0"/>
              <a:t>GET RESPONSE-</a:t>
            </a:r>
          </a:p>
          <a:p>
            <a:pPr marL="342900" indent="-342900">
              <a:buAutoNum type="arabicPeriod"/>
            </a:pPr>
            <a:r>
              <a:rPr lang="en-US" dirty="0" smtClean="0"/>
              <a:t>Hand deliver or use courier service. Direct mailers are expensive.</a:t>
            </a:r>
          </a:p>
          <a:p>
            <a:pPr marL="342900" indent="-342900">
              <a:buAutoNum type="arabicPeriod"/>
            </a:pPr>
            <a:r>
              <a:rPr lang="en-US" dirty="0" smtClean="0"/>
              <a:t>To be used only in hot pods.</a:t>
            </a:r>
          </a:p>
          <a:p>
            <a:pPr marL="342900" indent="-342900">
              <a:buAutoNum type="arabicPeriod"/>
            </a:pPr>
            <a:r>
              <a:rPr lang="en-US" dirty="0" smtClean="0"/>
              <a:t>Use it to re-activate lapsed customers.</a:t>
            </a:r>
            <a:endParaRPr lang="en-US"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286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r>
              <a:rPr lang="en-US" sz="1100" dirty="0" smtClean="0"/>
              <a:t>1.How many NPI’s need to be scheduled for a Celebration week?</a:t>
            </a:r>
          </a:p>
          <a:p>
            <a:r>
              <a:rPr lang="en-US" sz="1100" dirty="0" smtClean="0"/>
              <a:t>2. How do we utilize monster leaflets to get the maximum redemption?</a:t>
            </a:r>
          </a:p>
          <a:p>
            <a:endParaRPr lang="en-US" sz="1100" b="1" dirty="0" smtClean="0"/>
          </a:p>
          <a:p>
            <a:r>
              <a:rPr lang="en-US" sz="1100" b="1" dirty="0" smtClean="0"/>
              <a:t>GET RESPONSE-</a:t>
            </a:r>
          </a:p>
          <a:p>
            <a:pPr marL="342900" indent="-342900">
              <a:buAutoNum type="arabicPeriod"/>
            </a:pPr>
            <a:r>
              <a:rPr lang="en-US" sz="1100" dirty="0" smtClean="0"/>
              <a:t>2 NPI’s during the week. All households to be targeted</a:t>
            </a:r>
          </a:p>
          <a:p>
            <a:pPr marL="342900" indent="-342900">
              <a:buAutoNum type="arabicPeriod"/>
            </a:pPr>
            <a:r>
              <a:rPr lang="en-US" sz="1100" dirty="0" smtClean="0"/>
              <a:t>Monster leaflets to be distributed through mass leafleting. Minimum 3 mass leafleting periods scheduled during the week.</a:t>
            </a:r>
            <a:r>
              <a:rPr lang="en-US" sz="1100" b="1" dirty="0" smtClean="0"/>
              <a:t> </a:t>
            </a:r>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04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The final section is on measuring results of all the Own the Zone activities we conduct.</a:t>
            </a:r>
            <a:endParaRPr lang="en-US"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pic>
        <p:nvPicPr>
          <p:cNvPr id="361477" name="Picture 5"/>
          <p:cNvPicPr>
            <a:picLocks noChangeAspect="1" noChangeArrowheads="1"/>
          </p:cNvPicPr>
          <p:nvPr/>
        </p:nvPicPr>
        <p:blipFill>
          <a:blip r:embed="rId3"/>
          <a:srcRect/>
          <a:stretch>
            <a:fillRect/>
          </a:stretch>
        </p:blipFill>
        <p:spPr bwMode="auto">
          <a:xfrm>
            <a:off x="1048003" y="5181600"/>
            <a:ext cx="782774" cy="676274"/>
          </a:xfrm>
          <a:prstGeom prst="rect">
            <a:avLst/>
          </a:prstGeom>
          <a:noFill/>
          <a:ln w="9525">
            <a:noFill/>
            <a:miter lim="800000"/>
            <a:headEnd/>
            <a:tailEnd/>
          </a:ln>
        </p:spPr>
      </p:pic>
      <p:sp>
        <p:nvSpPr>
          <p:cNvPr id="9" name="TextBox 8"/>
          <p:cNvSpPr txBox="1"/>
          <p:nvPr/>
        </p:nvSpPr>
        <p:spPr>
          <a:xfrm>
            <a:off x="1830777" y="5410200"/>
            <a:ext cx="2284023" cy="276999"/>
          </a:xfrm>
          <a:prstGeom prst="rect">
            <a:avLst/>
          </a:prstGeom>
          <a:noFill/>
        </p:spPr>
        <p:txBody>
          <a:bodyPr wrap="none" rtlCol="0">
            <a:spAutoFit/>
          </a:bodyPr>
          <a:lstStyle/>
          <a:p>
            <a:r>
              <a:rPr lang="en-US" sz="1200" dirty="0" smtClean="0">
                <a:latin typeface="+mj-lt"/>
              </a:rPr>
              <a:t>Take questions before proceeding</a:t>
            </a:r>
            <a:endParaRPr lang="en-US" sz="1200" dirty="0">
              <a:latin typeface="+mj-lt"/>
            </a:endParaRPr>
          </a:p>
        </p:txBody>
      </p:sp>
      <p:sp>
        <p:nvSpPr>
          <p:cNvPr id="8" name="Rectangle 7"/>
          <p:cNvSpPr/>
          <p:nvPr/>
        </p:nvSpPr>
        <p:spPr>
          <a:xfrm>
            <a:off x="685800" y="5029200"/>
            <a:ext cx="5486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43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Why is it important to decorate the store?</a:t>
            </a:r>
          </a:p>
          <a:p>
            <a:endParaRPr lang="en-US" sz="1100" b="1" dirty="0" smtClean="0"/>
          </a:p>
          <a:p>
            <a:r>
              <a:rPr lang="en-US" sz="1100" b="1" dirty="0" smtClean="0"/>
              <a:t>GET RESPONSE – </a:t>
            </a:r>
            <a:r>
              <a:rPr lang="en-US" sz="1100" dirty="0" smtClean="0"/>
              <a:t>To indicate that there is a celebration taking place at pizza hut.</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141</a:t>
            </a:fld>
            <a:endParaRPr lang="en-US" dirty="0"/>
          </a:p>
        </p:txBody>
      </p:sp>
      <p:sp>
        <p:nvSpPr>
          <p:cNvPr id="6" name="Notes Placeholder 2"/>
          <p:cNvSpPr>
            <a:spLocks noGrp="1"/>
          </p:cNvSpPr>
          <p:nvPr>
            <p:ph type="body" idx="1"/>
          </p:nvPr>
        </p:nvSpPr>
        <p:spPr>
          <a:xfrm>
            <a:off x="685800" y="4267200"/>
            <a:ext cx="5486400" cy="2514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r>
              <a:rPr lang="en-US" sz="1100" dirty="0" smtClean="0"/>
              <a:t>1. How many bike rallies should be done during celebration week?</a:t>
            </a:r>
          </a:p>
          <a:p>
            <a:r>
              <a:rPr lang="en-US" sz="1100" dirty="0" smtClean="0"/>
              <a:t>2. Why is it important to conduct bike rallies?</a:t>
            </a:r>
          </a:p>
          <a:p>
            <a:r>
              <a:rPr lang="en-US" sz="1100" dirty="0" smtClean="0"/>
              <a:t>3. What is the best way to get visibility while conducting a bike rally?</a:t>
            </a:r>
          </a:p>
          <a:p>
            <a:endParaRPr lang="en-US" sz="1100" b="1" dirty="0" smtClean="0"/>
          </a:p>
          <a:p>
            <a:r>
              <a:rPr lang="en-US" sz="1100" b="1" dirty="0" smtClean="0"/>
              <a:t>GET RESPONSE – </a:t>
            </a:r>
          </a:p>
          <a:p>
            <a:pPr marL="342900" indent="-342900">
              <a:buAutoNum type="arabicPeriod"/>
            </a:pPr>
            <a:r>
              <a:rPr lang="en-US" sz="1100" dirty="0" smtClean="0"/>
              <a:t>Minimum of 3 bike rallies during celebration week.</a:t>
            </a:r>
          </a:p>
          <a:p>
            <a:pPr marL="342900" indent="-342900">
              <a:buAutoNum type="arabicPeriod"/>
            </a:pPr>
            <a:r>
              <a:rPr lang="en-US" sz="1100" dirty="0" smtClean="0"/>
              <a:t>Disruptive visibility.</a:t>
            </a:r>
          </a:p>
          <a:p>
            <a:pPr marL="342900" indent="-342900">
              <a:buAutoNum type="arabicPeriod"/>
            </a:pPr>
            <a:r>
              <a:rPr lang="en-US" sz="1100" dirty="0" smtClean="0"/>
              <a:t>Minimum 10-12 bikes to be on the road. Bikes to be decorated. Riders to wear sandwich boards. Stop and distribute monster leaflets </a:t>
            </a:r>
          </a:p>
          <a:p>
            <a:pPr marL="342900" indent="-342900">
              <a:buAutoNum type="arabicPeriod"/>
            </a:pPr>
            <a:endParaRPr lang="en-US" sz="1100"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142</a:t>
            </a:fld>
            <a:endParaRPr lang="en-US" dirty="0"/>
          </a:p>
        </p:txBody>
      </p:sp>
      <p:sp>
        <p:nvSpPr>
          <p:cNvPr id="6" name="Notes Placeholder 2"/>
          <p:cNvSpPr>
            <a:spLocks noGrp="1"/>
          </p:cNvSpPr>
          <p:nvPr>
            <p:ph type="body" idx="1"/>
          </p:nvPr>
        </p:nvSpPr>
        <p:spPr>
          <a:xfrm>
            <a:off x="685800" y="4343400"/>
            <a:ext cx="5486400" cy="1600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Why is it important to conduct RWA activities?</a:t>
            </a:r>
          </a:p>
          <a:p>
            <a:endParaRPr lang="en-US" sz="1100" b="1" dirty="0" smtClean="0"/>
          </a:p>
          <a:p>
            <a:r>
              <a:rPr lang="en-US" sz="1100" b="1" dirty="0" smtClean="0"/>
              <a:t>GET RESPONSE – </a:t>
            </a:r>
            <a:r>
              <a:rPr lang="en-US" sz="1100" dirty="0" smtClean="0"/>
              <a:t>Residences contribute to the bulk of our sales. Activities where residents get to sample pizzas and win coupons by participating in games and activities help build awareness and customer connect.</a:t>
            </a:r>
            <a:endParaRPr lang="en-US" sz="1100" b="1"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Here are some other ways to grabbing eye balls in the trade zone especially at traffic generators.</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Please share what activities have worked for you in your trade areas. Are there any disruptive activities that you feel we can include as part of celebration week?</a:t>
            </a:r>
          </a:p>
          <a:p>
            <a:endParaRPr lang="en-US" sz="1100" dirty="0" smtClean="0"/>
          </a:p>
          <a:p>
            <a:r>
              <a:rPr lang="en-US" sz="1100" i="1" dirty="0" smtClean="0"/>
              <a:t>ALLOW DISCUSSION</a:t>
            </a:r>
            <a:r>
              <a:rPr lang="en-US" sz="1100" dirty="0" smtClean="0"/>
              <a:t>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Why are these do’s and don’ts important?</a:t>
            </a:r>
          </a:p>
          <a:p>
            <a:endParaRPr lang="en-US" sz="1100" i="1" dirty="0" smtClean="0"/>
          </a:p>
          <a:p>
            <a:r>
              <a:rPr lang="en-US" sz="1100" i="1" dirty="0" smtClean="0"/>
              <a:t>DISCUSS</a:t>
            </a:r>
            <a:endParaRPr lang="en-US" sz="1100" i="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146</a:t>
            </a:fld>
            <a:endParaRPr lang="en-US" dirty="0"/>
          </a:p>
        </p:txBody>
      </p:sp>
      <p:sp>
        <p:nvSpPr>
          <p:cNvPr id="6" name="Notes Placeholder 2"/>
          <p:cNvSpPr>
            <a:spLocks noGrp="1"/>
          </p:cNvSpPr>
          <p:nvPr>
            <p:ph type="body" idx="1"/>
          </p:nvPr>
        </p:nvSpPr>
        <p:spPr>
          <a:xfrm>
            <a:off x="685800" y="4343400"/>
            <a:ext cx="5486400" cy="2057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Why is corporate sales important?</a:t>
            </a:r>
            <a:endParaRPr lang="en-US" sz="1100" b="1" dirty="0" smtClean="0"/>
          </a:p>
          <a:p>
            <a:endParaRPr lang="en-US" sz="1100" b="1" dirty="0" smtClean="0"/>
          </a:p>
          <a:p>
            <a:r>
              <a:rPr lang="en-US" sz="1100" b="1" dirty="0" smtClean="0"/>
              <a:t>GET RESPONSE- </a:t>
            </a:r>
          </a:p>
          <a:p>
            <a:r>
              <a:rPr lang="en-US" sz="1100" dirty="0" smtClean="0"/>
              <a:t>Many of our trade zones have medium to large corporate offices. Corporate offices  are a source of bulk orders and can be a powerful means to growing APC.</a:t>
            </a:r>
          </a:p>
          <a:p>
            <a:endParaRPr lang="en-US" sz="1100" dirty="0" smtClean="0"/>
          </a:p>
          <a:p>
            <a:r>
              <a:rPr lang="en-US" sz="1100" b="1" dirty="0" smtClean="0"/>
              <a:t>SAY – </a:t>
            </a:r>
            <a:r>
              <a:rPr lang="en-US" sz="1100" dirty="0" smtClean="0"/>
              <a:t>Let us explore our corporate sales strategy.</a:t>
            </a:r>
            <a:endParaRPr lang="en-US" sz="1100" b="1"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057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How are the needs of corporate customer different from that of a residential customer?</a:t>
            </a:r>
          </a:p>
          <a:p>
            <a:endParaRPr lang="en-US" sz="1100" b="1" dirty="0" smtClean="0"/>
          </a:p>
          <a:p>
            <a:r>
              <a:rPr lang="en-US" sz="1100" b="1" dirty="0" smtClean="0"/>
              <a:t>GET RESPONSES –</a:t>
            </a:r>
          </a:p>
          <a:p>
            <a:r>
              <a:rPr lang="en-US" sz="1100" dirty="0" smtClean="0"/>
              <a:t> They have very limited time for lunch. In most cases, it would be a business lunch or part of a meeting. </a:t>
            </a:r>
            <a:r>
              <a:rPr lang="en-US" sz="1100" b="1" dirty="0" smtClean="0"/>
              <a:t>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914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Our objective is to build a relationship with all corporate offices in our trade zone and give them a reason to choose us over other brands.</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914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Let us dwell deeper into the means by which we can indentify our corporate business opportunity</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15</a:t>
            </a:fld>
            <a:endParaRPr lang="en-US" dirty="0"/>
          </a:p>
        </p:txBody>
      </p:sp>
      <p:sp>
        <p:nvSpPr>
          <p:cNvPr id="5" name="Notes Placeholder 4"/>
          <p:cNvSpPr>
            <a:spLocks noGrp="1"/>
          </p:cNvSpPr>
          <p:nvPr>
            <p:ph type="body" sz="quarter" idx="11"/>
          </p:nvPr>
        </p:nvSpPr>
        <p:spPr>
          <a:xfrm>
            <a:off x="685800" y="4343400"/>
            <a:ext cx="5486400" cy="609600"/>
          </a:xfrm>
        </p:spPr>
        <p:style>
          <a:lnRef idx="2">
            <a:schemeClr val="dk1"/>
          </a:lnRef>
          <a:fillRef idx="1">
            <a:schemeClr val="lt1"/>
          </a:fillRef>
          <a:effectRef idx="0">
            <a:schemeClr val="dk1"/>
          </a:effectRef>
          <a:fontRef idx="minor">
            <a:schemeClr val="dk1"/>
          </a:fontRef>
        </p:style>
        <p:txBody>
          <a:bodyPr>
            <a:normAutofit/>
          </a:bodyPr>
          <a:lstStyle/>
          <a:p>
            <a:r>
              <a:rPr lang="en-US" sz="1050" b="1" dirty="0" smtClean="0"/>
              <a:t>SAY – </a:t>
            </a:r>
            <a:r>
              <a:rPr lang="en-US" sz="1050" dirty="0" smtClean="0"/>
              <a:t>Before we begin building sales, it is important to understand what are the various facets of sales. This is the first module on Own The Zone.</a:t>
            </a:r>
          </a:p>
          <a:p>
            <a:endParaRPr lang="en-US" sz="1050" b="1" dirty="0"/>
          </a:p>
        </p:txBody>
      </p:sp>
      <p:sp>
        <p:nvSpPr>
          <p:cNvPr id="6" name="Footer Placeholder 5"/>
          <p:cNvSpPr>
            <a:spLocks noGrp="1"/>
          </p:cNvSpPr>
          <p:nvPr>
            <p:ph type="ftr" sz="quarter" idx="12"/>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Corporate database is the vital starting point to building relationships with any company. Company name, profile and location is the first step.</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151</a:t>
            </a:fld>
            <a:endParaRPr lang="en-US" dirty="0"/>
          </a:p>
        </p:txBody>
      </p:sp>
      <p:sp>
        <p:nvSpPr>
          <p:cNvPr id="6" name="Notes Placeholder 2"/>
          <p:cNvSpPr>
            <a:spLocks noGrp="1"/>
          </p:cNvSpPr>
          <p:nvPr>
            <p:ph type="body" idx="1"/>
          </p:nvPr>
        </p:nvSpPr>
        <p:spPr>
          <a:xfrm>
            <a:off x="685800" y="4343400"/>
            <a:ext cx="5486400" cy="1066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It is also important to know if we already have this company on our database and what is their pattern of ordering. What our competition offers  </a:t>
            </a:r>
            <a:r>
              <a:rPr lang="en-US" sz="1100" dirty="0" err="1" smtClean="0"/>
              <a:t>corporates</a:t>
            </a:r>
            <a:r>
              <a:rPr lang="en-US" sz="1100" dirty="0" smtClean="0"/>
              <a:t>, can also help while forming our strategy.</a:t>
            </a:r>
            <a:endParaRPr lang="en-US" sz="1100" b="1"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85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Here is a sample of how the corporate database can be structured.</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981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Who are the key decision makers in corporate offices?</a:t>
            </a:r>
          </a:p>
          <a:p>
            <a:endParaRPr lang="en-US" sz="1100" b="1" dirty="0" smtClean="0"/>
          </a:p>
          <a:p>
            <a:r>
              <a:rPr lang="en-US" sz="1100" b="1" dirty="0" smtClean="0"/>
              <a:t>GET RESPONSE –</a:t>
            </a:r>
          </a:p>
          <a:p>
            <a:pPr>
              <a:buFont typeface="Arial" pitchFamily="34" charset="0"/>
              <a:buChar char="•"/>
            </a:pPr>
            <a:r>
              <a:rPr lang="en-US" sz="1100" b="1" dirty="0" smtClean="0"/>
              <a:t> </a:t>
            </a:r>
            <a:r>
              <a:rPr lang="en-US" sz="1100" dirty="0" smtClean="0"/>
              <a:t>Office assistants &amp; secretaries</a:t>
            </a:r>
          </a:p>
          <a:p>
            <a:pPr>
              <a:buFont typeface="Arial" pitchFamily="34" charset="0"/>
              <a:buChar char="•"/>
            </a:pPr>
            <a:r>
              <a:rPr lang="en-US" sz="1100" dirty="0" smtClean="0"/>
              <a:t> Office administrators</a:t>
            </a:r>
          </a:p>
          <a:p>
            <a:pPr>
              <a:buFont typeface="Arial" pitchFamily="34" charset="0"/>
              <a:buChar char="•"/>
            </a:pPr>
            <a:r>
              <a:rPr lang="en-US" sz="1100" dirty="0" smtClean="0"/>
              <a:t> H.R., personnel department, and training teams.</a:t>
            </a:r>
          </a:p>
          <a:p>
            <a:pPr>
              <a:buFont typeface="Arial" pitchFamily="34" charset="0"/>
              <a:buChar char="•"/>
            </a:pPr>
            <a:r>
              <a:rPr lang="en-US" sz="1100" dirty="0" smtClean="0"/>
              <a:t>  Individuals</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524000"/>
          </a:xfrm>
        </p:spPr>
        <p:style>
          <a:lnRef idx="2">
            <a:schemeClr val="dk1"/>
          </a:lnRef>
          <a:fillRef idx="1">
            <a:schemeClr val="lt1"/>
          </a:fillRef>
          <a:effectRef idx="0">
            <a:schemeClr val="dk1"/>
          </a:effectRef>
          <a:fontRef idx="minor">
            <a:schemeClr val="dk1"/>
          </a:fontRef>
        </p:style>
        <p:txBody>
          <a:bodyPr>
            <a:normAutofit/>
          </a:bodyPr>
          <a:lstStyle/>
          <a:p>
            <a:r>
              <a:rPr lang="en-US" sz="1100" i="1" dirty="0" smtClean="0"/>
              <a:t>DISCUSS THE SALES CALL  NUANCES–</a:t>
            </a:r>
          </a:p>
          <a:p>
            <a:pPr>
              <a:buFont typeface="Arial" pitchFamily="34" charset="0"/>
              <a:buChar char="•"/>
            </a:pPr>
            <a:r>
              <a:rPr lang="en-US" sz="1100" i="1" dirty="0" smtClean="0"/>
              <a:t> </a:t>
            </a:r>
            <a:r>
              <a:rPr lang="en-US" sz="1100" dirty="0" smtClean="0"/>
              <a:t>Appearance &amp; grooming</a:t>
            </a:r>
          </a:p>
          <a:p>
            <a:pPr>
              <a:buFont typeface="Arial" pitchFamily="34" charset="0"/>
              <a:buChar char="•"/>
            </a:pPr>
            <a:r>
              <a:rPr lang="en-US" sz="1100" dirty="0" smtClean="0"/>
              <a:t> Importance of taking notes</a:t>
            </a:r>
          </a:p>
          <a:p>
            <a:pPr>
              <a:buFont typeface="Arial" pitchFamily="34" charset="0"/>
              <a:buChar char="•"/>
            </a:pPr>
            <a:r>
              <a:rPr lang="en-US" sz="1100" dirty="0" smtClean="0"/>
              <a:t> Marketing material to be carried</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155</a:t>
            </a:fld>
            <a:endParaRPr lang="en-US" dirty="0"/>
          </a:p>
        </p:txBody>
      </p:sp>
      <p:sp>
        <p:nvSpPr>
          <p:cNvPr id="6" name="Notes Placeholder 2"/>
          <p:cNvSpPr>
            <a:spLocks noGrp="1"/>
          </p:cNvSpPr>
          <p:nvPr>
            <p:ph type="body" idx="1"/>
          </p:nvPr>
        </p:nvSpPr>
        <p:spPr>
          <a:xfrm>
            <a:off x="685800" y="4343400"/>
            <a:ext cx="5486400" cy="1219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Here is a sample of how the sales visits can be tracked and followed up.</a:t>
            </a:r>
          </a:p>
          <a:p>
            <a:r>
              <a:rPr lang="en-US" sz="1100" dirty="0" smtClean="0"/>
              <a:t> Remember the relationship is based on regular interactions. Face to face interactions especially in the initial phase is helpful in building a strong relationship. </a:t>
            </a:r>
            <a:endParaRPr lang="en-US" sz="1100" b="1"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156</a:t>
            </a:fld>
            <a:endParaRPr lang="en-US" dirty="0"/>
          </a:p>
        </p:txBody>
      </p:sp>
      <p:sp>
        <p:nvSpPr>
          <p:cNvPr id="6" name="Notes Placeholder 2"/>
          <p:cNvSpPr>
            <a:spLocks noGrp="1"/>
          </p:cNvSpPr>
          <p:nvPr>
            <p:ph type="body" idx="1"/>
          </p:nvPr>
        </p:nvSpPr>
        <p:spPr>
          <a:xfrm>
            <a:off x="685800" y="4343400"/>
            <a:ext cx="5486400" cy="685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Let us discuss the means to building visibility and incentivizing corporate customers to order with us.</a:t>
            </a:r>
            <a:endParaRPr lang="en-US" sz="1100" b="1"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will poster help in building sales?</a:t>
            </a:r>
          </a:p>
          <a:p>
            <a:endParaRPr lang="en-US" sz="1100" b="1" dirty="0" smtClean="0"/>
          </a:p>
          <a:p>
            <a:r>
              <a:rPr lang="en-US" sz="1100" b="1" dirty="0" smtClean="0"/>
              <a:t>GET RESPONSE</a:t>
            </a:r>
          </a:p>
          <a:p>
            <a:r>
              <a:rPr lang="en-US" sz="1100" dirty="0" smtClean="0"/>
              <a:t>Poster will create awareness and build connect .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 Why are discounts important in our corporate sales strategy?</a:t>
            </a:r>
          </a:p>
          <a:p>
            <a:endParaRPr lang="en-US" sz="1100" b="1" dirty="0" smtClean="0"/>
          </a:p>
          <a:p>
            <a:r>
              <a:rPr lang="en-US" sz="1100" b="1" dirty="0" smtClean="0"/>
              <a:t>GET RESPONSE </a:t>
            </a:r>
          </a:p>
          <a:p>
            <a:r>
              <a:rPr lang="en-US" sz="1100" dirty="0" smtClean="0"/>
              <a:t>Companies order large quantities and expect discounts. Our </a:t>
            </a:r>
            <a:r>
              <a:rPr lang="en-US" sz="1100" b="1" dirty="0" smtClean="0"/>
              <a:t>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159</a:t>
            </a:fld>
            <a:endParaRPr lang="en-US" dirty="0"/>
          </a:p>
        </p:txBody>
      </p:sp>
      <p:sp>
        <p:nvSpPr>
          <p:cNvPr id="6" name="Notes Placeholder 2"/>
          <p:cNvSpPr>
            <a:spLocks noGrp="1"/>
          </p:cNvSpPr>
          <p:nvPr>
            <p:ph type="body" idx="1"/>
          </p:nvPr>
        </p:nvSpPr>
        <p:spPr>
          <a:xfrm>
            <a:off x="685800" y="4343400"/>
            <a:ext cx="5486400" cy="2133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pPr marL="342900" indent="-342900">
              <a:buAutoNum type="arabicPeriod"/>
            </a:pPr>
            <a:r>
              <a:rPr lang="en-US" sz="1100" dirty="0" smtClean="0"/>
              <a:t>Why should we have a separate corporate leaflet?</a:t>
            </a:r>
          </a:p>
          <a:p>
            <a:pPr marL="342900" indent="-342900">
              <a:buAutoNum type="arabicPeriod"/>
            </a:pPr>
            <a:r>
              <a:rPr lang="en-US" sz="1100" dirty="0" smtClean="0"/>
              <a:t>How will this leaflet be different from  the regular leaflet.</a:t>
            </a:r>
          </a:p>
          <a:p>
            <a:endParaRPr lang="en-US" sz="1100" b="1" dirty="0" smtClean="0"/>
          </a:p>
          <a:p>
            <a:r>
              <a:rPr lang="en-US" sz="1100" b="1" dirty="0" smtClean="0"/>
              <a:t>GET RESPONSE -</a:t>
            </a:r>
          </a:p>
          <a:p>
            <a:pPr marL="342900" indent="-342900">
              <a:buAutoNum type="arabicPeriod"/>
            </a:pPr>
            <a:r>
              <a:rPr lang="en-US" sz="1100" dirty="0" smtClean="0"/>
              <a:t>Corporate customers have different needs and hence the corporate leaflet with different offers.</a:t>
            </a:r>
          </a:p>
          <a:p>
            <a:pPr marL="342900" indent="-342900">
              <a:buAutoNum type="arabicPeriod"/>
            </a:pPr>
            <a:r>
              <a:rPr lang="en-US" sz="1100" dirty="0" smtClean="0"/>
              <a:t>The corporate  leaflet needs to be bigger and stand out. It should also be more durable (higher GSM)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16</a:t>
            </a:fld>
            <a:endParaRPr lang="en-US" dirty="0"/>
          </a:p>
        </p:txBody>
      </p:sp>
      <p:sp>
        <p:nvSpPr>
          <p:cNvPr id="5" name="Notes Placeholder 2"/>
          <p:cNvSpPr>
            <a:spLocks noGrp="1"/>
          </p:cNvSpPr>
          <p:nvPr>
            <p:ph type="body" idx="1"/>
          </p:nvPr>
        </p:nvSpPr>
        <p:spPr>
          <a:xfrm>
            <a:off x="685800" y="4343400"/>
            <a:ext cx="5486400" cy="25908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ASK - </a:t>
            </a:r>
            <a:r>
              <a:rPr lang="en-US" sz="1100" dirty="0" smtClean="0"/>
              <a:t> </a:t>
            </a:r>
          </a:p>
          <a:p>
            <a:pPr marL="228600" indent="-228600">
              <a:buAutoNum type="arabicPeriod"/>
            </a:pPr>
            <a:r>
              <a:rPr lang="en-US" sz="1100" dirty="0" smtClean="0"/>
              <a:t>What is sales.? </a:t>
            </a:r>
          </a:p>
          <a:p>
            <a:pPr marL="228600" indent="-228600">
              <a:buAutoNum type="arabicPeriod"/>
            </a:pPr>
            <a:r>
              <a:rPr lang="en-US" sz="1100" dirty="0" smtClean="0"/>
              <a:t>How do we define sales in a Pizza Hut?</a:t>
            </a:r>
          </a:p>
          <a:p>
            <a:pPr marL="228600" indent="-228600">
              <a:buAutoNum type="arabicPeriod"/>
            </a:pPr>
            <a:r>
              <a:rPr lang="en-US" sz="1100" dirty="0" smtClean="0"/>
              <a:t>Why is sales important ?</a:t>
            </a:r>
          </a:p>
          <a:p>
            <a:pPr marL="228600" indent="-228600">
              <a:buAutoNum type="arabicPeriod"/>
            </a:pPr>
            <a:endParaRPr lang="en-US" sz="1100" b="1" dirty="0" smtClean="0"/>
          </a:p>
          <a:p>
            <a:pPr marL="228600" indent="-228600"/>
            <a:r>
              <a:rPr lang="en-US" sz="1100" b="1" dirty="0" smtClean="0"/>
              <a:t>GET RESPONSES-</a:t>
            </a:r>
          </a:p>
          <a:p>
            <a:pPr marL="228600" indent="-228600"/>
            <a:r>
              <a:rPr lang="en-US" sz="1100" dirty="0" smtClean="0"/>
              <a:t>Sales is the revenue earned for all service and product delivered to customers.</a:t>
            </a:r>
          </a:p>
          <a:p>
            <a:pPr marL="228600" indent="-228600"/>
            <a:r>
              <a:rPr lang="en-US" sz="1100" dirty="0" smtClean="0"/>
              <a:t>Sales has 2 factors – transactions and APC</a:t>
            </a:r>
          </a:p>
          <a:p>
            <a:pPr marL="228600" indent="-228600"/>
            <a:r>
              <a:rPr lang="en-US" sz="1100" dirty="0" smtClean="0"/>
              <a:t>Sales indicates how many customers love and trust our brand and how much they  are willing </a:t>
            </a:r>
          </a:p>
          <a:p>
            <a:pPr marL="228600" indent="-228600"/>
            <a:r>
              <a:rPr lang="en-US" sz="1100" dirty="0" smtClean="0"/>
              <a:t>to spend to have a meal at pizza hut. If sales are high, it indicates that we are growing and </a:t>
            </a:r>
          </a:p>
          <a:p>
            <a:pPr marL="228600" indent="-228600"/>
            <a:r>
              <a:rPr lang="en-US" sz="1100" dirty="0" smtClean="0"/>
              <a:t>have growth potential</a:t>
            </a:r>
          </a:p>
          <a:p>
            <a:pPr marL="228600" indent="-228600">
              <a:buAutoNum type="arabicPeriod"/>
            </a:pPr>
            <a:endParaRPr lang="en-US" sz="1100"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Direct mailers with offers are an excellent way to penetrate offices where entry is restricted. Data base is crucial to activate direct mailers. </a:t>
            </a:r>
            <a:r>
              <a:rPr lang="en-US" sz="1100" b="1" dirty="0" smtClean="0"/>
              <a:t>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1CB40EB-11B4-4502-8096-AA18F99C1F6F}" type="slidenum">
              <a:rPr lang="en-US" smtClean="0"/>
              <a:pPr>
                <a:defRPr/>
              </a:pPr>
              <a:t>161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a:spLocks noGrp="1"/>
          </p:cNvSpPr>
          <p:nvPr>
            <p:ph type="body" idx="3"/>
          </p:nvPr>
        </p:nvSpPr>
        <p:spPr>
          <a:xfrm>
            <a:off x="685800" y="4343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Personalized letters to employees build connect with the individual. </a:t>
            </a:r>
            <a:r>
              <a:rPr lang="en-US" sz="1100" b="1" dirty="0" smtClean="0"/>
              <a:t>  </a:t>
            </a:r>
            <a:endParaRPr lang="en-US" sz="1100" b="1"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162</a:t>
            </a:fld>
            <a:endParaRPr lang="en-US" dirty="0"/>
          </a:p>
        </p:txBody>
      </p:sp>
      <p:sp>
        <p:nvSpPr>
          <p:cNvPr id="6" name="Notes Placeholder 2"/>
          <p:cNvSpPr>
            <a:spLocks noGrp="1"/>
          </p:cNvSpPr>
          <p:nvPr>
            <p:ph type="body" idx="3"/>
          </p:nvPr>
        </p:nvSpPr>
        <p:spPr>
          <a:xfrm>
            <a:off x="685800" y="4343400"/>
            <a:ext cx="5486400" cy="1066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a:t>
            </a:r>
            <a:r>
              <a:rPr lang="en-US" sz="1100" dirty="0" smtClean="0"/>
              <a:t>Since most employees in offices are connected to their mails almost through out the day, e-mailers help in reaching out to them. E-mailers &amp; SMS are cost effective means of communicating with our customers.</a:t>
            </a:r>
            <a:r>
              <a:rPr lang="en-US" sz="1100" b="1" dirty="0" smtClean="0"/>
              <a:t>   </a:t>
            </a:r>
            <a:endParaRPr lang="en-US" sz="1100" b="1"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09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Before launching any LSM activity it is important to assess if the offer is viable.</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43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2 Aspects to assessing viability –</a:t>
            </a:r>
          </a:p>
          <a:p>
            <a:pPr marL="342900" indent="-342900">
              <a:buAutoNum type="alphaLcPeriod"/>
            </a:pPr>
            <a:r>
              <a:rPr lang="en-US" sz="1100" dirty="0" smtClean="0"/>
              <a:t>Can the business afford LSM – Financial viability</a:t>
            </a:r>
          </a:p>
          <a:p>
            <a:pPr marL="342900" indent="-342900">
              <a:buAutoNum type="alphaLcPeriod"/>
            </a:pPr>
            <a:r>
              <a:rPr lang="en-US" sz="1100" dirty="0" smtClean="0"/>
              <a:t>Measuring success – LSM target vs. actual achievements  </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895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a:t>
            </a:r>
            <a:r>
              <a:rPr lang="en-US" sz="1100" dirty="0" smtClean="0"/>
              <a:t>All LSM impacts 3 aspects of our business-</a:t>
            </a:r>
          </a:p>
          <a:p>
            <a:pPr marL="342900" indent="-342900">
              <a:buAutoNum type="alphaLcPeriod"/>
            </a:pPr>
            <a:r>
              <a:rPr lang="en-US" sz="1100" dirty="0" smtClean="0"/>
              <a:t>Sales or ‘Top line’</a:t>
            </a:r>
          </a:p>
          <a:p>
            <a:pPr marL="342900" indent="-342900">
              <a:buAutoNum type="alphaLcPeriod"/>
            </a:pPr>
            <a:r>
              <a:rPr lang="en-US" sz="1100" dirty="0" smtClean="0"/>
              <a:t>Costs or ‘ Bottom line’</a:t>
            </a:r>
          </a:p>
          <a:p>
            <a:pPr marL="342900" indent="-342900">
              <a:buAutoNum type="alphaLcPeriod"/>
            </a:pPr>
            <a:r>
              <a:rPr lang="en-US" sz="1100" dirty="0" smtClean="0"/>
              <a:t>Profit</a:t>
            </a:r>
          </a:p>
          <a:p>
            <a:pPr marL="342900" indent="-342900">
              <a:buAutoNum type="alphaLcPeriod"/>
            </a:pPr>
            <a:endParaRPr lang="en-US" sz="1100" dirty="0" smtClean="0"/>
          </a:p>
          <a:p>
            <a:pPr marL="342900" indent="-342900"/>
            <a:r>
              <a:rPr lang="en-US" sz="1100" b="1" dirty="0" smtClean="0"/>
              <a:t>ASK-</a:t>
            </a:r>
            <a:r>
              <a:rPr lang="en-US" sz="1100" dirty="0" smtClean="0"/>
              <a:t> What is flow through?</a:t>
            </a:r>
          </a:p>
          <a:p>
            <a:pPr marL="342900" indent="-342900"/>
            <a:endParaRPr lang="en-US" sz="1100" b="1" dirty="0" smtClean="0"/>
          </a:p>
          <a:p>
            <a:pPr marL="342900" indent="-342900"/>
            <a:r>
              <a:rPr lang="en-US" sz="1100" b="1" dirty="0" smtClean="0"/>
              <a:t>GET RESPONSE</a:t>
            </a:r>
          </a:p>
          <a:p>
            <a:pPr marL="342900" indent="-342900"/>
            <a:r>
              <a:rPr lang="en-US" sz="1100" dirty="0" smtClean="0"/>
              <a:t>Flow through is the rupee value impact on profit from </a:t>
            </a:r>
          </a:p>
          <a:p>
            <a:pPr marL="342900" indent="-342900"/>
            <a:r>
              <a:rPr lang="en-US" sz="1100" dirty="0" smtClean="0"/>
              <a:t>the incremental sales after considering impact on all </a:t>
            </a:r>
          </a:p>
          <a:p>
            <a:pPr marL="342900" indent="-342900"/>
            <a:r>
              <a:rPr lang="en-US" sz="1100" dirty="0" smtClean="0"/>
              <a:t>costs. </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438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If you are managing your household expenses, what are-</a:t>
            </a:r>
          </a:p>
          <a:p>
            <a:pPr marL="342900" indent="-342900">
              <a:buAutoNum type="alphaLcPeriod"/>
            </a:pPr>
            <a:r>
              <a:rPr lang="en-US" sz="1100" dirty="0" smtClean="0"/>
              <a:t>Fixed costs</a:t>
            </a:r>
          </a:p>
          <a:p>
            <a:pPr marL="342900" indent="-342900">
              <a:buAutoNum type="alphaLcPeriod"/>
            </a:pPr>
            <a:r>
              <a:rPr lang="en-US" sz="1100" dirty="0" smtClean="0"/>
              <a:t>Variable costs</a:t>
            </a:r>
          </a:p>
          <a:p>
            <a:pPr marL="342900" indent="-342900">
              <a:buAutoNum type="alphaLcPeriod"/>
            </a:pPr>
            <a:r>
              <a:rPr lang="en-US" sz="1100" dirty="0" smtClean="0"/>
              <a:t>Semi variable costs</a:t>
            </a:r>
          </a:p>
          <a:p>
            <a:pPr marL="342900" indent="-342900"/>
            <a:endParaRPr lang="en-US" sz="1100" b="1" dirty="0" smtClean="0"/>
          </a:p>
          <a:p>
            <a:pPr marL="342900" indent="-342900"/>
            <a:r>
              <a:rPr lang="en-US" sz="1100" b="1" dirty="0" smtClean="0"/>
              <a:t>GET RESPONSE</a:t>
            </a:r>
          </a:p>
          <a:p>
            <a:pPr marL="342900" indent="-342900">
              <a:buAutoNum type="alphaLcPeriod"/>
            </a:pPr>
            <a:r>
              <a:rPr lang="en-US" sz="1100" dirty="0" smtClean="0"/>
              <a:t>Fixed cost – rent</a:t>
            </a:r>
          </a:p>
          <a:p>
            <a:pPr marL="342900" indent="-342900">
              <a:buAutoNum type="alphaLcPeriod"/>
            </a:pPr>
            <a:r>
              <a:rPr lang="en-US" sz="1100" dirty="0" smtClean="0"/>
              <a:t>Variable cost – entertainment</a:t>
            </a:r>
          </a:p>
          <a:p>
            <a:pPr marL="342900" indent="-342900">
              <a:buFontTx/>
              <a:buAutoNum type="alphaLcPeriod"/>
            </a:pPr>
            <a:r>
              <a:rPr lang="en-US" sz="1100" dirty="0" smtClean="0"/>
              <a:t>Semi variable costs - electricity, water, fuel, grocery etc.</a:t>
            </a:r>
          </a:p>
          <a:p>
            <a:pPr marL="342900" indent="-342900">
              <a:buAutoNum type="alphaLcPeriod"/>
            </a:pPr>
            <a:endParaRPr lang="en-US" sz="1100" dirty="0" smtClean="0"/>
          </a:p>
          <a:p>
            <a:pPr marL="342900" indent="-342900">
              <a:buAutoNum type="alphaLcPeriod"/>
            </a:pPr>
            <a:endParaRPr lang="en-US" sz="1100" b="1" dirty="0" smtClean="0"/>
          </a:p>
          <a:p>
            <a:pPr marL="342900" indent="-342900"/>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371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Please explain what this statement means?</a:t>
            </a:r>
          </a:p>
          <a:p>
            <a:endParaRPr lang="en-US" sz="1100" b="1" dirty="0" smtClean="0"/>
          </a:p>
          <a:p>
            <a:r>
              <a:rPr lang="en-US" sz="1100" b="1" dirty="0" smtClean="0"/>
              <a:t>GET RESPONSE –</a:t>
            </a:r>
          </a:p>
          <a:p>
            <a:r>
              <a:rPr lang="en-US" sz="1100" i="1" dirty="0" smtClean="0"/>
              <a:t>Check if participants understand the concept of ‘contribution’</a:t>
            </a:r>
            <a:r>
              <a:rPr lang="en-US" sz="1100" b="1" i="1" dirty="0" smtClean="0"/>
              <a:t> </a:t>
            </a:r>
            <a:endParaRPr lang="en-US" sz="1100" b="1" i="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09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PHD </a:t>
            </a:r>
            <a:r>
              <a:rPr lang="en-US" sz="1100" dirty="0" err="1" smtClean="0"/>
              <a:t>Halla</a:t>
            </a:r>
            <a:r>
              <a:rPr lang="en-US" sz="1100" dirty="0" smtClean="0"/>
              <a:t> </a:t>
            </a:r>
            <a:r>
              <a:rPr lang="en-US" sz="1100" dirty="0" err="1" smtClean="0"/>
              <a:t>Bol</a:t>
            </a:r>
            <a:r>
              <a:rPr lang="en-US" sz="1100" dirty="0" smtClean="0"/>
              <a:t> implements a BOGO offer. Here are how the sales and costs change.</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p>
          <a:p>
            <a:pPr marL="228600" indent="-228600">
              <a:buAutoNum type="arabicPeriod"/>
            </a:pPr>
            <a:r>
              <a:rPr lang="en-US" sz="1100" dirty="0" smtClean="0"/>
              <a:t>Are there any other ways of increasing sales?</a:t>
            </a:r>
          </a:p>
          <a:p>
            <a:pPr marL="228600" indent="-228600">
              <a:buAutoNum type="arabicPeriod"/>
            </a:pPr>
            <a:r>
              <a:rPr lang="en-US" sz="1100" dirty="0" smtClean="0"/>
              <a:t>For long term growth, should we focus on transactions or sales</a:t>
            </a:r>
          </a:p>
          <a:p>
            <a:pPr marL="228600" indent="-228600">
              <a:buAutoNum type="arabicPeriod"/>
            </a:pPr>
            <a:endParaRPr lang="en-US" sz="1100" dirty="0" smtClean="0"/>
          </a:p>
          <a:p>
            <a:pPr marL="228600" indent="-228600"/>
            <a:r>
              <a:rPr lang="en-US" sz="1100" b="1" dirty="0" smtClean="0"/>
              <a:t>GET RESPONSES-</a:t>
            </a:r>
          </a:p>
          <a:p>
            <a:pPr marL="228600" indent="-228600"/>
            <a:r>
              <a:rPr lang="en-US" sz="1100" dirty="0" smtClean="0"/>
              <a:t>While APC is important, APC cannot be increased beyond a certain level. Every transaction </a:t>
            </a:r>
          </a:p>
          <a:p>
            <a:pPr marL="228600" indent="-228600"/>
            <a:r>
              <a:rPr lang="en-US" sz="1100" dirty="0" smtClean="0"/>
              <a:t>gives us additional sales . True  growth takes place when more customers order with us.</a:t>
            </a:r>
            <a:r>
              <a:rPr lang="en-US" sz="1100" b="1" dirty="0" smtClean="0"/>
              <a:t> </a:t>
            </a:r>
            <a:r>
              <a:rPr lang="en-US" sz="1100" i="1" dirty="0" smtClean="0"/>
              <a:t> </a:t>
            </a:r>
            <a:endParaRPr lang="en-US" sz="1100" i="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524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Variable cost (COS) will increase since it is a BOGO offer. Semi variable cost will increase marginally. The teams need to calculate the impact of the promo on the P&amp;L on the basis of the information provided</a:t>
            </a:r>
          </a:p>
          <a:p>
            <a:r>
              <a:rPr lang="en-US" sz="1100" b="1" dirty="0" smtClean="0"/>
              <a:t>ASK- </a:t>
            </a:r>
            <a:r>
              <a:rPr lang="en-US" sz="1100" dirty="0" smtClean="0"/>
              <a:t> How will this promo impact profits?  Is the business better off after the promo?</a:t>
            </a:r>
          </a:p>
          <a:p>
            <a:endParaRPr lang="en-US" sz="1100" b="1" i="1" dirty="0" smtClean="0"/>
          </a:p>
          <a:p>
            <a:r>
              <a:rPr lang="en-US" sz="1100" b="1" i="1" dirty="0" smtClean="0"/>
              <a:t>DISCUSS ANSWER AFTER SHOWING THE  ANSWER ON THE PRESENTATION</a:t>
            </a:r>
            <a:endParaRPr lang="en-US" sz="1100" b="1" i="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09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a:t>
            </a:r>
            <a:r>
              <a:rPr lang="en-US" sz="1100" dirty="0" smtClean="0"/>
              <a:t> To make any promo successful we need to set ourselves transaction and APC targets.</a:t>
            </a:r>
            <a:r>
              <a:rPr lang="en-US" sz="1100" b="1" dirty="0" smtClean="0"/>
              <a:t> </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Given the data of PHD </a:t>
            </a:r>
            <a:r>
              <a:rPr lang="en-US" sz="1100" dirty="0" err="1" smtClean="0"/>
              <a:t>Halla</a:t>
            </a:r>
            <a:r>
              <a:rPr lang="en-US" sz="1100" dirty="0" smtClean="0"/>
              <a:t> </a:t>
            </a:r>
            <a:r>
              <a:rPr lang="en-US" sz="1100" dirty="0" err="1" smtClean="0"/>
              <a:t>Bol</a:t>
            </a:r>
            <a:r>
              <a:rPr lang="en-US" sz="1100" dirty="0" smtClean="0"/>
              <a:t>, work within the teams to answer the following questions –</a:t>
            </a:r>
          </a:p>
          <a:p>
            <a:pPr marL="342900" indent="-342900">
              <a:buAutoNum type="alphaLcPeriod"/>
            </a:pPr>
            <a:r>
              <a:rPr lang="en-US" sz="1100" dirty="0" smtClean="0"/>
              <a:t>What is the profit made from this offer?</a:t>
            </a:r>
          </a:p>
          <a:p>
            <a:pPr marL="342900" indent="-342900">
              <a:buAutoNum type="alphaLcPeriod"/>
            </a:pPr>
            <a:r>
              <a:rPr lang="en-US" sz="1100" dirty="0" smtClean="0"/>
              <a:t>Can the store afford this offer?</a:t>
            </a:r>
          </a:p>
          <a:p>
            <a:pPr marL="342900" indent="-342900">
              <a:buAutoNum type="alphaLcPeriod"/>
            </a:pP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173</a:t>
            </a:fld>
            <a:endParaRPr lang="en-US" dirty="0"/>
          </a:p>
        </p:txBody>
      </p:sp>
      <p:sp>
        <p:nvSpPr>
          <p:cNvPr id="6" name="Notes Placeholder 2"/>
          <p:cNvSpPr>
            <a:spLocks noGrp="1"/>
          </p:cNvSpPr>
          <p:nvPr>
            <p:ph type="body" idx="1"/>
          </p:nvPr>
        </p:nvSpPr>
        <p:spPr>
          <a:xfrm>
            <a:off x="685800" y="4343400"/>
            <a:ext cx="5486400" cy="1905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GET RESPONSE- </a:t>
            </a:r>
          </a:p>
          <a:p>
            <a:r>
              <a:rPr lang="en-US" sz="1100" dirty="0" smtClean="0"/>
              <a:t>PHD </a:t>
            </a:r>
            <a:r>
              <a:rPr lang="en-US" sz="1100" dirty="0" err="1" smtClean="0"/>
              <a:t>Halla</a:t>
            </a:r>
            <a:r>
              <a:rPr lang="en-US" sz="1100" dirty="0" smtClean="0"/>
              <a:t> </a:t>
            </a:r>
            <a:r>
              <a:rPr lang="en-US" sz="1100" dirty="0" err="1" smtClean="0"/>
              <a:t>Bol</a:t>
            </a:r>
            <a:r>
              <a:rPr lang="en-US" sz="1100" dirty="0" smtClean="0"/>
              <a:t> post LSM–</a:t>
            </a:r>
          </a:p>
          <a:p>
            <a:pPr marL="342900" indent="-342900">
              <a:buAutoNum type="alphaLcPeriod"/>
            </a:pPr>
            <a:r>
              <a:rPr lang="en-US" sz="1100" dirty="0" smtClean="0"/>
              <a:t>Profit – Rs 9500/- additional profit generated.</a:t>
            </a:r>
          </a:p>
          <a:p>
            <a:pPr marL="342900" indent="-342900">
              <a:buAutoNum type="alphaLcPeriod"/>
            </a:pPr>
            <a:r>
              <a:rPr lang="en-US" sz="1100" dirty="0" smtClean="0"/>
              <a:t>Affordability – yes. </a:t>
            </a:r>
          </a:p>
          <a:p>
            <a:pPr marL="342900" indent="-342900"/>
            <a:endParaRPr lang="en-US" sz="1100" dirty="0" smtClean="0"/>
          </a:p>
          <a:p>
            <a:pPr marL="342900" indent="-342900"/>
            <a:r>
              <a:rPr lang="en-US" sz="1100" b="1" dirty="0" smtClean="0"/>
              <a:t>SAY - </a:t>
            </a:r>
            <a:r>
              <a:rPr lang="en-US" sz="1100" dirty="0" smtClean="0"/>
              <a:t>Additional information needed is the expense incurred on marketing collateral (Leaflets/SMS/Emailer/Poster etc) </a:t>
            </a:r>
            <a:endParaRPr lang="en-US" sz="1100"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RGM can choose which levers to trigger, choose from tactical programs and then assess viability. The next step is to take the targets to the store team.</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There are the 3 steps to ensure that everyone is clear on the target. Clarity in targets and consistent communication will drive results.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362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Why is it important to give shift wise targets?</a:t>
            </a:r>
          </a:p>
          <a:p>
            <a:endParaRPr lang="en-US" sz="1100" b="1" dirty="0" smtClean="0"/>
          </a:p>
          <a:p>
            <a:r>
              <a:rPr lang="en-US" sz="1100" b="1" dirty="0" smtClean="0"/>
              <a:t>GET RESPONSE –</a:t>
            </a:r>
          </a:p>
          <a:p>
            <a:r>
              <a:rPr lang="en-US" sz="1100" dirty="0" smtClean="0"/>
              <a:t>All targets need to be broken down so that there is constant focus.</a:t>
            </a:r>
          </a:p>
          <a:p>
            <a:r>
              <a:rPr lang="en-US" sz="1100" dirty="0" smtClean="0"/>
              <a:t> Shift-wise targets can be evaluated and quick corrective action can be taken in case of deviations.</a:t>
            </a:r>
          </a:p>
          <a:p>
            <a:r>
              <a:rPr lang="en-US" sz="1100" dirty="0" smtClean="0"/>
              <a:t> If team is achieving  targets, shift-wise recognition will ensure that we maintain momentum to achieve the weekly and monthly targets.</a:t>
            </a:r>
          </a:p>
          <a:p>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286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Why are individual targets important?</a:t>
            </a:r>
          </a:p>
          <a:p>
            <a:endParaRPr lang="en-US" sz="1100" b="1" dirty="0" smtClean="0"/>
          </a:p>
          <a:p>
            <a:r>
              <a:rPr lang="en-US" sz="1100" b="1" dirty="0" smtClean="0"/>
              <a:t>GET RESPONSE </a:t>
            </a:r>
          </a:p>
          <a:p>
            <a:r>
              <a:rPr lang="en-US" sz="1100" dirty="0" smtClean="0"/>
              <a:t>All targets are to be achieved by the team. Each individual needs to know what their contribution to the overall target is. </a:t>
            </a:r>
          </a:p>
          <a:p>
            <a:endParaRPr lang="en-US" sz="1100" dirty="0" smtClean="0"/>
          </a:p>
          <a:p>
            <a:r>
              <a:rPr lang="en-US" sz="1100" b="1" dirty="0" smtClean="0"/>
              <a:t>SAY- </a:t>
            </a:r>
            <a:r>
              <a:rPr lang="en-US" sz="1100" dirty="0" smtClean="0"/>
              <a:t>Sales incentives are an important aspect  for in store sales building. Incentives are strong motivators and help when we are setting out to achieve  ‘Break thru’ sales targets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667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endParaRPr lang="en-US" sz="1100" dirty="0" smtClean="0"/>
          </a:p>
          <a:p>
            <a:pPr marL="342900" indent="-342900">
              <a:buAutoNum type="arabicPeriod"/>
            </a:pPr>
            <a:r>
              <a:rPr lang="en-US" sz="1100" dirty="0" smtClean="0"/>
              <a:t>At what forums do we communicate targets and performance?</a:t>
            </a:r>
          </a:p>
          <a:p>
            <a:pPr marL="342900" indent="-342900">
              <a:buAutoNum type="arabicPeriod"/>
            </a:pPr>
            <a:r>
              <a:rPr lang="en-US" sz="1100" dirty="0" smtClean="0"/>
              <a:t>How often should we communicate?</a:t>
            </a:r>
          </a:p>
          <a:p>
            <a:pPr marL="342900" indent="-342900"/>
            <a:endParaRPr lang="en-US" sz="1100" b="1" dirty="0" smtClean="0"/>
          </a:p>
          <a:p>
            <a:pPr marL="342900" indent="-342900"/>
            <a:r>
              <a:rPr lang="en-US" sz="1100" b="1" dirty="0" smtClean="0"/>
              <a:t>GET RESPONSE</a:t>
            </a:r>
          </a:p>
          <a:p>
            <a:pPr marL="342900" indent="-342900"/>
            <a:r>
              <a:rPr lang="en-US" sz="1100" dirty="0" smtClean="0"/>
              <a:t>Targets and achievements should be communicated </a:t>
            </a:r>
          </a:p>
          <a:p>
            <a:pPr marL="342900" indent="-342900"/>
            <a:r>
              <a:rPr lang="en-US" sz="1100" dirty="0" smtClean="0"/>
              <a:t>during all shift briefings. </a:t>
            </a:r>
          </a:p>
          <a:p>
            <a:pPr marL="342900" indent="-342900"/>
            <a:r>
              <a:rPr lang="en-US" sz="1100" dirty="0" smtClean="0"/>
              <a:t>Sharing achievements during peak periods helps in </a:t>
            </a:r>
          </a:p>
          <a:p>
            <a:pPr marL="342900" indent="-342900"/>
            <a:r>
              <a:rPr lang="en-US" sz="1100" dirty="0" smtClean="0"/>
              <a:t>boosting moral and teams energy.</a:t>
            </a:r>
          </a:p>
          <a:p>
            <a:pPr marL="342900" indent="-342900"/>
            <a:endParaRPr lang="en-US" sz="1100" b="1" dirty="0" smtClean="0"/>
          </a:p>
          <a:p>
            <a:pPr marL="342900" indent="-342900"/>
            <a:r>
              <a:rPr lang="en-US" sz="1100" b="1" dirty="0" smtClean="0"/>
              <a:t>SAY- </a:t>
            </a:r>
            <a:r>
              <a:rPr lang="en-US" sz="1100" dirty="0" smtClean="0"/>
              <a:t> It is important to make recognition fun.</a:t>
            </a:r>
            <a:endParaRPr lang="en-US" sz="1100" b="1" dirty="0" smtClean="0"/>
          </a:p>
          <a:p>
            <a:pPr marL="342900" indent="-342900"/>
            <a:r>
              <a:rPr lang="en-US" sz="1100" dirty="0" smtClean="0"/>
              <a:t>  </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b="1" dirty="0" smtClean="0"/>
              <a:t>SAY- </a:t>
            </a:r>
            <a:r>
              <a:rPr lang="en-US" dirty="0" smtClean="0"/>
              <a:t>After executing any initiative, it’s the results that rate the quality of the execution</a:t>
            </a:r>
            <a:endParaRPr lang="en-US"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What can you do to increase new customers?</a:t>
            </a:r>
          </a:p>
          <a:p>
            <a:r>
              <a:rPr lang="en-US" sz="1100" i="1" dirty="0" smtClean="0"/>
              <a:t> </a:t>
            </a:r>
          </a:p>
          <a:p>
            <a:r>
              <a:rPr lang="en-US" sz="1100" i="1" dirty="0" smtClean="0"/>
              <a:t>DISCUSS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286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p>
          <a:p>
            <a:r>
              <a:rPr lang="en-US" sz="1100" dirty="0" smtClean="0"/>
              <a:t>1. How can we ensure redemption  tracking is accurate?</a:t>
            </a:r>
          </a:p>
          <a:p>
            <a:r>
              <a:rPr lang="en-US" sz="1100" dirty="0" smtClean="0"/>
              <a:t>2. How does redemption data help a RGM in growing sales?</a:t>
            </a:r>
          </a:p>
          <a:p>
            <a:endParaRPr lang="en-US" sz="1100" dirty="0" smtClean="0"/>
          </a:p>
          <a:p>
            <a:r>
              <a:rPr lang="en-US" sz="1100" b="1" dirty="0" smtClean="0"/>
              <a:t>GET RESPONSE</a:t>
            </a:r>
          </a:p>
          <a:p>
            <a:pPr marL="342900" indent="-342900">
              <a:buAutoNum type="arabicPeriod"/>
            </a:pPr>
            <a:r>
              <a:rPr lang="en-US" sz="1100" dirty="0" smtClean="0"/>
              <a:t>Coupon codes and IT update of those codes are very important to track redemption.</a:t>
            </a:r>
          </a:p>
          <a:p>
            <a:pPr marL="342900" indent="-342900">
              <a:buAutoNum type="arabicPeriod"/>
            </a:pPr>
            <a:r>
              <a:rPr lang="en-US" sz="1100" dirty="0" smtClean="0"/>
              <a:t>Redemption data will indicate which offer works well in a particular stores trade zone. The effectiveness of the medium of communication can also be ascertained.</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181</a:t>
            </a:fld>
            <a:endParaRPr lang="en-US" dirty="0"/>
          </a:p>
        </p:txBody>
      </p:sp>
      <p:grpSp>
        <p:nvGrpSpPr>
          <p:cNvPr id="8" name="Group 7"/>
          <p:cNvGrpSpPr/>
          <p:nvPr/>
        </p:nvGrpSpPr>
        <p:grpSpPr>
          <a:xfrm>
            <a:off x="762000" y="5257800"/>
            <a:ext cx="5548323" cy="734199"/>
            <a:chOff x="1048003" y="6352401"/>
            <a:chExt cx="5548323" cy="734199"/>
          </a:xfrm>
        </p:grpSpPr>
        <p:pic>
          <p:nvPicPr>
            <p:cNvPr id="9" name="Picture 8"/>
            <p:cNvPicPr>
              <a:picLocks noChangeAspect="1" noChangeArrowheads="1"/>
            </p:cNvPicPr>
            <p:nvPr/>
          </p:nvPicPr>
          <p:blipFill>
            <a:blip r:embed="rId3"/>
            <a:srcRect/>
            <a:stretch>
              <a:fillRect/>
            </a:stretch>
          </p:blipFill>
          <p:spPr bwMode="auto">
            <a:xfrm>
              <a:off x="1048003" y="6410326"/>
              <a:ext cx="782774" cy="676274"/>
            </a:xfrm>
            <a:prstGeom prst="rect">
              <a:avLst/>
            </a:prstGeom>
            <a:noFill/>
            <a:ln w="9525">
              <a:noFill/>
              <a:miter lim="800000"/>
              <a:headEnd/>
              <a:tailEnd/>
            </a:ln>
          </p:spPr>
        </p:pic>
        <p:sp>
          <p:nvSpPr>
            <p:cNvPr id="10" name="TextBox 9"/>
            <p:cNvSpPr txBox="1"/>
            <p:nvPr/>
          </p:nvSpPr>
          <p:spPr>
            <a:xfrm>
              <a:off x="2006927" y="6352401"/>
              <a:ext cx="2284023" cy="276999"/>
            </a:xfrm>
            <a:prstGeom prst="rect">
              <a:avLst/>
            </a:prstGeom>
            <a:noFill/>
          </p:spPr>
          <p:txBody>
            <a:bodyPr wrap="none" rtlCol="0">
              <a:spAutoFit/>
            </a:bodyPr>
            <a:lstStyle/>
            <a:p>
              <a:r>
                <a:rPr lang="en-US" sz="1200" dirty="0" smtClean="0">
                  <a:latin typeface="+mj-lt"/>
                </a:rPr>
                <a:t>Take questions before proceeding</a:t>
              </a:r>
              <a:endParaRPr lang="en-US" sz="1200" dirty="0">
                <a:latin typeface="+mj-lt"/>
              </a:endParaRPr>
            </a:p>
          </p:txBody>
        </p:sp>
        <p:sp>
          <p:nvSpPr>
            <p:cNvPr id="11" name="TextBox 10"/>
            <p:cNvSpPr txBox="1"/>
            <p:nvPr/>
          </p:nvSpPr>
          <p:spPr>
            <a:xfrm>
              <a:off x="2009429" y="6705600"/>
              <a:ext cx="4586897" cy="276999"/>
            </a:xfrm>
            <a:prstGeom prst="rect">
              <a:avLst/>
            </a:prstGeom>
            <a:noFill/>
          </p:spPr>
          <p:txBody>
            <a:bodyPr wrap="none" rtlCol="0">
              <a:spAutoFit/>
            </a:bodyPr>
            <a:lstStyle/>
            <a:p>
              <a:r>
                <a:rPr lang="en-US" sz="1200" dirty="0" smtClean="0">
                  <a:latin typeface="+mj-lt"/>
                </a:rPr>
                <a:t>Review ‘LSM in action’ module. Ask questions to review understanding</a:t>
              </a:r>
              <a:endParaRPr lang="en-US" sz="1200" dirty="0">
                <a:latin typeface="+mj-lt"/>
              </a:endParaRPr>
            </a:p>
          </p:txBody>
        </p:sp>
      </p:grpSp>
      <p:sp>
        <p:nvSpPr>
          <p:cNvPr id="12" name="Rectangle 11"/>
          <p:cNvSpPr/>
          <p:nvPr/>
        </p:nvSpPr>
        <p:spPr>
          <a:xfrm>
            <a:off x="609600" y="5105400"/>
            <a:ext cx="5867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990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What get measured gets done. It is important to constantly look at the measure to understand the impact of our activities. This helps us know what is working well and what we need to do to improve.</a:t>
            </a:r>
            <a:r>
              <a:rPr lang="en-US" sz="1100" b="1" dirty="0" smtClean="0"/>
              <a:t> </a:t>
            </a:r>
            <a:endParaRPr lang="en-US" sz="1100"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286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a:t>
            </a:r>
            <a:r>
              <a:rPr lang="en-US" sz="1100" dirty="0" smtClean="0"/>
              <a:t> We have different measures and indicators for delivery and takeaway. Each of these measures are important while assessing the success of all BTL activities.</a:t>
            </a:r>
          </a:p>
          <a:p>
            <a:endParaRPr lang="en-US" sz="1100" b="1" dirty="0" smtClean="0"/>
          </a:p>
          <a:p>
            <a:r>
              <a:rPr lang="en-US" sz="1100" b="1" dirty="0" smtClean="0"/>
              <a:t>ASK- </a:t>
            </a:r>
            <a:r>
              <a:rPr lang="en-US" sz="1100" dirty="0" smtClean="0"/>
              <a:t>What are some of the other measure which you will review to check impact of BTL activities undertaken?</a:t>
            </a:r>
          </a:p>
          <a:p>
            <a:endParaRPr lang="en-US" sz="1100" b="1" dirty="0" smtClean="0"/>
          </a:p>
          <a:p>
            <a:r>
              <a:rPr lang="en-US" sz="1100" b="1" dirty="0" smtClean="0"/>
              <a:t>GET RESPONSE  </a:t>
            </a:r>
          </a:p>
          <a:p>
            <a:pPr>
              <a:buFont typeface="Wingdings" pitchFamily="2" charset="2"/>
              <a:buChar char="Ø"/>
            </a:pPr>
            <a:r>
              <a:rPr lang="en-US" sz="1100" b="1" dirty="0" smtClean="0"/>
              <a:t> </a:t>
            </a:r>
            <a:r>
              <a:rPr lang="en-US" sz="1100" dirty="0" smtClean="0"/>
              <a:t>SSSG &amp; SSTG</a:t>
            </a:r>
          </a:p>
          <a:p>
            <a:pPr>
              <a:buFont typeface="Wingdings" pitchFamily="2" charset="2"/>
              <a:buChar char="Ø"/>
            </a:pPr>
            <a:r>
              <a:rPr lang="en-US" sz="1100" dirty="0" smtClean="0"/>
              <a:t> Sales and transaction growth over previous period</a:t>
            </a:r>
          </a:p>
          <a:p>
            <a:pPr>
              <a:buFont typeface="Wingdings" pitchFamily="2" charset="2"/>
              <a:buChar char="Ø"/>
            </a:pPr>
            <a:r>
              <a:rPr lang="en-US" sz="1100" dirty="0" smtClean="0"/>
              <a:t> Unit contribution (UC)</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i="1" dirty="0" smtClean="0"/>
              <a:t>DISCUSS WHAT EACH OF THESE MEASURES MEAN TO OUR BUSINESS. HOW CAN WE IMPACT EACH OF THEM</a:t>
            </a:r>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b="1" dirty="0" smtClean="0"/>
              <a:t>SAY- ‘</a:t>
            </a:r>
            <a:r>
              <a:rPr lang="en-US" dirty="0" smtClean="0"/>
              <a:t>Net new customer’ is a new KPI which is now available in our POS report. This measure is extremely vital to the health of our delivery business.</a:t>
            </a:r>
            <a:endParaRPr lang="en-US" b="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828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 Why is net new customer important for our business?</a:t>
            </a:r>
          </a:p>
          <a:p>
            <a:endParaRPr lang="en-US" sz="1100" dirty="0" smtClean="0"/>
          </a:p>
          <a:p>
            <a:r>
              <a:rPr lang="en-US" sz="1100" b="1" dirty="0" smtClean="0"/>
              <a:t>GET RESPONSE</a:t>
            </a:r>
          </a:p>
          <a:p>
            <a:r>
              <a:rPr lang="en-US" sz="1100" dirty="0" smtClean="0"/>
              <a:t>In delivery business we need to increase new customers and increase out database. Lapsed customers indicate that customers are unhappy with service , product or value. We need to address these customer concerns and give value by offering aggressive discounts to win them back. </a:t>
            </a:r>
          </a:p>
          <a:p>
            <a:pPr marL="342900" indent="-342900"/>
            <a:endParaRPr lang="en-US" sz="1100" dirty="0" smtClean="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43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What do we do to increase net new customers?</a:t>
            </a:r>
          </a:p>
          <a:p>
            <a:endParaRPr lang="en-US" sz="1100" b="1" dirty="0" smtClean="0"/>
          </a:p>
          <a:p>
            <a:r>
              <a:rPr lang="en-US" sz="1100" b="1" dirty="0" smtClean="0"/>
              <a:t>GET RESPONSE - </a:t>
            </a:r>
            <a:r>
              <a:rPr lang="en-US" sz="1100" dirty="0" smtClean="0"/>
              <a:t>Increase new customer and reduce lapsers.</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14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 How do I know which areas on should focus on to acquire new customers?</a:t>
            </a:r>
          </a:p>
          <a:p>
            <a:endParaRPr lang="en-US" sz="1100" dirty="0" smtClean="0"/>
          </a:p>
          <a:p>
            <a:r>
              <a:rPr lang="en-US" sz="1100" b="1" dirty="0" smtClean="0"/>
              <a:t>GET RESPONSE</a:t>
            </a:r>
          </a:p>
          <a:p>
            <a:pPr>
              <a:buFont typeface="Arial" pitchFamily="34" charset="0"/>
              <a:buChar char="•"/>
            </a:pPr>
            <a:r>
              <a:rPr lang="en-US" sz="1100" b="1" dirty="0" smtClean="0"/>
              <a:t> </a:t>
            </a:r>
            <a:r>
              <a:rPr lang="en-US" sz="1100" dirty="0" smtClean="0"/>
              <a:t>Know trade zone house counts. Update every 6 months</a:t>
            </a:r>
          </a:p>
          <a:p>
            <a:pPr>
              <a:buFont typeface="Arial" pitchFamily="34" charset="0"/>
              <a:buChar char="•"/>
            </a:pPr>
            <a:r>
              <a:rPr lang="en-US" sz="1100" dirty="0" smtClean="0"/>
              <a:t> Have accurate alpha listing and hard code data.</a:t>
            </a:r>
          </a:p>
          <a:p>
            <a:pPr>
              <a:buFont typeface="Arial" pitchFamily="34" charset="0"/>
              <a:buChar char="•"/>
            </a:pPr>
            <a:r>
              <a:rPr lang="en-US" sz="1100" dirty="0" smtClean="0"/>
              <a:t> Have corporate and institutional database.</a:t>
            </a:r>
          </a:p>
          <a:p>
            <a:pPr>
              <a:buFont typeface="Arial" pitchFamily="34" charset="0"/>
              <a:buChar char="•"/>
            </a:pPr>
            <a:r>
              <a:rPr lang="en-US" sz="1100" dirty="0" smtClean="0"/>
              <a:t> Identify which pods are not penetrated</a:t>
            </a:r>
          </a:p>
          <a:p>
            <a:pPr>
              <a:buFont typeface="Arial" pitchFamily="34" charset="0"/>
              <a:buChar char="•"/>
            </a:pPr>
            <a:r>
              <a:rPr lang="en-US" sz="1100" dirty="0" smtClean="0"/>
              <a:t> Identify offices which do not order or order rarely. </a:t>
            </a:r>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438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r>
              <a:rPr lang="en-US" sz="1100" dirty="0" smtClean="0"/>
              <a:t> </a:t>
            </a:r>
          </a:p>
          <a:p>
            <a:pPr marL="342900" indent="-342900">
              <a:buAutoNum type="arabicPeriod"/>
            </a:pPr>
            <a:r>
              <a:rPr lang="en-US" sz="1100" dirty="0" smtClean="0"/>
              <a:t>Where do we get lapsed customer data?</a:t>
            </a:r>
          </a:p>
          <a:p>
            <a:pPr marL="342900" indent="-342900">
              <a:buAutoNum type="arabicPeriod"/>
            </a:pPr>
            <a:r>
              <a:rPr lang="en-US" sz="1100" dirty="0" smtClean="0"/>
              <a:t>Do we receive pod-wise lapsers?</a:t>
            </a:r>
          </a:p>
          <a:p>
            <a:pPr marL="342900" indent="-342900">
              <a:buAutoNum type="arabicPeriod"/>
            </a:pPr>
            <a:endParaRPr lang="en-US" sz="1100" dirty="0" smtClean="0"/>
          </a:p>
          <a:p>
            <a:pPr marL="342900" indent="-342900"/>
            <a:r>
              <a:rPr lang="en-US" sz="1100" b="1" dirty="0" smtClean="0"/>
              <a:t>GET RESPONSE </a:t>
            </a:r>
            <a:r>
              <a:rPr lang="en-US" sz="1100" dirty="0" smtClean="0"/>
              <a:t>– </a:t>
            </a:r>
          </a:p>
          <a:p>
            <a:pPr marL="342900" indent="-342900"/>
            <a:r>
              <a:rPr lang="en-US" sz="1100" dirty="0" smtClean="0"/>
              <a:t>           The IT system should be set up to provide this data. The organization may choose to restrict access rights to this database. It is important that lapsed customer data is constantly reviewed and acted upon. We need to win back every lapsed customer. More importantly we need to reduce lapsers month on month.</a:t>
            </a:r>
          </a:p>
          <a:p>
            <a:pPr marL="342900" indent="-342900"/>
            <a:endParaRPr lang="en-US" sz="1100"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1752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p>
          <a:p>
            <a:pPr marL="342900" indent="-342900">
              <a:buAutoNum type="arabicPeriod"/>
            </a:pPr>
            <a:r>
              <a:rPr lang="en-US" sz="1100" dirty="0" smtClean="0"/>
              <a:t>What is new customer?</a:t>
            </a:r>
          </a:p>
          <a:p>
            <a:pPr marL="342900" indent="-342900">
              <a:buAutoNum type="arabicPeriod"/>
            </a:pPr>
            <a:r>
              <a:rPr lang="en-US" sz="1100" dirty="0" smtClean="0"/>
              <a:t>What is active customer?</a:t>
            </a:r>
          </a:p>
          <a:p>
            <a:pPr marL="342900" indent="-342900">
              <a:buAutoNum type="arabicPeriod"/>
            </a:pPr>
            <a:r>
              <a:rPr lang="en-US" sz="1100" dirty="0" smtClean="0"/>
              <a:t>Lapsed Customer?</a:t>
            </a:r>
          </a:p>
          <a:p>
            <a:pPr marL="342900" indent="-342900">
              <a:buAutoNum type="arabicPeriod"/>
            </a:pPr>
            <a:r>
              <a:rPr lang="en-US" sz="1100" dirty="0" smtClean="0"/>
              <a:t>Where do we get this data?</a:t>
            </a:r>
          </a:p>
          <a:p>
            <a:pPr marL="342900" indent="-342900"/>
            <a:endParaRPr lang="en-US" sz="1100" i="1" dirty="0" smtClean="0"/>
          </a:p>
          <a:p>
            <a:pPr marL="342900" indent="-342900"/>
            <a:r>
              <a:rPr lang="en-US" sz="1100" i="1" dirty="0" smtClean="0"/>
              <a:t>ALLOW  TIME FOR DISCUSSION BEFORE PROCEEDING</a:t>
            </a:r>
            <a:endParaRPr lang="en-US" sz="1100" i="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19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6019800"/>
            <a:ext cx="5486400" cy="2438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How do we evaluate the success of this workshop? The true measure of success of this program is when the following elements of Own The Zone are executed well-</a:t>
            </a:r>
          </a:p>
          <a:p>
            <a:endParaRPr lang="en-US" sz="1100" dirty="0" smtClean="0"/>
          </a:p>
          <a:p>
            <a:pPr marL="342900" indent="-342900">
              <a:buAutoNum type="alphaLcPeriod"/>
            </a:pPr>
            <a:r>
              <a:rPr lang="en-US" sz="1100" dirty="0" smtClean="0"/>
              <a:t>Trade area mapping and house counts refreshed every 6 months.</a:t>
            </a:r>
          </a:p>
          <a:p>
            <a:pPr marL="342900" indent="-342900">
              <a:buAutoNum type="alphaLcPeriod"/>
            </a:pPr>
            <a:r>
              <a:rPr lang="en-US" sz="1100" dirty="0" smtClean="0"/>
              <a:t>Accurate alpha listing and hard coded data for every trade area.</a:t>
            </a:r>
          </a:p>
          <a:p>
            <a:pPr marL="342900" indent="-342900">
              <a:buAutoNum type="alphaLcPeriod"/>
            </a:pPr>
            <a:r>
              <a:rPr lang="en-US" sz="1100" dirty="0" smtClean="0"/>
              <a:t>RGM’s identify sales opportunities. They plan and execute LSM to address the opportunities.</a:t>
            </a:r>
          </a:p>
          <a:p>
            <a:pPr marL="342900" indent="-342900">
              <a:buAutoNum type="alphaLcPeriod"/>
            </a:pPr>
            <a:r>
              <a:rPr lang="en-US" sz="1100" dirty="0" smtClean="0"/>
              <a:t>When we achieve 1200 PHD transactions per week. SSSG is growing at 15%</a:t>
            </a:r>
          </a:p>
          <a:p>
            <a:endParaRPr lang="en-US" sz="1100" i="1" dirty="0" smtClean="0"/>
          </a:p>
          <a:p>
            <a:r>
              <a:rPr lang="en-US" sz="1100" b="1" i="1" dirty="0" smtClean="0"/>
              <a:t>DISCUSS AND DOCUMENT NEXT STEPS. SHARE NEXT STEPS WITH OPERATIONS LEADER.</a:t>
            </a:r>
            <a:endParaRPr lang="en-US" sz="1100" b="1" i="1" dirty="0"/>
          </a:p>
        </p:txBody>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190</a:t>
            </a:fld>
            <a:endParaRPr lang="en-US" dirty="0"/>
          </a:p>
        </p:txBody>
      </p:sp>
      <p:grpSp>
        <p:nvGrpSpPr>
          <p:cNvPr id="6" name="Group 5"/>
          <p:cNvGrpSpPr/>
          <p:nvPr/>
        </p:nvGrpSpPr>
        <p:grpSpPr>
          <a:xfrm>
            <a:off x="762000" y="4419600"/>
            <a:ext cx="5823591" cy="734199"/>
            <a:chOff x="1048003" y="6352401"/>
            <a:chExt cx="5823591" cy="734199"/>
          </a:xfrm>
        </p:grpSpPr>
        <p:pic>
          <p:nvPicPr>
            <p:cNvPr id="7" name="Picture 6"/>
            <p:cNvPicPr>
              <a:picLocks noChangeAspect="1" noChangeArrowheads="1"/>
            </p:cNvPicPr>
            <p:nvPr/>
          </p:nvPicPr>
          <p:blipFill>
            <a:blip r:embed="rId3"/>
            <a:srcRect/>
            <a:stretch>
              <a:fillRect/>
            </a:stretch>
          </p:blipFill>
          <p:spPr bwMode="auto">
            <a:xfrm>
              <a:off x="1048003" y="6410326"/>
              <a:ext cx="782774" cy="676274"/>
            </a:xfrm>
            <a:prstGeom prst="rect">
              <a:avLst/>
            </a:prstGeom>
            <a:noFill/>
            <a:ln w="9525">
              <a:noFill/>
              <a:miter lim="800000"/>
              <a:headEnd/>
              <a:tailEnd/>
            </a:ln>
          </p:spPr>
        </p:pic>
        <p:sp>
          <p:nvSpPr>
            <p:cNvPr id="8" name="TextBox 7"/>
            <p:cNvSpPr txBox="1"/>
            <p:nvPr/>
          </p:nvSpPr>
          <p:spPr>
            <a:xfrm>
              <a:off x="2006927" y="6352401"/>
              <a:ext cx="2284023" cy="276999"/>
            </a:xfrm>
            <a:prstGeom prst="rect">
              <a:avLst/>
            </a:prstGeom>
            <a:noFill/>
          </p:spPr>
          <p:txBody>
            <a:bodyPr wrap="none" rtlCol="0">
              <a:spAutoFit/>
            </a:bodyPr>
            <a:lstStyle/>
            <a:p>
              <a:r>
                <a:rPr lang="en-US" sz="1200" dirty="0" smtClean="0">
                  <a:latin typeface="+mj-lt"/>
                </a:rPr>
                <a:t>Take questions before proceeding</a:t>
              </a:r>
              <a:endParaRPr lang="en-US" sz="1200" dirty="0">
                <a:latin typeface="+mj-lt"/>
              </a:endParaRPr>
            </a:p>
          </p:txBody>
        </p:sp>
        <p:sp>
          <p:nvSpPr>
            <p:cNvPr id="9" name="TextBox 8"/>
            <p:cNvSpPr txBox="1"/>
            <p:nvPr/>
          </p:nvSpPr>
          <p:spPr>
            <a:xfrm>
              <a:off x="2009429" y="6705600"/>
              <a:ext cx="4862165" cy="276999"/>
            </a:xfrm>
            <a:prstGeom prst="rect">
              <a:avLst/>
            </a:prstGeom>
            <a:noFill/>
          </p:spPr>
          <p:txBody>
            <a:bodyPr wrap="none" rtlCol="0">
              <a:spAutoFit/>
            </a:bodyPr>
            <a:lstStyle/>
            <a:p>
              <a:r>
                <a:rPr lang="en-US" sz="1200" dirty="0" smtClean="0">
                  <a:latin typeface="+mj-lt"/>
                </a:rPr>
                <a:t>Review ‘Measuring results’ module. Ask questions to review understanding</a:t>
              </a:r>
              <a:endParaRPr lang="en-US" sz="1200" dirty="0">
                <a:latin typeface="+mj-lt"/>
              </a:endParaRPr>
            </a:p>
          </p:txBody>
        </p:sp>
      </p:grpSp>
      <p:sp>
        <p:nvSpPr>
          <p:cNvPr id="10" name="Rectangle 9"/>
          <p:cNvSpPr/>
          <p:nvPr/>
        </p:nvSpPr>
        <p:spPr>
          <a:xfrm>
            <a:off x="685800" y="4267200"/>
            <a:ext cx="5867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55448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p>
          <a:p>
            <a:pPr marL="342900" indent="-342900">
              <a:buAutoNum type="arabicPeriod"/>
            </a:pPr>
            <a:r>
              <a:rPr lang="en-US" sz="1100" dirty="0" smtClean="0"/>
              <a:t>Why is having a vision important?</a:t>
            </a:r>
          </a:p>
          <a:p>
            <a:pPr marL="342900" indent="-342900">
              <a:buAutoNum type="arabicPeriod"/>
            </a:pPr>
            <a:r>
              <a:rPr lang="en-US" sz="1100" dirty="0" smtClean="0"/>
              <a:t>How does our vision impact us and the customer?</a:t>
            </a:r>
          </a:p>
          <a:p>
            <a:pPr marL="342900" indent="-342900">
              <a:buAutoNum type="arabicPeriod"/>
            </a:pPr>
            <a:r>
              <a:rPr lang="en-US" sz="1100" dirty="0" smtClean="0"/>
              <a:t>What are visions of other brands? </a:t>
            </a:r>
          </a:p>
          <a:p>
            <a:pPr marL="342900" indent="-342900"/>
            <a:r>
              <a:rPr lang="en-US" sz="1100" dirty="0" smtClean="0"/>
              <a:t>Nike – To bring inspiration and innovation to every athlete. If you have a body, your are an athlete.</a:t>
            </a:r>
          </a:p>
          <a:p>
            <a:pPr marL="342900" indent="-342900"/>
            <a:endParaRPr lang="en-US" sz="1100" dirty="0" smtClean="0"/>
          </a:p>
          <a:p>
            <a:pPr marL="342900" indent="-342900">
              <a:buAutoNum type="arabicPeriod"/>
            </a:pPr>
            <a:endParaRPr lang="en-US" sz="1100" dirty="0" smtClean="0"/>
          </a:p>
          <a:p>
            <a:pPr marL="342900" indent="-342900">
              <a:buAutoNum type="arabicPeriod"/>
            </a:pP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a:t>
            </a:fld>
            <a:endParaRPr lang="en-US" dirty="0"/>
          </a:p>
        </p:txBody>
      </p:sp>
      <p:sp>
        <p:nvSpPr>
          <p:cNvPr id="5" name="Notes Placeholder 2"/>
          <p:cNvSpPr txBox="1">
            <a:spLocks/>
          </p:cNvSpPr>
          <p:nvPr/>
        </p:nvSpPr>
        <p:spPr>
          <a:xfrm>
            <a:off x="685800" y="6096000"/>
            <a:ext cx="5486400" cy="9144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DISCUSS –</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Ø"/>
              <a:tabLst/>
              <a:defRPr/>
            </a:pPr>
            <a:r>
              <a:rPr lang="en-US" sz="1100" dirty="0" smtClean="0"/>
              <a:t>        The significance of ‘Love’ and ‘Trust’</a:t>
            </a:r>
            <a:endParaRPr kumimoji="0" lang="en-US" sz="1100" i="0" u="none" strike="noStrike" kern="1200" cap="none" spc="0" normalizeH="0" baseline="0" noProof="0" dirty="0" smtClean="0">
              <a:ln>
                <a:noFill/>
              </a:ln>
              <a:solidFill>
                <a:schemeClr val="dk1"/>
              </a:solidFill>
              <a:effectLst/>
              <a:uLnTx/>
              <a:uFillTx/>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100" b="0" i="0" u="none" strike="noStrike" kern="1200" cap="none" spc="0" normalizeH="0" baseline="0" noProof="0" dirty="0" smtClean="0">
                <a:ln>
                  <a:noFill/>
                </a:ln>
                <a:solidFill>
                  <a:schemeClr val="dk1"/>
                </a:solidFill>
                <a:effectLst/>
                <a:uLnTx/>
                <a:uFillTx/>
                <a:latin typeface="+mn-lt"/>
                <a:ea typeface="+mn-ea"/>
                <a:cs typeface="+mn-cs"/>
              </a:rPr>
              <a:t>Why food delivery and not pizza delivery.</a:t>
            </a:r>
          </a:p>
          <a:p>
            <a:pPr marL="342900" marR="0" lvl="0" indent="-342900" algn="l" defTabSz="914400" rtl="0" eaLnBrk="0" fontAlgn="base" latinLnBrk="0" hangingPunct="0">
              <a:lnSpc>
                <a:spcPct val="100000"/>
              </a:lnSpc>
              <a:spcBef>
                <a:spcPct val="30000"/>
              </a:spcBef>
              <a:spcAft>
                <a:spcPct val="0"/>
              </a:spcAft>
              <a:buClrTx/>
              <a:buSzTx/>
              <a:tabLst/>
              <a:defRPr/>
            </a:pP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 How do we use this information to increase sales?</a:t>
            </a:r>
          </a:p>
          <a:p>
            <a:endParaRPr lang="en-US" sz="1100" i="1" dirty="0" smtClean="0"/>
          </a:p>
          <a:p>
            <a:r>
              <a:rPr lang="en-US" sz="1100" i="1" dirty="0" smtClean="0"/>
              <a:t>ALLOW  DISCUSSION BEFORE PROCEEDING</a:t>
            </a:r>
          </a:p>
          <a:p>
            <a:endParaRPr lang="en-US" sz="1100" b="1" dirty="0" smtClean="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828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p>
          <a:p>
            <a:pPr marL="342900" indent="-342900"/>
            <a:r>
              <a:rPr lang="en-US" sz="1100" dirty="0" smtClean="0"/>
              <a:t>1.   What is penetration?</a:t>
            </a:r>
          </a:p>
          <a:p>
            <a:pPr marL="342900" indent="-342900"/>
            <a:r>
              <a:rPr lang="en-US" sz="1100" dirty="0" smtClean="0"/>
              <a:t>2.   What is activity?</a:t>
            </a:r>
          </a:p>
          <a:p>
            <a:pPr marL="342900" indent="-342900">
              <a:buAutoNum type="arabicPeriod"/>
            </a:pPr>
            <a:endParaRPr lang="en-US" sz="1100" b="1" dirty="0" smtClean="0"/>
          </a:p>
          <a:p>
            <a:pPr marL="342900" indent="-342900"/>
            <a:r>
              <a:rPr lang="en-US" sz="1100" b="1" dirty="0" smtClean="0"/>
              <a:t>GET RESPONSE</a:t>
            </a:r>
          </a:p>
          <a:p>
            <a:pPr marL="342900" indent="-342900"/>
            <a:r>
              <a:rPr lang="en-US" sz="1100" dirty="0" smtClean="0"/>
              <a:t>1. Total database / Total HH in trade zone</a:t>
            </a:r>
          </a:p>
          <a:p>
            <a:pPr marL="342900" indent="-342900"/>
            <a:r>
              <a:rPr lang="en-US" sz="1100" dirty="0" smtClean="0"/>
              <a:t>2. Data base of customers who have ordered in last 90 days/ total database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752600"/>
          </a:xfrm>
        </p:spPr>
        <p:style>
          <a:lnRef idx="2">
            <a:schemeClr val="dk1"/>
          </a:lnRef>
          <a:fillRef idx="1">
            <a:schemeClr val="lt1"/>
          </a:fillRef>
          <a:effectRef idx="0">
            <a:schemeClr val="dk1"/>
          </a:effectRef>
          <a:fontRef idx="minor">
            <a:schemeClr val="dk1"/>
          </a:fontRef>
        </p:style>
        <p:txBody>
          <a:bodyPr>
            <a:normAutofit/>
          </a:bodyPr>
          <a:lstStyle/>
          <a:p>
            <a:pPr marL="228600" indent="-228600"/>
            <a:r>
              <a:rPr lang="en-US" sz="1100" b="1" dirty="0" smtClean="0"/>
              <a:t>ASK- </a:t>
            </a:r>
            <a:r>
              <a:rPr lang="en-US" sz="1100" dirty="0" smtClean="0"/>
              <a:t>How can we increase frequency?</a:t>
            </a:r>
          </a:p>
          <a:p>
            <a:pPr marL="228600" indent="-228600"/>
            <a:endParaRPr lang="en-US" sz="1100" dirty="0" smtClean="0"/>
          </a:p>
          <a:p>
            <a:r>
              <a:rPr lang="en-US" sz="1100" b="1" dirty="0" smtClean="0"/>
              <a:t>GET RESPONSE </a:t>
            </a:r>
          </a:p>
          <a:p>
            <a:pPr marL="228600" indent="-228600">
              <a:buAutoNum type="arabicPeriod"/>
            </a:pPr>
            <a:r>
              <a:rPr lang="en-US" sz="1100" dirty="0" smtClean="0"/>
              <a:t>Recognizing customer names and food preferences. </a:t>
            </a:r>
          </a:p>
          <a:p>
            <a:pPr marL="228600" indent="-228600">
              <a:buAutoNum type="arabicPeriod"/>
            </a:pPr>
            <a:r>
              <a:rPr lang="en-US" sz="1100" dirty="0" smtClean="0"/>
              <a:t>Rembering their prev order</a:t>
            </a:r>
          </a:p>
          <a:p>
            <a:pPr marL="228600" indent="-228600">
              <a:buAutoNum type="arabicPeriod"/>
            </a:pPr>
            <a:r>
              <a:rPr lang="en-US" sz="1100" dirty="0" smtClean="0"/>
              <a:t>Occasions – birthdays, anniversary etc</a:t>
            </a:r>
          </a:p>
          <a:p>
            <a:pPr marL="228600" indent="-228600">
              <a:buAutoNum type="arabicPeriod"/>
            </a:pPr>
            <a:r>
              <a:rPr lang="en-US" sz="1100" dirty="0" smtClean="0"/>
              <a:t>Frequency – how many times the customer has ordered with pizza hut.</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92608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p>
          <a:p>
            <a:r>
              <a:rPr lang="en-US" sz="1100" dirty="0" smtClean="0"/>
              <a:t>1.Why do customers lapse?</a:t>
            </a:r>
          </a:p>
          <a:p>
            <a:r>
              <a:rPr lang="en-US" sz="1100" dirty="0" smtClean="0"/>
              <a:t>2. How can we prevent lapsation? </a:t>
            </a:r>
          </a:p>
          <a:p>
            <a:endParaRPr lang="en-US" sz="1100" dirty="0" smtClean="0"/>
          </a:p>
          <a:p>
            <a:r>
              <a:rPr lang="en-US" sz="1100" b="1" dirty="0" smtClean="0"/>
              <a:t>GET RESPONSE </a:t>
            </a:r>
          </a:p>
          <a:p>
            <a:pPr marL="342900" indent="-342900"/>
            <a:r>
              <a:rPr lang="en-US" sz="1100" dirty="0" smtClean="0"/>
              <a:t>Why customers lapse</a:t>
            </a:r>
          </a:p>
          <a:p>
            <a:pPr marL="342900" indent="-342900">
              <a:buFont typeface="Arial" pitchFamily="34" charset="0"/>
              <a:buChar char="•"/>
            </a:pPr>
            <a:r>
              <a:rPr lang="en-US" sz="1100" dirty="0" smtClean="0"/>
              <a:t>Poor service – delayed order (Especially O40’s)</a:t>
            </a:r>
          </a:p>
          <a:p>
            <a:pPr marL="342900" indent="-342900">
              <a:buFont typeface="Arial" pitchFamily="34" charset="0"/>
              <a:buChar char="•"/>
            </a:pPr>
            <a:r>
              <a:rPr lang="en-US" sz="1100" dirty="0" smtClean="0"/>
              <a:t>Unresolved complaints</a:t>
            </a:r>
          </a:p>
          <a:p>
            <a:pPr marL="342900" indent="-342900">
              <a:buFont typeface="Arial" pitchFamily="34" charset="0"/>
              <a:buChar char="•"/>
            </a:pPr>
            <a:r>
              <a:rPr lang="en-US" sz="1100" dirty="0" smtClean="0"/>
              <a:t>Poor Product</a:t>
            </a:r>
          </a:p>
          <a:p>
            <a:pPr marL="342900" indent="-342900"/>
            <a:r>
              <a:rPr lang="en-US" sz="1100" dirty="0" smtClean="0"/>
              <a:t>Preventing lapsation</a:t>
            </a:r>
          </a:p>
          <a:p>
            <a:pPr marL="342900" indent="-342900">
              <a:buFont typeface="Arial" pitchFamily="34" charset="0"/>
              <a:buChar char="•"/>
            </a:pPr>
            <a:r>
              <a:rPr lang="en-US" sz="1100" dirty="0" smtClean="0"/>
              <a:t>On time and great service</a:t>
            </a:r>
          </a:p>
          <a:p>
            <a:pPr marL="342900" indent="-342900">
              <a:buFont typeface="Arial" pitchFamily="34" charset="0"/>
              <a:buChar char="•"/>
            </a:pPr>
            <a:r>
              <a:rPr lang="en-US" sz="1100" dirty="0" smtClean="0"/>
              <a:t>Great product quality</a:t>
            </a:r>
          </a:p>
          <a:p>
            <a:pPr marL="342900" indent="-342900">
              <a:buFont typeface="Arial" pitchFamily="34" charset="0"/>
              <a:buChar char="•"/>
            </a:pPr>
            <a:r>
              <a:rPr lang="en-US" sz="1100" dirty="0" smtClean="0"/>
              <a:t>Effective leafleting</a:t>
            </a:r>
          </a:p>
          <a:p>
            <a:pPr marL="342900" indent="-342900">
              <a:buFont typeface="Arial" pitchFamily="34" charset="0"/>
              <a:buChar char="•"/>
            </a:pPr>
            <a:endParaRPr lang="en-US" sz="1100" dirty="0" smtClean="0"/>
          </a:p>
          <a:p>
            <a:pPr marL="342900" indent="-342900">
              <a:buFont typeface="Arial" pitchFamily="34" charset="0"/>
              <a:buChar char="•"/>
            </a:pPr>
            <a:endParaRPr lang="en-US" sz="1100" dirty="0" smtClean="0"/>
          </a:p>
          <a:p>
            <a:pPr marL="342900" indent="-342900">
              <a:buAutoNum type="arabicPeriod"/>
            </a:pP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810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a:t>
            </a:r>
          </a:p>
          <a:p>
            <a:r>
              <a:rPr lang="en-US" sz="1100" dirty="0" smtClean="0"/>
              <a:t> Why is it important to win back lapsed customers?</a:t>
            </a:r>
          </a:p>
          <a:p>
            <a:endParaRPr lang="en-US" sz="1100" dirty="0" smtClean="0"/>
          </a:p>
          <a:p>
            <a:r>
              <a:rPr lang="en-US" sz="1100" b="1" dirty="0" smtClean="0"/>
              <a:t>Cost of a single customer to the brand</a:t>
            </a:r>
            <a:r>
              <a:rPr lang="en-US" sz="1100" dirty="0" smtClean="0"/>
              <a:t> –</a:t>
            </a:r>
          </a:p>
          <a:p>
            <a:pPr>
              <a:buFont typeface="Arial" pitchFamily="34" charset="0"/>
              <a:buChar char="•"/>
            </a:pPr>
            <a:r>
              <a:rPr lang="en-US" sz="1100" dirty="0" smtClean="0"/>
              <a:t> Customer frequency = Once in 45 days = 8 times a year</a:t>
            </a:r>
          </a:p>
          <a:p>
            <a:pPr>
              <a:buFont typeface="Arial" pitchFamily="34" charset="0"/>
              <a:buChar char="•"/>
            </a:pPr>
            <a:r>
              <a:rPr lang="en-US" sz="1100" dirty="0" smtClean="0"/>
              <a:t> APC = Rs 400.</a:t>
            </a:r>
          </a:p>
          <a:p>
            <a:pPr>
              <a:buFont typeface="Arial" pitchFamily="34" charset="0"/>
              <a:buChar char="•"/>
            </a:pPr>
            <a:r>
              <a:rPr lang="en-US" sz="1100" dirty="0" smtClean="0"/>
              <a:t> Cost per customer per year = 400 x 12 = 3200</a:t>
            </a:r>
          </a:p>
          <a:p>
            <a:pPr>
              <a:buFont typeface="Arial" pitchFamily="34" charset="0"/>
              <a:buChar char="•"/>
            </a:pPr>
            <a:r>
              <a:rPr lang="en-US" sz="1100" dirty="0" smtClean="0"/>
              <a:t> Loyal customer come to the same brand for approximately 20 years.</a:t>
            </a:r>
          </a:p>
          <a:p>
            <a:pPr>
              <a:buFont typeface="Arial" pitchFamily="34" charset="0"/>
              <a:buChar char="•"/>
            </a:pPr>
            <a:r>
              <a:rPr lang="en-US" sz="1100" dirty="0" smtClean="0"/>
              <a:t> Cost  of a loyal customer = Rs 64000/-</a:t>
            </a:r>
          </a:p>
          <a:p>
            <a:pPr>
              <a:buFont typeface="Arial" pitchFamily="34" charset="0"/>
              <a:buChar char="•"/>
            </a:pPr>
            <a:r>
              <a:rPr lang="en-US" sz="1100" dirty="0" smtClean="0"/>
              <a:t> Happy customers recommend the brand to 4 persons </a:t>
            </a:r>
          </a:p>
          <a:p>
            <a:pPr>
              <a:buFont typeface="Arial" pitchFamily="34" charset="0"/>
              <a:buChar char="•"/>
            </a:pPr>
            <a:r>
              <a:rPr lang="en-US" sz="1100" dirty="0" smtClean="0"/>
              <a:t> Total value of a loyal customer = 64000 X 5 = Rs 320000/-</a:t>
            </a:r>
          </a:p>
          <a:p>
            <a:pPr>
              <a:buFont typeface="Arial" pitchFamily="34" charset="0"/>
              <a:buChar char="•"/>
            </a:pPr>
            <a:r>
              <a:rPr lang="en-US" sz="1100" dirty="0" smtClean="0"/>
              <a:t>  Unhappy customers share their experience with 9 other. </a:t>
            </a:r>
          </a:p>
          <a:p>
            <a:pPr>
              <a:buFont typeface="Arial" pitchFamily="34" charset="0"/>
              <a:buChar char="•"/>
            </a:pPr>
            <a:r>
              <a:rPr lang="en-US" sz="1100" dirty="0" smtClean="0"/>
              <a:t> Cost of unhappy customer = 64000 X 10 =  Rs 6,40,000/-</a:t>
            </a:r>
          </a:p>
          <a:p>
            <a:pPr>
              <a:buFont typeface="Arial" pitchFamily="34" charset="0"/>
              <a:buChar char="•"/>
            </a:pPr>
            <a:endParaRPr lang="en-US" sz="1100" b="1" dirty="0" smtClean="0"/>
          </a:p>
          <a:p>
            <a:r>
              <a:rPr lang="en-US" sz="1100" b="1" dirty="0" smtClean="0"/>
              <a:t>SAY –</a:t>
            </a:r>
            <a:r>
              <a:rPr lang="en-US" sz="1100" dirty="0" smtClean="0"/>
              <a:t> Heavy discounting is a tried and tested method to win back lapsed customers. Our endeavor should be to prevent a customer from lapsing.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14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p>
          <a:p>
            <a:pPr marL="342900" indent="-342900"/>
            <a:r>
              <a:rPr lang="en-US" sz="1100" dirty="0" smtClean="0"/>
              <a:t>1.  How do we sell more items per person?</a:t>
            </a:r>
          </a:p>
          <a:p>
            <a:pPr marL="342900" indent="-342900"/>
            <a:r>
              <a:rPr lang="en-US" sz="1100" dirty="0" smtClean="0"/>
              <a:t>Ans : Suggestive selling and adding sides</a:t>
            </a:r>
          </a:p>
          <a:p>
            <a:pPr marL="342900" indent="-342900"/>
            <a:endParaRPr lang="en-US" sz="1100" dirty="0" smtClean="0"/>
          </a:p>
          <a:p>
            <a:pPr marL="342900" indent="-342900"/>
            <a:r>
              <a:rPr lang="en-US" sz="1100" dirty="0" smtClean="0"/>
              <a:t>2.  How do we increase group size?</a:t>
            </a:r>
          </a:p>
          <a:p>
            <a:pPr marL="342900" indent="-342900"/>
            <a:r>
              <a:rPr lang="en-US" sz="1100" dirty="0" smtClean="0"/>
              <a:t>Ans: Birthday parties, Corporate meals, etc.</a:t>
            </a:r>
          </a:p>
          <a:p>
            <a:pPr marL="342900" indent="-342900"/>
            <a:endParaRPr lang="en-US" sz="1100" dirty="0" smtClean="0"/>
          </a:p>
          <a:p>
            <a:pPr marL="342900" indent="-342900"/>
            <a:r>
              <a:rPr lang="en-US" sz="1100" dirty="0" smtClean="0"/>
              <a:t>3. What are other activities to increase APC?     </a:t>
            </a:r>
          </a:p>
          <a:p>
            <a:pPr marL="342900" indent="-342900"/>
            <a:endParaRPr lang="en-US" sz="1100" i="1" dirty="0" smtClean="0"/>
          </a:p>
          <a:p>
            <a:pPr marL="342900" indent="-342900"/>
            <a:r>
              <a:rPr lang="en-US" sz="1100" i="1" dirty="0" smtClean="0"/>
              <a:t>DISCUSS AND SHARE BEST PRACTISES</a:t>
            </a:r>
            <a:endParaRPr lang="en-US" sz="1100" i="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66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DO- </a:t>
            </a:r>
            <a:r>
              <a:rPr lang="en-US" sz="1100" dirty="0" smtClean="0"/>
              <a:t> a recap of what is sales. Ask the participants to summarize.</a:t>
            </a:r>
          </a:p>
          <a:p>
            <a:endParaRPr lang="en-US" sz="1100" b="1" dirty="0" smtClean="0"/>
          </a:p>
          <a:p>
            <a:r>
              <a:rPr lang="en-US" sz="1100" b="1" dirty="0" smtClean="0"/>
              <a:t>SAY –</a:t>
            </a:r>
            <a:r>
              <a:rPr lang="en-US" sz="1100" dirty="0" smtClean="0"/>
              <a:t> This one flow chart is extremely important to understand sales. All sales activities stem from one or more of these aspects of sales</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38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How do we know the sales potential of any trade zone?</a:t>
            </a:r>
          </a:p>
          <a:p>
            <a:r>
              <a:rPr lang="en-US" sz="1100" b="1" dirty="0" smtClean="0"/>
              <a:t>SAY - </a:t>
            </a:r>
            <a:r>
              <a:rPr lang="en-US" sz="1100" dirty="0" smtClean="0"/>
              <a:t> This activity  will help us ascertain what is the true potential of our trade zone”</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27</a:t>
            </a:fld>
            <a:endParaRPr lang="en-US" dirty="0"/>
          </a:p>
        </p:txBody>
      </p:sp>
      <p:sp>
        <p:nvSpPr>
          <p:cNvPr id="6" name="Notes Placeholder 2"/>
          <p:cNvSpPr txBox="1">
            <a:spLocks/>
          </p:cNvSpPr>
          <p:nvPr/>
        </p:nvSpPr>
        <p:spPr>
          <a:xfrm>
            <a:off x="685800" y="5334000"/>
            <a:ext cx="5486400" cy="82296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DO</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Split the participants</a:t>
            </a:r>
            <a:r>
              <a:rPr kumimoji="0" lang="en-US" sz="1100" b="0" i="0" u="none" strike="noStrike" kern="1200" cap="none" spc="0" normalizeH="0" noProof="0" dirty="0" smtClean="0">
                <a:ln>
                  <a:noFill/>
                </a:ln>
                <a:solidFill>
                  <a:schemeClr val="dk1"/>
                </a:solidFill>
                <a:effectLst/>
                <a:uLnTx/>
                <a:uFillTx/>
                <a:latin typeface="+mn-lt"/>
                <a:ea typeface="+mn-ea"/>
                <a:cs typeface="+mn-cs"/>
              </a:rPr>
              <a:t> into teams. These teams will ideally include an area coach and his team of RGM’s. </a:t>
            </a:r>
          </a:p>
          <a:p>
            <a:pPr eaLnBrk="0" hangingPunct="0">
              <a:spcBef>
                <a:spcPct val="30000"/>
              </a:spcBef>
              <a:defRPr/>
            </a:pPr>
            <a:r>
              <a:rPr lang="en-US" sz="1100" dirty="0" smtClean="0"/>
              <a:t>Inform teams to take out their calculators to do this exercise.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
        <p:nvSpPr>
          <p:cNvPr id="7" name="Footer Placeholder 6"/>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28</a:t>
            </a:fld>
            <a:endParaRPr lang="en-US" dirty="0"/>
          </a:p>
        </p:txBody>
      </p:sp>
      <p:sp>
        <p:nvSpPr>
          <p:cNvPr id="6" name="Notes Placeholder 2"/>
          <p:cNvSpPr txBox="1">
            <a:spLocks/>
          </p:cNvSpPr>
          <p:nvPr/>
        </p:nvSpPr>
        <p:spPr>
          <a:xfrm>
            <a:off x="685800" y="4648200"/>
            <a:ext cx="5486400" cy="106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SAY – </a:t>
            </a:r>
            <a:r>
              <a:rPr lang="en-US" sz="1100" dirty="0" smtClean="0"/>
              <a:t>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Let us do a sales potential calculation based on the data provided.</a:t>
            </a:r>
            <a:r>
              <a:rPr kumimoji="0" lang="en-US" sz="1100" b="0" i="0" u="none" strike="noStrike" kern="1200" cap="none" spc="0" normalizeH="0" noProof="0" dirty="0" smtClean="0">
                <a:ln>
                  <a:noFill/>
                </a:ln>
                <a:solidFill>
                  <a:schemeClr val="dk1"/>
                </a:solidFill>
                <a:effectLst/>
                <a:uLnTx/>
                <a:uFillTx/>
                <a:latin typeface="+mn-lt"/>
                <a:ea typeface="+mn-ea"/>
                <a:cs typeface="+mn-cs"/>
              </a:rPr>
              <a:t> This will be an illustrative activity.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You need data from the trade area (Household count),</a:t>
            </a:r>
            <a:r>
              <a:rPr lang="en-US" sz="1100" dirty="0" smtClean="0"/>
              <a:t> APC and frequency.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smtClean="0"/>
              <a:t>Frequency is measured by calculating  how many orders are placed per month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29</a:t>
            </a:fld>
            <a:endParaRPr lang="en-US" dirty="0"/>
          </a:p>
        </p:txBody>
      </p:sp>
      <p:sp>
        <p:nvSpPr>
          <p:cNvPr id="8" name="Notes Placeholder 2"/>
          <p:cNvSpPr txBox="1">
            <a:spLocks/>
          </p:cNvSpPr>
          <p:nvPr/>
        </p:nvSpPr>
        <p:spPr>
          <a:xfrm>
            <a:off x="685800" y="4419600"/>
            <a:ext cx="5486400" cy="13716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noProof="0" dirty="0" smtClean="0"/>
              <a:t>ASK – </a:t>
            </a:r>
            <a:r>
              <a:rPr lang="en-US" sz="1200" noProof="0" dirty="0" smtClean="0"/>
              <a:t>Calculate the sales potential for this trade zone.</a:t>
            </a:r>
            <a:endParaRPr lang="en-US" sz="1200" b="1" noProof="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noProof="0" dirty="0" smtClean="0"/>
              <a:t>DO </a:t>
            </a:r>
            <a:r>
              <a:rPr kumimoji="0" lang="en-US" sz="1200" b="1" i="0" u="none" strike="noStrike" kern="1200" cap="none" spc="0" normalizeH="0" baseline="0" noProof="0" dirty="0" smtClean="0">
                <a:ln>
                  <a:noFill/>
                </a:ln>
                <a:solidFill>
                  <a:schemeClr val="dk1"/>
                </a:solidFill>
                <a:effectLst/>
                <a:uLnTx/>
                <a:uFillTx/>
                <a:latin typeface="+mn-lt"/>
                <a:ea typeface="+mn-ea"/>
                <a:cs typeface="+mn-cs"/>
              </a:rPr>
              <a:t> – </a:t>
            </a:r>
            <a:r>
              <a:rPr lang="en-US" sz="1200" noProof="0" dirty="0" smtClean="0"/>
              <a:t>Click to open boxes 1 and 2. Wait for the team to calculate using the formula given on the previous slide before confirming the answer which is in the final box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smtClean="0">
                <a:ln>
                  <a:noFill/>
                </a:ln>
                <a:solidFill>
                  <a:schemeClr val="dk1"/>
                </a:solidFill>
                <a:effectLst/>
                <a:uLnTx/>
                <a:uFillTx/>
                <a:latin typeface="+mn-lt"/>
                <a:ea typeface="+mn-ea"/>
                <a:cs typeface="+mn-cs"/>
              </a:rPr>
              <a:t>Reward teams that have got the right answers</a:t>
            </a:r>
            <a:endParaRPr kumimoji="0" lang="en-US" sz="1200" b="0" i="0" u="none" strike="noStrike" kern="1200" cap="none" spc="0" normalizeH="0" baseline="0" noProof="0" dirty="0">
              <a:ln>
                <a:noFill/>
              </a:ln>
              <a:solidFill>
                <a:schemeClr val="dk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800"/>
            <a:ext cx="5486400" cy="1371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“While our adversary is bigger and more powerful we have certain advantages over them. What are these advantages?” </a:t>
            </a:r>
          </a:p>
          <a:p>
            <a:endParaRPr lang="en-US" sz="1100" b="1" dirty="0" smtClean="0"/>
          </a:p>
          <a:p>
            <a:r>
              <a:rPr lang="en-US" sz="1100" b="1" dirty="0" smtClean="0"/>
              <a:t>Get Responses –</a:t>
            </a:r>
          </a:p>
          <a:p>
            <a:pPr>
              <a:buFont typeface="Arial" pitchFamily="34" charset="0"/>
              <a:buChar char="•"/>
            </a:pPr>
            <a:r>
              <a:rPr lang="en-US" sz="1100" dirty="0" smtClean="0"/>
              <a:t> Small means quicker</a:t>
            </a:r>
          </a:p>
          <a:p>
            <a:pPr>
              <a:buFont typeface="Arial" pitchFamily="34" charset="0"/>
              <a:buChar char="•"/>
            </a:pPr>
            <a:r>
              <a:rPr lang="en-US" sz="1100" dirty="0" smtClean="0"/>
              <a:t> Smaller results in quicker decision making and execution</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a:t>
            </a:fld>
            <a:endParaRPr lang="en-US" dirty="0"/>
          </a:p>
        </p:txBody>
      </p:sp>
      <p:sp>
        <p:nvSpPr>
          <p:cNvPr id="5" name="Notes Placeholder 2"/>
          <p:cNvSpPr txBox="1">
            <a:spLocks/>
          </p:cNvSpPr>
          <p:nvPr/>
        </p:nvSpPr>
        <p:spPr>
          <a:xfrm>
            <a:off x="685800" y="6019800"/>
            <a:ext cx="5486400" cy="3180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DO</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lang="en-US" sz="1100" dirty="0" smtClean="0"/>
              <a:t>Instill pride in the team. </a:t>
            </a:r>
            <a:r>
              <a:rPr kumimoji="0" lang="en-US" sz="1100" i="0" u="none" strike="noStrike" kern="1200" cap="none" spc="0" normalizeH="0" noProof="0" dirty="0" smtClean="0">
                <a:ln>
                  <a:noFill/>
                </a:ln>
                <a:solidFill>
                  <a:schemeClr val="dk1"/>
                </a:solidFill>
                <a:effectLst/>
                <a:uLnTx/>
                <a:uFillTx/>
                <a:latin typeface="+mn-lt"/>
                <a:ea typeface="+mn-ea"/>
                <a:cs typeface="+mn-cs"/>
              </a:rPr>
              <a:t> </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Notes Placeholder 2"/>
          <p:cNvSpPr txBox="1">
            <a:spLocks/>
          </p:cNvSpPr>
          <p:nvPr/>
        </p:nvSpPr>
        <p:spPr>
          <a:xfrm>
            <a:off x="685800" y="6481950"/>
            <a:ext cx="5486400" cy="9144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DISCUSS</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Ø"/>
              <a:tabLst/>
              <a:defRPr/>
            </a:pPr>
            <a:r>
              <a:rPr lang="en-US" sz="1100" b="1" dirty="0" smtClean="0"/>
              <a:t> </a:t>
            </a:r>
            <a:r>
              <a:rPr lang="en-US" sz="1100" dirty="0" smtClean="0"/>
              <a:t>Smaller and lesser know brands have won. Apple vs. IBM, Honda vs. GM</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100" b="1" i="0" u="none" strike="noStrike" kern="1200" cap="none" spc="0" normalizeH="0" noProof="0" dirty="0" smtClean="0">
                <a:ln>
                  <a:noFill/>
                </a:ln>
                <a:solidFill>
                  <a:schemeClr val="dk1"/>
                </a:solidFill>
                <a:effectLst/>
                <a:uLnTx/>
                <a:uFillTx/>
                <a:latin typeface="+mn-lt"/>
                <a:ea typeface="+mn-ea"/>
                <a:cs typeface="+mn-cs"/>
              </a:rPr>
              <a:t> </a:t>
            </a:r>
            <a:r>
              <a:rPr lang="en-US" sz="1100" dirty="0" smtClean="0"/>
              <a:t>RGMs who have taken the battle to our competitor within our trade zone and seen victory</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Footer Placeholder 6"/>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8" name="Notes Placeholder 2"/>
          <p:cNvSpPr txBox="1">
            <a:spLocks/>
          </p:cNvSpPr>
          <p:nvPr/>
        </p:nvSpPr>
        <p:spPr>
          <a:xfrm>
            <a:off x="685800" y="7536875"/>
            <a:ext cx="5486400" cy="9144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SAY</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It</a:t>
            </a:r>
            <a:r>
              <a:rPr kumimoji="0" lang="en-US" sz="1100" i="0" u="none" strike="noStrike" kern="1200" cap="none" spc="0" normalizeH="0" noProof="0" dirty="0" smtClean="0">
                <a:ln>
                  <a:noFill/>
                </a:ln>
                <a:solidFill>
                  <a:schemeClr val="dk1"/>
                </a:solidFill>
                <a:effectLst/>
                <a:uLnTx/>
                <a:uFillTx/>
                <a:latin typeface="+mn-lt"/>
                <a:ea typeface="+mn-ea"/>
                <a:cs typeface="+mn-cs"/>
              </a:rPr>
              <a:t> is important to also know that we need to increase our transaction and sales to be able to become the number 1 brand in the country. Our business model requires us to increase sales to 60K ADS and  172 transactions per day. </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0584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  What do you think is the potential households in our trade areas considering that we now have a fantastic value proposition in magic pan. </a:t>
            </a:r>
          </a:p>
          <a:p>
            <a:endParaRPr lang="en-US" sz="1100" b="1" dirty="0" smtClean="0"/>
          </a:p>
          <a:p>
            <a:r>
              <a:rPr lang="en-US" sz="1100" b="1" dirty="0" smtClean="0"/>
              <a:t>GET RESPONSE – </a:t>
            </a:r>
            <a:r>
              <a:rPr lang="en-US" sz="1100" dirty="0" smtClean="0"/>
              <a:t>100%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30</a:t>
            </a:fld>
            <a:endParaRPr lang="en-US" dirty="0"/>
          </a:p>
        </p:txBody>
      </p:sp>
      <p:sp>
        <p:nvSpPr>
          <p:cNvPr id="5" name="Notes Placeholder 2"/>
          <p:cNvSpPr txBox="1">
            <a:spLocks/>
          </p:cNvSpPr>
          <p:nvPr/>
        </p:nvSpPr>
        <p:spPr>
          <a:xfrm>
            <a:off x="685800" y="5577840"/>
            <a:ext cx="5486400" cy="82296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lvl="0" eaLnBrk="0" hangingPunct="0">
              <a:spcBef>
                <a:spcPct val="30000"/>
              </a:spcBef>
              <a:defRPr/>
            </a:pPr>
            <a:r>
              <a:rPr lang="en-US" sz="1100" b="1" noProof="0" dirty="0" smtClean="0"/>
              <a:t>SAY </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Please calculate the </a:t>
            </a:r>
            <a:r>
              <a:rPr lang="en-US" sz="1100" dirty="0" smtClean="0"/>
              <a:t>sales potential from this trade zone. Teams need to hustle, but more importantly their answers need to be accurate. Teams to share the results once they have completed the exercise</a:t>
            </a:r>
            <a:r>
              <a:rPr kumimoji="0" lang="en-US" sz="1100" i="0" u="none" strike="noStrike" kern="1200" cap="none" spc="0" normalizeH="0" noProof="0" dirty="0" smtClean="0">
                <a:ln>
                  <a:noFill/>
                </a:ln>
                <a:solidFill>
                  <a:schemeClr val="dk1"/>
                </a:solidFill>
                <a:effectLst/>
                <a:uLnTx/>
                <a:uFillTx/>
                <a:latin typeface="+mn-lt"/>
                <a:ea typeface="+mn-ea"/>
                <a:cs typeface="+mn-cs"/>
              </a:rPr>
              <a:t> </a:t>
            </a: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7" name="Notes Placeholder 2"/>
          <p:cNvSpPr txBox="1">
            <a:spLocks/>
          </p:cNvSpPr>
          <p:nvPr/>
        </p:nvSpPr>
        <p:spPr>
          <a:xfrm>
            <a:off x="685800" y="6568440"/>
            <a:ext cx="5486400" cy="44196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lvl="0" eaLnBrk="0" hangingPunct="0">
              <a:spcBef>
                <a:spcPct val="30000"/>
              </a:spcBef>
              <a:defRPr/>
            </a:pPr>
            <a:r>
              <a:rPr lang="en-US" sz="1100" b="1" noProof="0" dirty="0" smtClean="0"/>
              <a:t>DO </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Build</a:t>
            </a:r>
            <a:r>
              <a:rPr kumimoji="0" lang="en-US" sz="1100" i="0" u="none" strike="noStrike" kern="1200" cap="none" spc="0" normalizeH="0" noProof="0" dirty="0" smtClean="0">
                <a:ln>
                  <a:noFill/>
                </a:ln>
                <a:solidFill>
                  <a:schemeClr val="dk1"/>
                </a:solidFill>
                <a:effectLst/>
                <a:uLnTx/>
                <a:uFillTx/>
                <a:latin typeface="+mn-lt"/>
                <a:ea typeface="+mn-ea"/>
                <a:cs typeface="+mn-cs"/>
              </a:rPr>
              <a:t> the competitive spirit of the teams. </a:t>
            </a: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33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DO – </a:t>
            </a:r>
            <a:r>
              <a:rPr lang="en-US" sz="1100" dirty="0" smtClean="0"/>
              <a:t>Explain the calculation so that it is clear to everyone.</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5105400"/>
            <a:ext cx="5486400" cy="5334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DO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All RGMs to calculate the sales potential for their respective trade areas using this logic.</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smtClean="0"/>
              <a:t>Ask each table to present one stores calculation using the flip charts</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Notes Placeholder 2"/>
          <p:cNvSpPr txBox="1">
            <a:spLocks/>
          </p:cNvSpPr>
          <p:nvPr/>
        </p:nvSpPr>
        <p:spPr>
          <a:xfrm>
            <a:off x="685800" y="5867400"/>
            <a:ext cx="5486400" cy="1143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SAY</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If we were able to achieve in 10% more of our potential than we currently do, will we be able to meet our sales targets.  </a:t>
            </a:r>
            <a:r>
              <a:rPr lang="en-US" sz="1100" noProof="0" dirty="0" smtClean="0"/>
              <a:t>In the next modules we will discuss more about how we can achieve our sales potential</a:t>
            </a:r>
            <a:endParaRPr kumimoji="0" lang="en-US" sz="110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i="1" dirty="0" smtClean="0"/>
              <a:t>ALLOW TIME TO DISCUSS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i="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i="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0584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We have just completed assessing sales potential in our trade zone. As a business leader, it is also important to be able to indentify sales opportunities in our current business. Lets us find out how these opportunities can be identified.”</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32</a:t>
            </a:fld>
            <a:endParaRPr lang="en-US" dirty="0"/>
          </a:p>
        </p:txBody>
      </p:sp>
      <p:sp>
        <p:nvSpPr>
          <p:cNvPr id="5" name="Notes Placeholder 2"/>
          <p:cNvSpPr txBox="1">
            <a:spLocks/>
          </p:cNvSpPr>
          <p:nvPr/>
        </p:nvSpPr>
        <p:spPr>
          <a:xfrm>
            <a:off x="685800" y="5638800"/>
            <a:ext cx="5486400" cy="4572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DO –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Inform teams to take out their calculators to do this exercise.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b="1" dirty="0" smtClean="0"/>
              <a:t>SAY</a:t>
            </a:r>
            <a:r>
              <a:rPr lang="en-US" dirty="0" smtClean="0"/>
              <a:t> – This is a simulation inside a live store. Each group needs to use the data on the slide to complete the mission of identifying the sales opportunities. Teams get rewarded for speed and accuracy. </a:t>
            </a:r>
            <a:endParaRPr lang="en-US" dirty="0"/>
          </a:p>
        </p:txBody>
      </p:sp>
      <p:sp>
        <p:nvSpPr>
          <p:cNvPr id="4" name="Slide Number Placeholder 3"/>
          <p:cNvSpPr>
            <a:spLocks noGrp="1"/>
          </p:cNvSpPr>
          <p:nvPr>
            <p:ph type="sldNum" sz="quarter" idx="10"/>
          </p:nvPr>
        </p:nvSpPr>
        <p:spPr/>
        <p:txBody>
          <a:bodyPr/>
          <a:lstStyle/>
          <a:p>
            <a:fld id="{FACA3D38-EC59-4B44-973B-59A9430F5079}" type="slidenum">
              <a:rPr lang="en-US" smtClean="0"/>
              <a:pPr/>
              <a:t>33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800600"/>
            <a:ext cx="5486400" cy="381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Are you able to spot the sales opportunity from the data provided?</a:t>
            </a:r>
            <a:endParaRPr lang="en-US" sz="1100" b="1" dirty="0"/>
          </a:p>
        </p:txBody>
      </p:sp>
      <p:sp>
        <p:nvSpPr>
          <p:cNvPr id="4" name="Slide Number Placeholder 3"/>
          <p:cNvSpPr>
            <a:spLocks noGrp="1"/>
          </p:cNvSpPr>
          <p:nvPr>
            <p:ph type="sldNum" sz="quarter" idx="10"/>
          </p:nvPr>
        </p:nvSpPr>
        <p:spPr/>
        <p:txBody>
          <a:bodyPr/>
          <a:lstStyle/>
          <a:p>
            <a:fld id="{FACA3D38-EC59-4B44-973B-59A9430F5079}" type="slidenum">
              <a:rPr lang="en-US" smtClean="0"/>
              <a:pPr/>
              <a:t>34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4267200"/>
            <a:ext cx="5486400" cy="381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DO</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Show the ADS, transactions and ticket average.</a:t>
            </a:r>
            <a:endParaRPr kumimoji="0" lang="en-US" sz="1100" i="0" u="none" strike="noStrike" kern="1200" cap="none" spc="0" normalizeH="0" baseline="0" noProof="0" dirty="0">
              <a:ln>
                <a:noFill/>
              </a:ln>
              <a:solidFill>
                <a:schemeClr val="dk1"/>
              </a:solidFill>
              <a:effectLst/>
              <a:uLnTx/>
              <a:uFillTx/>
              <a:latin typeface="+mn-lt"/>
              <a:ea typeface="+mn-ea"/>
              <a:cs typeface="+mn-cs"/>
            </a:endParaRPr>
          </a:p>
        </p:txBody>
      </p:sp>
      <p:sp>
        <p:nvSpPr>
          <p:cNvPr id="7" name="Notes Placeholder 2"/>
          <p:cNvSpPr txBox="1">
            <a:spLocks/>
          </p:cNvSpPr>
          <p:nvPr/>
        </p:nvSpPr>
        <p:spPr>
          <a:xfrm>
            <a:off x="685800" y="5334000"/>
            <a:ext cx="5486400" cy="381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DO</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Show the right answer.</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Is there any other data required to be able to understand the exact nature of the sales opportunity?</a:t>
            </a:r>
          </a:p>
          <a:p>
            <a:endParaRPr lang="en-US" sz="1100" b="1" dirty="0" smtClean="0"/>
          </a:p>
          <a:p>
            <a:r>
              <a:rPr lang="en-US" sz="1100" b="1" dirty="0" smtClean="0"/>
              <a:t>GET RESPONSE </a:t>
            </a:r>
          </a:p>
          <a:p>
            <a:pPr marL="342900" indent="-342900">
              <a:buAutoNum type="arabicPeriod"/>
            </a:pPr>
            <a:r>
              <a:rPr lang="en-US" sz="1100" dirty="0" smtClean="0"/>
              <a:t>Channel-wise sales</a:t>
            </a:r>
          </a:p>
          <a:p>
            <a:pPr marL="342900" indent="-342900">
              <a:buAutoNum type="arabicPeriod"/>
            </a:pPr>
            <a:r>
              <a:rPr lang="en-US" sz="1100" dirty="0" smtClean="0"/>
              <a:t>Day part</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Are you able to spot the opportunity?</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4953000"/>
            <a:ext cx="5486400" cy="5334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SAY</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lang="en-US" sz="1100" dirty="0" smtClean="0"/>
              <a:t>While we may opportunities in all day parts, we need to identify and prioritize the one that is the biggest opportunity to build our sales.</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09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Let us do another exercise. Work in groups and check if you are able to spot the opportunity”</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38</a:t>
            </a:fld>
            <a:endParaRPr lang="en-US" dirty="0"/>
          </a:p>
        </p:txBody>
      </p:sp>
      <p:sp>
        <p:nvSpPr>
          <p:cNvPr id="5" name="Notes Placeholder 2"/>
          <p:cNvSpPr>
            <a:spLocks noGrp="1"/>
          </p:cNvSpPr>
          <p:nvPr>
            <p:ph type="body" idx="3"/>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“Is there any other data required to be able to understand the exact nature of the sales opportunity?”</a:t>
            </a:r>
          </a:p>
          <a:p>
            <a:endParaRPr lang="en-US" sz="1100" b="1" dirty="0" smtClean="0"/>
          </a:p>
          <a:p>
            <a:r>
              <a:rPr lang="en-US" sz="1100" b="1" dirty="0" smtClean="0"/>
              <a:t>GET RESPONSE </a:t>
            </a:r>
          </a:p>
          <a:p>
            <a:pPr marL="342900" indent="-342900">
              <a:buFont typeface="Arial" pitchFamily="34" charset="0"/>
              <a:buChar char="•"/>
            </a:pPr>
            <a:r>
              <a:rPr lang="en-US" sz="1100" dirty="0" smtClean="0"/>
              <a:t>Channel-wise sales</a:t>
            </a:r>
          </a:p>
          <a:p>
            <a:pPr marL="342900" indent="-342900">
              <a:buFont typeface="Arial" pitchFamily="34" charset="0"/>
              <a:buChar char="•"/>
            </a:pPr>
            <a:r>
              <a:rPr lang="en-US" sz="1100" dirty="0" smtClean="0"/>
              <a:t>Day part</a:t>
            </a:r>
            <a:endParaRPr lang="en-US" sz="1100"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39</a:t>
            </a:fld>
            <a:endParaRPr lang="en-US" dirty="0"/>
          </a:p>
        </p:txBody>
      </p:sp>
      <p:sp>
        <p:nvSpPr>
          <p:cNvPr id="5" name="Notes Placeholder 2"/>
          <p:cNvSpPr>
            <a:spLocks noGrp="1"/>
          </p:cNvSpPr>
          <p:nvPr>
            <p:ph type="body" idx="3"/>
          </p:nvPr>
        </p:nvSpPr>
        <p:spPr>
          <a:xfrm>
            <a:off x="685800" y="4343400"/>
            <a:ext cx="5486400" cy="457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Are you able to spot the opportunity?</a:t>
            </a:r>
            <a:endParaRPr lang="en-US" sz="1100" b="1" dirty="0"/>
          </a:p>
        </p:txBody>
      </p:sp>
      <p:sp>
        <p:nvSpPr>
          <p:cNvPr id="6" name="Notes Placeholder 2"/>
          <p:cNvSpPr txBox="1">
            <a:spLocks/>
          </p:cNvSpPr>
          <p:nvPr/>
        </p:nvSpPr>
        <p:spPr>
          <a:xfrm>
            <a:off x="685800" y="4953000"/>
            <a:ext cx="5486400" cy="13716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ASK – </a:t>
            </a:r>
          </a:p>
          <a:p>
            <a:pPr marL="342900" marR="0" lvl="0" indent="-342900" algn="l" defTabSz="914400" rtl="0" eaLnBrk="0" fontAlgn="base" latinLnBrk="0" hangingPunct="0">
              <a:lnSpc>
                <a:spcPct val="100000"/>
              </a:lnSpc>
              <a:spcBef>
                <a:spcPct val="30000"/>
              </a:spcBef>
              <a:spcAft>
                <a:spcPct val="0"/>
              </a:spcAft>
              <a:buClrTx/>
              <a:buSzTx/>
              <a:buFontTx/>
              <a:buAutoNum type="arabicPeriod"/>
              <a:tabLst/>
              <a:defRPr/>
            </a:pPr>
            <a:r>
              <a:rPr kumimoji="0" lang="en-US" sz="1100" b="0" i="0" u="none" strike="noStrike" kern="1200" cap="none" spc="0" normalizeH="0" baseline="0" noProof="0" dirty="0" smtClean="0">
                <a:ln>
                  <a:noFill/>
                </a:ln>
                <a:solidFill>
                  <a:schemeClr val="dk1"/>
                </a:solidFill>
                <a:effectLst/>
                <a:uLnTx/>
                <a:uFillTx/>
                <a:latin typeface="+mn-lt"/>
                <a:ea typeface="+mn-ea"/>
                <a:cs typeface="+mn-cs"/>
              </a:rPr>
              <a:t>Why</a:t>
            </a:r>
            <a:r>
              <a:rPr kumimoji="0" lang="en-US" sz="1100" b="0" i="0" u="none" strike="noStrike" kern="1200" cap="none" spc="0" normalizeH="0" noProof="0" dirty="0" smtClean="0">
                <a:ln>
                  <a:noFill/>
                </a:ln>
                <a:solidFill>
                  <a:schemeClr val="dk1"/>
                </a:solidFill>
                <a:effectLst/>
                <a:uLnTx/>
                <a:uFillTx/>
                <a:latin typeface="+mn-lt"/>
                <a:ea typeface="+mn-ea"/>
                <a:cs typeface="+mn-cs"/>
              </a:rPr>
              <a:t> is it important to be able to identify sales opportunities?</a:t>
            </a:r>
          </a:p>
          <a:p>
            <a:pPr marL="342900" marR="0" lvl="0" indent="-342900" algn="l" defTabSz="914400" rtl="0" eaLnBrk="0" fontAlgn="base" latinLnBrk="0" hangingPunct="0">
              <a:lnSpc>
                <a:spcPct val="100000"/>
              </a:lnSpc>
              <a:spcBef>
                <a:spcPct val="30000"/>
              </a:spcBef>
              <a:spcAft>
                <a:spcPct val="0"/>
              </a:spcAft>
              <a:buClrTx/>
              <a:buSzTx/>
              <a:buAutoNum type="arabicPeriod" startAt="2"/>
              <a:tabLst/>
              <a:defRPr/>
            </a:pPr>
            <a:r>
              <a:rPr lang="en-US" sz="1100" baseline="0" dirty="0" smtClean="0"/>
              <a:t>Where do you get this information from?</a:t>
            </a:r>
          </a:p>
          <a:p>
            <a:pPr marL="342900" marR="0" lvl="0" indent="-342900" algn="l" defTabSz="914400" rtl="0" eaLnBrk="0" fontAlgn="base" latinLnBrk="0" hangingPunct="0">
              <a:lnSpc>
                <a:spcPct val="100000"/>
              </a:lnSpc>
              <a:spcBef>
                <a:spcPct val="30000"/>
              </a:spcBef>
              <a:spcAft>
                <a:spcPct val="0"/>
              </a:spcAft>
              <a:buClrTx/>
              <a:buSzTx/>
              <a:tabLst/>
              <a:defRPr/>
            </a:pPr>
            <a:endParaRPr lang="en-US" sz="1100" i="1" dirty="0" smtClean="0"/>
          </a:p>
          <a:p>
            <a:pPr marL="342900" marR="0" lvl="0" indent="-342900" algn="l" defTabSz="914400" rtl="0" eaLnBrk="0" fontAlgn="base" latinLnBrk="0" hangingPunct="0">
              <a:lnSpc>
                <a:spcPct val="100000"/>
              </a:lnSpc>
              <a:spcBef>
                <a:spcPct val="30000"/>
              </a:spcBef>
              <a:spcAft>
                <a:spcPct val="0"/>
              </a:spcAft>
              <a:buClrTx/>
              <a:buSzTx/>
              <a:tabLst/>
              <a:defRPr/>
            </a:pPr>
            <a:r>
              <a:rPr lang="en-US" sz="1100" i="1" dirty="0" smtClean="0"/>
              <a:t>PROVIDE  TIME FOR TEAMS TO ANSWER</a:t>
            </a:r>
            <a:endParaRPr kumimoji="0" lang="en-US" sz="1100" i="1" u="none" strike="noStrike" kern="1200" cap="none" spc="0" normalizeH="0" baseline="0" noProof="0" dirty="0">
              <a:ln>
                <a:noFill/>
              </a:ln>
              <a:solidFill>
                <a:schemeClr val="dk1"/>
              </a:solidFill>
              <a:effectLst/>
              <a:uLnTx/>
              <a:uFillTx/>
              <a:latin typeface="+mn-lt"/>
              <a:ea typeface="+mn-ea"/>
              <a:cs typeface="+mn-cs"/>
            </a:endParaRPr>
          </a:p>
        </p:txBody>
      </p:sp>
      <p:sp>
        <p:nvSpPr>
          <p:cNvPr id="7" name="Notes Placeholder 2"/>
          <p:cNvSpPr txBox="1">
            <a:spLocks/>
          </p:cNvSpPr>
          <p:nvPr/>
        </p:nvSpPr>
        <p:spPr>
          <a:xfrm>
            <a:off x="685800" y="6477000"/>
            <a:ext cx="5486400" cy="82296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SAY</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If we  know our opportunities</a:t>
            </a:r>
            <a:r>
              <a:rPr kumimoji="0" lang="en-US" sz="1100" i="0" u="none" strike="noStrike" kern="1200" cap="none" spc="0" normalizeH="0" noProof="0" dirty="0" smtClean="0">
                <a:ln>
                  <a:noFill/>
                </a:ln>
                <a:solidFill>
                  <a:schemeClr val="dk1"/>
                </a:solidFill>
                <a:effectLst/>
                <a:uLnTx/>
                <a:uFillTx/>
                <a:latin typeface="+mn-lt"/>
                <a:ea typeface="+mn-ea"/>
                <a:cs typeface="+mn-cs"/>
              </a:rPr>
              <a:t> we will be able to take corrective action to address them.</a:t>
            </a:r>
            <a:r>
              <a:rPr kumimoji="0" lang="en-US" sz="1100" b="1" i="0" u="none" strike="noStrike" kern="1200" cap="none" spc="0" normalizeH="0" noProof="0" dirty="0" smtClean="0">
                <a:ln>
                  <a:noFill/>
                </a:ln>
                <a:solidFill>
                  <a:schemeClr val="dk1"/>
                </a:solidFill>
                <a:effectLst/>
                <a:uLnTx/>
                <a:uFillTx/>
                <a:latin typeface="+mn-lt"/>
                <a:ea typeface="+mn-ea"/>
                <a:cs typeface="+mn-cs"/>
              </a:rPr>
              <a:t>  </a:t>
            </a:r>
            <a:endParaRPr kumimoji="0" lang="en-US" sz="1100" b="1" i="0" u="none" strike="noStrike" kern="1200" cap="none" spc="0" normalizeH="0" baseline="0" noProof="0" dirty="0" smtClean="0">
              <a:ln>
                <a:noFill/>
              </a:ln>
              <a:solidFill>
                <a:schemeClr val="dk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a:t>
            </a:fld>
            <a:endParaRPr lang="en-US" dirty="0"/>
          </a:p>
        </p:txBody>
      </p:sp>
      <p:sp>
        <p:nvSpPr>
          <p:cNvPr id="5" name="Notes Placeholder 2"/>
          <p:cNvSpPr txBox="1">
            <a:spLocks/>
          </p:cNvSpPr>
          <p:nvPr/>
        </p:nvSpPr>
        <p:spPr>
          <a:xfrm>
            <a:off x="685800" y="5943600"/>
            <a:ext cx="5486400" cy="7315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SAY</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i="0" u="none" strike="noStrike" kern="1200" cap="none" spc="0" normalizeH="0" baseline="0" noProof="0" dirty="0" smtClean="0">
                <a:ln>
                  <a:noFill/>
                </a:ln>
                <a:solidFill>
                  <a:schemeClr val="dk1"/>
                </a:solidFill>
                <a:effectLst/>
                <a:uLnTx/>
                <a:uFillTx/>
                <a:latin typeface="+mn-lt"/>
                <a:ea typeface="+mn-ea"/>
                <a:cs typeface="+mn-cs"/>
              </a:rPr>
              <a:t>This battle is far from over. Our competitors are strong and are</a:t>
            </a:r>
            <a:r>
              <a:rPr kumimoji="0" lang="en-US" sz="1100" i="0" u="none" strike="noStrike" kern="1200" cap="none" spc="0" normalizeH="0" noProof="0" dirty="0" smtClean="0">
                <a:ln>
                  <a:noFill/>
                </a:ln>
                <a:solidFill>
                  <a:schemeClr val="dk1"/>
                </a:solidFill>
                <a:effectLst/>
                <a:uLnTx/>
                <a:uFillTx/>
                <a:latin typeface="+mn-lt"/>
                <a:ea typeface="+mn-ea"/>
                <a:cs typeface="+mn-cs"/>
              </a:rPr>
              <a:t> fighting to regain lost ground. This</a:t>
            </a:r>
            <a:r>
              <a:rPr kumimoji="0" lang="en-US" sz="1100" i="0" u="none" strike="noStrike" kern="1200" cap="none" spc="0" normalizeH="0" baseline="0" noProof="0" dirty="0" smtClean="0">
                <a:ln>
                  <a:noFill/>
                </a:ln>
                <a:solidFill>
                  <a:schemeClr val="dk1"/>
                </a:solidFill>
                <a:effectLst/>
                <a:uLnTx/>
                <a:uFillTx/>
                <a:latin typeface="+mn-lt"/>
                <a:ea typeface="+mn-ea"/>
                <a:cs typeface="+mn-cs"/>
              </a:rPr>
              <a:t> is a street fight within every</a:t>
            </a:r>
            <a:r>
              <a:rPr kumimoji="0" lang="en-US" sz="1100" i="0" u="none" strike="noStrike" kern="1200" cap="none" spc="0" normalizeH="0" noProof="0" dirty="0" smtClean="0">
                <a:ln>
                  <a:noFill/>
                </a:ln>
                <a:solidFill>
                  <a:schemeClr val="dk1"/>
                </a:solidFill>
                <a:effectLst/>
                <a:uLnTx/>
                <a:uFillTx/>
                <a:latin typeface="+mn-lt"/>
                <a:ea typeface="+mn-ea"/>
                <a:cs typeface="+mn-cs"/>
              </a:rPr>
              <a:t> trade zone which we will win thanks to the commitment of our RGM’s and our store teams”</a:t>
            </a:r>
            <a:r>
              <a:rPr lang="en-US" sz="1100" dirty="0" smtClean="0"/>
              <a:t> </a:t>
            </a:r>
            <a:r>
              <a:rPr kumimoji="0" lang="en-US" sz="1100" i="0" u="none" strike="noStrike" kern="1200" cap="none" spc="0" normalizeH="0" noProof="0" dirty="0" smtClean="0">
                <a:ln>
                  <a:noFill/>
                </a:ln>
                <a:solidFill>
                  <a:schemeClr val="dk1"/>
                </a:solidFill>
                <a:effectLst/>
                <a:uLnTx/>
                <a:uFillTx/>
                <a:latin typeface="+mn-lt"/>
                <a:ea typeface="+mn-ea"/>
                <a:cs typeface="+mn-cs"/>
              </a:rPr>
              <a:t> </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Notes Placeholder 2"/>
          <p:cNvSpPr txBox="1">
            <a:spLocks/>
          </p:cNvSpPr>
          <p:nvPr/>
        </p:nvSpPr>
        <p:spPr>
          <a:xfrm>
            <a:off x="685800" y="6812280"/>
            <a:ext cx="5486400" cy="7315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DO</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lang="en-US" sz="1100" noProof="0" dirty="0" smtClean="0"/>
              <a:t>Build the analogy of our teams being troops fighting this battle for our trade zones. Our RGM’s are the captains who are leading this battle at the frontline.</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Footer Placeholder 6"/>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8" name="Notes Placeholder 2"/>
          <p:cNvSpPr txBox="1">
            <a:spLocks/>
          </p:cNvSpPr>
          <p:nvPr/>
        </p:nvSpPr>
        <p:spPr>
          <a:xfrm>
            <a:off x="685800" y="4419600"/>
            <a:ext cx="5486400" cy="1447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ASK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100" dirty="0" smtClean="0"/>
              <a:t>How many of us here have spent more than a year with Pizza hut?</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100" dirty="0" smtClean="0"/>
              <a:t>How was our sales performance from Jan 2013 to June 2013? </a:t>
            </a:r>
          </a:p>
          <a:p>
            <a:pPr marL="228600" marR="0" lvl="0" indent="-228600" algn="l" defTabSz="914400" rtl="0" eaLnBrk="0" fontAlgn="base" latinLnBrk="0" hangingPunct="0">
              <a:lnSpc>
                <a:spcPct val="100000"/>
              </a:lnSpc>
              <a:spcBef>
                <a:spcPct val="30000"/>
              </a:spcBef>
              <a:spcAft>
                <a:spcPct val="0"/>
              </a:spcAft>
              <a:buClrTx/>
              <a:buSzTx/>
              <a:tabLst/>
              <a:defRPr/>
            </a:pPr>
            <a:r>
              <a:rPr lang="en-US" sz="1100" dirty="0" smtClean="0"/>
              <a:t>	Are you glad and delighted that we have fixed the value proposition and see sales improve since the launch of magic pan?</a:t>
            </a:r>
          </a:p>
          <a:p>
            <a:pPr marL="228600" marR="0" lvl="0" indent="-228600" algn="l" defTabSz="914400" rtl="0" eaLnBrk="0" fontAlgn="base" latinLnBrk="0" hangingPunct="0">
              <a:lnSpc>
                <a:spcPct val="100000"/>
              </a:lnSpc>
              <a:spcBef>
                <a:spcPct val="30000"/>
              </a:spcBef>
              <a:spcAft>
                <a:spcPct val="0"/>
              </a:spcAft>
              <a:buClrTx/>
              <a:buSzTx/>
              <a:tabLst/>
              <a:defRPr/>
            </a:pPr>
            <a:r>
              <a:rPr lang="en-US" sz="1100" i="1" dirty="0" smtClean="0"/>
              <a:t>Allow time for the team to savor this recent victory</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100" dirty="0" smtClean="0"/>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kumimoji="0" lang="en-US" sz="110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4572000"/>
            <a:ext cx="5486400" cy="13716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SAY</a:t>
            </a:r>
            <a:r>
              <a:rPr lang="en-US" sz="1100" dirty="0" smtClean="0"/>
              <a:t> -</a:t>
            </a:r>
            <a:r>
              <a:rPr kumimoji="0" lang="en-US" sz="1100" u="none" strike="noStrike" kern="1200" cap="none" spc="0" normalizeH="0" noProof="0" dirty="0" smtClean="0">
                <a:ln>
                  <a:noFill/>
                </a:ln>
                <a:solidFill>
                  <a:schemeClr val="dk1"/>
                </a:solidFill>
                <a:effectLst/>
                <a:uLnTx/>
                <a:uFillTx/>
                <a:latin typeface="+mn-lt"/>
                <a:ea typeface="+mn-ea"/>
                <a:cs typeface="+mn-cs"/>
              </a:rPr>
              <a:t> </a:t>
            </a:r>
            <a:r>
              <a:rPr lang="en-US" sz="1100" dirty="0" smtClean="0"/>
              <a:t>As a captain of a ship, it is important to know where we are going and what to expect. We also need to know how our ship is performing. Maps, weather reports and ships equipment performance would all help the captain ensure that he reaches the destination as planned.</a:t>
            </a:r>
            <a:r>
              <a:rPr kumimoji="0" lang="en-US" sz="1100" u="none" strike="noStrike" kern="1200" cap="none" spc="0" normalizeH="0" noProof="0" dirty="0" smtClean="0">
                <a:ln>
                  <a:noFill/>
                </a:ln>
                <a:solidFill>
                  <a:schemeClr val="dk1"/>
                </a:solidFill>
                <a:effectLst/>
                <a:uLnTx/>
                <a:uFillTx/>
                <a:latin typeface="+mn-lt"/>
                <a:ea typeface="+mn-ea"/>
                <a:cs typeface="+mn-cs"/>
              </a:rPr>
              <a:t>  If anyone is not used or not accurate, the captain is likely to make mistakes.</a:t>
            </a:r>
          </a:p>
          <a:p>
            <a:pPr lvl="0" eaLnBrk="0" hangingPunct="0">
              <a:spcBef>
                <a:spcPct val="30000"/>
              </a:spcBef>
              <a:defRPr/>
            </a:pPr>
            <a:r>
              <a:rPr lang="en-US" sz="1100" b="1" dirty="0" smtClean="0"/>
              <a:t> </a:t>
            </a:r>
            <a:r>
              <a:rPr lang="en-US" sz="1100" dirty="0" smtClean="0"/>
              <a:t>As business leaders, we need to be aware of all sales reports.  These reports  indicate the successes and opportunities  of the store</a:t>
            </a:r>
            <a:endParaRPr kumimoji="0" lang="en-US" sz="110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88011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“These reports are extremely critical to our business. It is important that we are constantly reviewing this data to understand what is working well and opportunities that need to be fixed”</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41</a:t>
            </a:fld>
            <a:endParaRPr lang="en-US" dirty="0"/>
          </a:p>
        </p:txBody>
      </p:sp>
      <p:sp>
        <p:nvSpPr>
          <p:cNvPr id="5" name="Notes Placeholder 2"/>
          <p:cNvSpPr txBox="1">
            <a:spLocks/>
          </p:cNvSpPr>
          <p:nvPr/>
        </p:nvSpPr>
        <p:spPr>
          <a:xfrm>
            <a:off x="685800" y="5410200"/>
            <a:ext cx="5486400" cy="5029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ASK</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Do you know how</a:t>
            </a:r>
            <a:r>
              <a:rPr kumimoji="0" lang="en-US" sz="1100" b="0" i="0" u="none" strike="noStrike" kern="1200" cap="none" spc="0" normalizeH="0" noProof="0" dirty="0" smtClean="0">
                <a:ln>
                  <a:noFill/>
                </a:ln>
                <a:solidFill>
                  <a:schemeClr val="dk1"/>
                </a:solidFill>
                <a:effectLst/>
                <a:uLnTx/>
                <a:uFillTx/>
                <a:latin typeface="+mn-lt"/>
                <a:ea typeface="+mn-ea"/>
                <a:cs typeface="+mn-cs"/>
              </a:rPr>
              <a:t> to generate each of these reports?</a:t>
            </a: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Notes Placeholder 2"/>
          <p:cNvSpPr txBox="1">
            <a:spLocks/>
          </p:cNvSpPr>
          <p:nvPr/>
        </p:nvSpPr>
        <p:spPr>
          <a:xfrm>
            <a:off x="685800" y="6126480"/>
            <a:ext cx="5486400" cy="5029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noProof="0" dirty="0" smtClean="0"/>
              <a:t>SHARE</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Make a note of stores which do not have reports and share it with ops leader.</a:t>
            </a: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
        <p:nvSpPr>
          <p:cNvPr id="7" name="Footer Placeholder 6"/>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5" name="Slide Number Placeholder 4"/>
          <p:cNvSpPr>
            <a:spLocks noGrp="1"/>
          </p:cNvSpPr>
          <p:nvPr>
            <p:ph type="sldNum" sz="quarter" idx="11"/>
          </p:nvPr>
        </p:nvSpPr>
        <p:spPr/>
        <p:txBody>
          <a:bodyPr/>
          <a:lstStyle/>
          <a:p>
            <a:pPr>
              <a:defRPr/>
            </a:pPr>
            <a:fld id="{9BAC23F3-1D94-4E94-98F4-E3C3C36C5B59}" type="slidenum">
              <a:rPr lang="en-US" smtClean="0"/>
              <a:pPr>
                <a:defRPr/>
              </a:pPr>
              <a:t>42</a:t>
            </a:fld>
            <a:endParaRPr lang="en-US" dirty="0"/>
          </a:p>
        </p:txBody>
      </p:sp>
      <p:sp>
        <p:nvSpPr>
          <p:cNvPr id="8" name="Notes Placeholder 2"/>
          <p:cNvSpPr>
            <a:spLocks noGrp="1"/>
          </p:cNvSpPr>
          <p:nvPr>
            <p:ph type="body" idx="3"/>
          </p:nvPr>
        </p:nvSpPr>
        <p:spPr>
          <a:xfrm>
            <a:off x="685800" y="4343400"/>
            <a:ext cx="5486400" cy="685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Here are some of the details you need before proceeding with a sales action plan or a LSM activity</a:t>
            </a:r>
            <a:endParaRPr lang="en-US" sz="1100" dirty="0"/>
          </a:p>
        </p:txBody>
      </p:sp>
      <p:grpSp>
        <p:nvGrpSpPr>
          <p:cNvPr id="10" name="Group 9"/>
          <p:cNvGrpSpPr/>
          <p:nvPr/>
        </p:nvGrpSpPr>
        <p:grpSpPr>
          <a:xfrm>
            <a:off x="1048003" y="5666601"/>
            <a:ext cx="4882628" cy="734199"/>
            <a:chOff x="1048003" y="6352401"/>
            <a:chExt cx="4882628" cy="734199"/>
          </a:xfrm>
        </p:grpSpPr>
        <p:pic>
          <p:nvPicPr>
            <p:cNvPr id="6" name="Picture 5"/>
            <p:cNvPicPr>
              <a:picLocks noChangeAspect="1" noChangeArrowheads="1"/>
            </p:cNvPicPr>
            <p:nvPr/>
          </p:nvPicPr>
          <p:blipFill>
            <a:blip r:embed="rId3"/>
            <a:srcRect/>
            <a:stretch>
              <a:fillRect/>
            </a:stretch>
          </p:blipFill>
          <p:spPr bwMode="auto">
            <a:xfrm>
              <a:off x="1048003" y="6410326"/>
              <a:ext cx="782774" cy="676274"/>
            </a:xfrm>
            <a:prstGeom prst="rect">
              <a:avLst/>
            </a:prstGeom>
            <a:noFill/>
            <a:ln w="9525">
              <a:noFill/>
              <a:miter lim="800000"/>
              <a:headEnd/>
              <a:tailEnd/>
            </a:ln>
          </p:spPr>
        </p:pic>
        <p:sp>
          <p:nvSpPr>
            <p:cNvPr id="7" name="TextBox 6"/>
            <p:cNvSpPr txBox="1"/>
            <p:nvPr/>
          </p:nvSpPr>
          <p:spPr>
            <a:xfrm>
              <a:off x="2006927" y="6352401"/>
              <a:ext cx="2284023" cy="276999"/>
            </a:xfrm>
            <a:prstGeom prst="rect">
              <a:avLst/>
            </a:prstGeom>
            <a:noFill/>
          </p:spPr>
          <p:txBody>
            <a:bodyPr wrap="none" rtlCol="0">
              <a:spAutoFit/>
            </a:bodyPr>
            <a:lstStyle/>
            <a:p>
              <a:r>
                <a:rPr lang="en-US" sz="1200" dirty="0" smtClean="0">
                  <a:latin typeface="+mj-lt"/>
                </a:rPr>
                <a:t>Take questions before proceeding</a:t>
              </a:r>
              <a:endParaRPr lang="en-US" sz="1200" dirty="0">
                <a:latin typeface="+mj-lt"/>
              </a:endParaRPr>
            </a:p>
          </p:txBody>
        </p:sp>
        <p:sp>
          <p:nvSpPr>
            <p:cNvPr id="9" name="TextBox 8"/>
            <p:cNvSpPr txBox="1"/>
            <p:nvPr/>
          </p:nvSpPr>
          <p:spPr>
            <a:xfrm>
              <a:off x="2009429" y="6705600"/>
              <a:ext cx="3921202" cy="276999"/>
            </a:xfrm>
            <a:prstGeom prst="rect">
              <a:avLst/>
            </a:prstGeom>
            <a:noFill/>
          </p:spPr>
          <p:txBody>
            <a:bodyPr wrap="none" rtlCol="0">
              <a:spAutoFit/>
            </a:bodyPr>
            <a:lstStyle/>
            <a:p>
              <a:r>
                <a:rPr lang="en-US" sz="1200" dirty="0" smtClean="0">
                  <a:latin typeface="+mj-lt"/>
                </a:rPr>
                <a:t>Reiterate  ‘Understanding sales’ module by asking questions</a:t>
              </a:r>
              <a:endParaRPr lang="en-US" sz="1200" dirty="0">
                <a:latin typeface="+mj-lt"/>
              </a:endParaRPr>
            </a:p>
          </p:txBody>
        </p:sp>
      </p:grpSp>
      <p:sp>
        <p:nvSpPr>
          <p:cNvPr id="11" name="Rectangle 10"/>
          <p:cNvSpPr/>
          <p:nvPr/>
        </p:nvSpPr>
        <p:spPr>
          <a:xfrm>
            <a:off x="685800" y="5486400"/>
            <a:ext cx="5486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7315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This module is about how we can increase sales within our store.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029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In PHD stores our customer come to us take-away or to eat-in. Both set of customers have unique needs.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44</a:t>
            </a:fld>
            <a:endParaRPr lang="en-US" dirty="0"/>
          </a:p>
        </p:txBody>
      </p:sp>
      <p:sp>
        <p:nvSpPr>
          <p:cNvPr id="5" name="Notes Placeholder 2"/>
          <p:cNvSpPr txBox="1">
            <a:spLocks/>
          </p:cNvSpPr>
          <p:nvPr/>
        </p:nvSpPr>
        <p:spPr>
          <a:xfrm>
            <a:off x="685800" y="5059680"/>
            <a:ext cx="5486400" cy="5029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ASK</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When does someone order a take-away? When does someone come</a:t>
            </a:r>
            <a:r>
              <a:rPr kumimoji="0" lang="en-US" sz="1100" b="0" i="0" u="none" strike="noStrike" kern="1200" cap="none" spc="0" normalizeH="0" noProof="0" dirty="0" smtClean="0">
                <a:ln>
                  <a:noFill/>
                </a:ln>
                <a:solidFill>
                  <a:schemeClr val="dk1"/>
                </a:solidFill>
                <a:effectLst/>
                <a:uLnTx/>
                <a:uFillTx/>
                <a:latin typeface="+mn-lt"/>
                <a:ea typeface="+mn-ea"/>
                <a:cs typeface="+mn-cs"/>
              </a:rPr>
              <a:t> into a PHD to eat-in?</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192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ASK- </a:t>
            </a:r>
            <a:r>
              <a:rPr lang="en-US" sz="1100" dirty="0" smtClean="0"/>
              <a:t> </a:t>
            </a:r>
          </a:p>
          <a:p>
            <a:pPr marL="228600" indent="-228600">
              <a:buAutoNum type="arabicPeriod"/>
            </a:pPr>
            <a:r>
              <a:rPr lang="en-US" sz="1100" dirty="0" smtClean="0"/>
              <a:t> What other expectations do take away customers have?</a:t>
            </a:r>
          </a:p>
          <a:p>
            <a:r>
              <a:rPr lang="en-US" sz="1100" dirty="0" smtClean="0"/>
              <a:t>2.     What can we do to meet expectations of a take-away customer?</a:t>
            </a:r>
          </a:p>
          <a:p>
            <a:endParaRPr lang="en-US" sz="1100" i="1" dirty="0" smtClean="0"/>
          </a:p>
          <a:p>
            <a:r>
              <a:rPr lang="en-US" sz="1100" i="1" dirty="0" smtClean="0"/>
              <a:t>Allow for discussion</a:t>
            </a:r>
          </a:p>
          <a:p>
            <a:endParaRPr lang="en-US" sz="1100" b="1" dirty="0" smtClean="0"/>
          </a:p>
          <a:p>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46</a:t>
            </a:fld>
            <a:endParaRPr lang="en-US" dirty="0"/>
          </a:p>
        </p:txBody>
      </p:sp>
      <p:sp>
        <p:nvSpPr>
          <p:cNvPr id="5" name="Notes Placeholder 2"/>
          <p:cNvSpPr>
            <a:spLocks noGrp="1"/>
          </p:cNvSpPr>
          <p:nvPr>
            <p:ph type="body" idx="1"/>
          </p:nvPr>
        </p:nvSpPr>
        <p:spPr>
          <a:xfrm>
            <a:off x="685800" y="4343400"/>
            <a:ext cx="5486400" cy="2971800"/>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1100" b="1" dirty="0" smtClean="0"/>
              <a:t>ASK- </a:t>
            </a:r>
          </a:p>
          <a:p>
            <a:pPr marL="342900" indent="-342900">
              <a:buAutoNum type="arabicPeriod"/>
            </a:pPr>
            <a:r>
              <a:rPr lang="en-US" sz="1100" dirty="0" smtClean="0"/>
              <a:t>What are some of the occasions for which customers come to eat-in at a Pizza Hut  delivery store.</a:t>
            </a:r>
          </a:p>
          <a:p>
            <a:pPr marL="342900" indent="-342900">
              <a:buAutoNum type="arabicPeriod"/>
            </a:pPr>
            <a:r>
              <a:rPr lang="en-US" sz="1100" dirty="0" smtClean="0"/>
              <a:t>What can we do to meet expectations of a eat-in customer? </a:t>
            </a:r>
          </a:p>
          <a:p>
            <a:pPr marL="342900" indent="-342900">
              <a:buAutoNum type="arabicPeriod"/>
            </a:pPr>
            <a:r>
              <a:rPr lang="en-US" sz="1100" dirty="0" smtClean="0"/>
              <a:t>How do customer know it’s a Delivery and not a dine-in restaurant? </a:t>
            </a:r>
          </a:p>
          <a:p>
            <a:pPr marL="342900" indent="-342900">
              <a:buAutoNum type="arabicPeriod"/>
            </a:pPr>
            <a:r>
              <a:rPr lang="en-US" sz="1100" dirty="0" smtClean="0"/>
              <a:t>Why  don’t we offer full service in eat-in at PHD stores?</a:t>
            </a:r>
          </a:p>
          <a:p>
            <a:pPr marL="342900" indent="-342900">
              <a:buAutoNum type="arabicPeriod"/>
            </a:pPr>
            <a:endParaRPr lang="en-US" sz="1100" dirty="0" smtClean="0"/>
          </a:p>
          <a:p>
            <a:pPr marL="342900" indent="-342900"/>
            <a:r>
              <a:rPr lang="en-US" sz="1100" dirty="0" smtClean="0"/>
              <a:t>GET RESPONSES-</a:t>
            </a:r>
          </a:p>
          <a:p>
            <a:pPr marL="342900" indent="-342900"/>
            <a:r>
              <a:rPr lang="en-US" sz="1100" dirty="0" smtClean="0"/>
              <a:t>Pizza Hut delivery, eat-in occasions are similar to a meals at a QSR – Eg KFC. Customer want  a </a:t>
            </a:r>
          </a:p>
          <a:p>
            <a:pPr marL="342900" indent="-342900"/>
            <a:r>
              <a:rPr lang="en-US" sz="1100" dirty="0" smtClean="0"/>
              <a:t>clean and well maintained place and quick service. Quality of food  and speed are the key </a:t>
            </a:r>
          </a:p>
          <a:p>
            <a:pPr marL="342900" indent="-342900"/>
            <a:r>
              <a:rPr lang="en-US" sz="1100" dirty="0" smtClean="0"/>
              <a:t>reasons why customers access us.</a:t>
            </a:r>
          </a:p>
          <a:p>
            <a:pPr marL="342900" indent="-342900"/>
            <a:r>
              <a:rPr lang="en-US" sz="1100" dirty="0" smtClean="0"/>
              <a:t>Convenience also means that I do not have crockery and cutlery as part of the service.</a:t>
            </a:r>
          </a:p>
          <a:p>
            <a:endParaRPr lang="en-US" sz="1100" i="1" dirty="0" smtClean="0"/>
          </a:p>
          <a:p>
            <a:r>
              <a:rPr lang="en-US" sz="1100" i="1" dirty="0" smtClean="0"/>
              <a:t>Allow for discussion</a:t>
            </a:r>
          </a:p>
          <a:p>
            <a:endParaRPr lang="en-US" sz="1100" b="1" dirty="0" smtClean="0"/>
          </a:p>
          <a:p>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How do we increase carry-out sales?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8194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ASK- </a:t>
            </a:r>
            <a:r>
              <a:rPr lang="en-US" sz="1100" dirty="0" smtClean="0"/>
              <a:t> </a:t>
            </a:r>
          </a:p>
          <a:p>
            <a:pPr marL="342900" indent="-342900">
              <a:buAutoNum type="arabicPeriod"/>
            </a:pPr>
            <a:r>
              <a:rPr lang="en-US" sz="1100" dirty="0" smtClean="0"/>
              <a:t>What are marketing touch points?</a:t>
            </a:r>
          </a:p>
          <a:p>
            <a:pPr marL="342900" indent="-342900">
              <a:buAutoNum type="arabicPeriod"/>
            </a:pPr>
            <a:r>
              <a:rPr lang="en-US" sz="1100" dirty="0" smtClean="0"/>
              <a:t>What are brand touch points? </a:t>
            </a:r>
          </a:p>
          <a:p>
            <a:pPr marL="342900" indent="-342900">
              <a:buAutoNum type="arabicPeriod"/>
            </a:pPr>
            <a:r>
              <a:rPr lang="en-US" sz="1100" dirty="0" smtClean="0"/>
              <a:t>Are there any other factors that impact carry-out sales?</a:t>
            </a:r>
          </a:p>
          <a:p>
            <a:pPr marL="342900" indent="-342900"/>
            <a:endParaRPr lang="en-US" sz="1100" dirty="0" smtClean="0"/>
          </a:p>
          <a:p>
            <a:pPr marL="342900" indent="-342900"/>
            <a:r>
              <a:rPr lang="en-US" sz="1100" b="1" dirty="0" smtClean="0"/>
              <a:t>GET RESPONSES –</a:t>
            </a:r>
          </a:p>
          <a:p>
            <a:pPr marL="342900" indent="-342900"/>
            <a:endParaRPr lang="en-US" sz="1100" dirty="0" smtClean="0"/>
          </a:p>
          <a:p>
            <a:pPr marL="342900" indent="-342900"/>
            <a:r>
              <a:rPr lang="en-US" sz="1100" dirty="0" smtClean="0"/>
              <a:t>Marketing touch points are normally customer communication touch points that </a:t>
            </a:r>
          </a:p>
          <a:p>
            <a:pPr marL="342900" indent="-342900"/>
            <a:r>
              <a:rPr lang="en-US" sz="1100" dirty="0" smtClean="0"/>
              <a:t>communicate a product or a meal bundle .</a:t>
            </a:r>
          </a:p>
          <a:p>
            <a:pPr marL="342900" indent="-342900"/>
            <a:endParaRPr lang="en-US" sz="1100" dirty="0" smtClean="0"/>
          </a:p>
          <a:p>
            <a:pPr marL="342900" indent="-342900"/>
            <a:r>
              <a:rPr lang="en-US" sz="1100" dirty="0" smtClean="0"/>
              <a:t>Brand touch points are any collateral that carries our branding and may also carry a message </a:t>
            </a:r>
          </a:p>
          <a:p>
            <a:pPr marL="342900" indent="-342900"/>
            <a:r>
              <a:rPr lang="en-US" sz="1100" dirty="0" smtClean="0"/>
              <a:t>to our customers</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362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What are the skills that a CSR needs to have to be able to build APC?</a:t>
            </a:r>
          </a:p>
          <a:p>
            <a:endParaRPr lang="en-US" sz="1100" dirty="0" smtClean="0"/>
          </a:p>
          <a:p>
            <a:r>
              <a:rPr lang="en-US" sz="1100" b="1" dirty="0" smtClean="0"/>
              <a:t>GET RESPONSE </a:t>
            </a:r>
          </a:p>
          <a:p>
            <a:pPr>
              <a:buFont typeface="Wingdings" pitchFamily="2" charset="2"/>
              <a:buChar char="Ø"/>
            </a:pPr>
            <a:r>
              <a:rPr lang="en-US" sz="1100" dirty="0" smtClean="0"/>
              <a:t> CSR should be well versed with the menu</a:t>
            </a:r>
          </a:p>
          <a:p>
            <a:pPr>
              <a:buFont typeface="Wingdings" pitchFamily="2" charset="2"/>
              <a:buChar char="Ø"/>
            </a:pPr>
            <a:r>
              <a:rPr lang="en-US" sz="1100" dirty="0" smtClean="0"/>
              <a:t> CSR should know what are various pricing bands</a:t>
            </a:r>
          </a:p>
          <a:p>
            <a:pPr>
              <a:buFont typeface="Wingdings" pitchFamily="2" charset="2"/>
              <a:buChar char="Ø"/>
            </a:pPr>
            <a:r>
              <a:rPr lang="en-US" sz="1100" dirty="0" smtClean="0"/>
              <a:t> CSR should be able to describe each dish and meal deal.  </a:t>
            </a:r>
          </a:p>
          <a:p>
            <a:pPr>
              <a:buFont typeface="Wingdings" pitchFamily="2" charset="2"/>
              <a:buChar char="Ø"/>
            </a:pPr>
            <a:r>
              <a:rPr lang="en-US" sz="1100" dirty="0" smtClean="0"/>
              <a:t>CSR should be warm and friendly. CSR should be able to explain the benefit of the up-sell to all customers. Eg “The fun meal for 2 offers  beverage sides and pizza at just 399/-. You save up to  Rs 100 by opting for the meal bundle”.</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49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886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p>
          <a:p>
            <a:pPr marL="228600" indent="-228600">
              <a:buAutoNum type="arabicPeriod"/>
            </a:pPr>
            <a:r>
              <a:rPr lang="en-US" sz="1100" dirty="0" smtClean="0"/>
              <a:t>What is HOP to Win?</a:t>
            </a:r>
          </a:p>
          <a:p>
            <a:pPr marL="228600" indent="-228600">
              <a:buAutoNum type="arabicPeriod"/>
            </a:pPr>
            <a:r>
              <a:rPr lang="en-US" sz="1100" dirty="0" smtClean="0"/>
              <a:t>How is it going to help us?</a:t>
            </a:r>
          </a:p>
          <a:p>
            <a:pPr marL="228600" indent="-228600">
              <a:buAutoNum type="arabicPeriod"/>
            </a:pPr>
            <a:endParaRPr lang="en-US" sz="1100" dirty="0" smtClean="0"/>
          </a:p>
          <a:p>
            <a:pPr marL="228600" indent="-228600"/>
            <a:r>
              <a:rPr lang="en-US" sz="1100" b="1" dirty="0" smtClean="0"/>
              <a:t>GET RESPONSES-</a:t>
            </a:r>
          </a:p>
          <a:p>
            <a:pPr marL="228600" indent="-228600"/>
            <a:r>
              <a:rPr lang="en-US" sz="1100" dirty="0" smtClean="0"/>
              <a:t>It is our unique Pizza Hut delivery culture –</a:t>
            </a:r>
          </a:p>
          <a:p>
            <a:pPr marL="228600" indent="-228600"/>
            <a:r>
              <a:rPr lang="en-US" sz="1100" dirty="0" smtClean="0"/>
              <a:t>Hustle is all about speed . We need to ensure we serve customers on time without </a:t>
            </a:r>
          </a:p>
          <a:p>
            <a:pPr marL="228600" indent="-228600"/>
            <a:r>
              <a:rPr lang="en-US" sz="1100" dirty="0" smtClean="0"/>
              <a:t>compromising on safety.</a:t>
            </a:r>
          </a:p>
          <a:p>
            <a:pPr marL="228600" indent="-228600"/>
            <a:endParaRPr lang="en-US" sz="1100" dirty="0" smtClean="0"/>
          </a:p>
          <a:p>
            <a:pPr marL="228600" indent="-228600"/>
            <a:r>
              <a:rPr lang="en-US" sz="1100" dirty="0" smtClean="0"/>
              <a:t>Own the Zone – Every household is a potential customer. Customer will order with us if we </a:t>
            </a:r>
          </a:p>
          <a:p>
            <a:pPr marL="228600" indent="-228600"/>
            <a:r>
              <a:rPr lang="en-US" sz="1100" dirty="0" smtClean="0"/>
              <a:t>provide them with  our contact details and our menu. When they order, we need to ensure </a:t>
            </a:r>
          </a:p>
          <a:p>
            <a:pPr marL="228600" indent="-228600"/>
            <a:r>
              <a:rPr lang="en-US" sz="1100" dirty="0" smtClean="0"/>
              <a:t>that they are completely satisfied and return to us.</a:t>
            </a:r>
          </a:p>
          <a:p>
            <a:pPr marL="228600" indent="-228600"/>
            <a:endParaRPr lang="en-US" sz="1100" dirty="0" smtClean="0"/>
          </a:p>
          <a:p>
            <a:pPr marL="228600" indent="-228600"/>
            <a:r>
              <a:rPr lang="en-US" sz="1100" dirty="0" smtClean="0"/>
              <a:t>Passion for Product – Every product made in our kitchen is of the finest quality</a:t>
            </a:r>
          </a:p>
          <a:p>
            <a:pPr marL="228600" indent="-228600"/>
            <a:endParaRPr lang="en-US" sz="1100" dirty="0" smtClean="0"/>
          </a:p>
          <a:p>
            <a:pPr marL="228600" indent="-228600"/>
            <a:r>
              <a:rPr lang="en-US" sz="1100" dirty="0" smtClean="0"/>
              <a:t>We need to ensure that everyone on our team is completely aware of these 3 unique </a:t>
            </a:r>
          </a:p>
          <a:p>
            <a:pPr marL="228600" indent="-228600"/>
            <a:r>
              <a:rPr lang="en-US" sz="1100" dirty="0" smtClean="0"/>
              <a:t>mindsets and constantly display HOP behavior</a:t>
            </a:r>
          </a:p>
          <a:p>
            <a:pPr marL="228600" indent="-228600"/>
            <a:endParaRPr lang="en-US" sz="1100" dirty="0" smtClean="0"/>
          </a:p>
          <a:p>
            <a:pPr marL="228600" indent="-228600"/>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5486400"/>
            <a:ext cx="5486400" cy="762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DISCUSS – </a:t>
            </a:r>
            <a:r>
              <a:rPr lang="en-US" sz="1100" dirty="0" smtClean="0"/>
              <a:t> Each of the various marketing touch points and how they contribute to building APC. </a:t>
            </a:r>
          </a:p>
          <a:p>
            <a:r>
              <a:rPr lang="en-US" sz="1100" dirty="0" smtClean="0"/>
              <a:t>Share best practices.</a:t>
            </a:r>
          </a:p>
          <a:p>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4343400"/>
            <a:ext cx="5486400" cy="9144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SAY </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Each of these touch points play an important role in communicating our product range to customers. It is important that these touch points are placed at the appropriate place and in well maintained. A badly maintained touch point will not give us the APC uplift that we target.</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828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p>
          <a:p>
            <a:pPr marL="342900" indent="-342900">
              <a:buAutoNum type="arabicPeriod"/>
            </a:pPr>
            <a:r>
              <a:rPr lang="en-US" sz="1100" dirty="0" smtClean="0"/>
              <a:t>What is great experience? What does the CSR need to do?</a:t>
            </a:r>
          </a:p>
          <a:p>
            <a:pPr marL="342900" indent="-342900">
              <a:buAutoNum type="arabicPeriod"/>
            </a:pPr>
            <a:r>
              <a:rPr lang="en-US" sz="1100" dirty="0" smtClean="0"/>
              <a:t>What is value? What does the CSR need to do?</a:t>
            </a:r>
          </a:p>
          <a:p>
            <a:pPr marL="342900" indent="-342900">
              <a:buAutoNum type="arabicPeriod"/>
            </a:pPr>
            <a:r>
              <a:rPr lang="en-US" sz="1100" dirty="0" smtClean="0"/>
              <a:t>How can the actions of the CSR drive transactions?</a:t>
            </a:r>
          </a:p>
          <a:p>
            <a:pPr marL="342900" indent="-342900">
              <a:buAutoNum type="arabicPeriod"/>
            </a:pPr>
            <a:endParaRPr lang="en-US" sz="1100" dirty="0" smtClean="0"/>
          </a:p>
          <a:p>
            <a:pPr marL="342900" indent="-342900"/>
            <a:r>
              <a:rPr lang="en-US" sz="1100" b="1" dirty="0" smtClean="0"/>
              <a:t>GET RESPONSES-</a:t>
            </a:r>
          </a:p>
          <a:p>
            <a:pPr marL="342900" indent="-342900"/>
            <a:r>
              <a:rPr lang="en-US" sz="1100" dirty="0" smtClean="0"/>
              <a:t>Many customers come back because they love to interact with our friendly staff. Great </a:t>
            </a:r>
          </a:p>
          <a:p>
            <a:pPr marL="342900" indent="-342900"/>
            <a:r>
              <a:rPr lang="en-US" sz="1100" dirty="0" smtClean="0"/>
              <a:t>service  and experience will lead to satisfied customers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52</a:t>
            </a:fld>
            <a:endParaRPr lang="en-US" dirty="0"/>
          </a:p>
        </p:txBody>
      </p:sp>
      <p:sp>
        <p:nvSpPr>
          <p:cNvPr id="5" name="Notes Placeholder 2"/>
          <p:cNvSpPr>
            <a:spLocks noGrp="1"/>
          </p:cNvSpPr>
          <p:nvPr>
            <p:ph type="body" idx="1"/>
          </p:nvPr>
        </p:nvSpPr>
        <p:spPr>
          <a:xfrm>
            <a:off x="685800" y="5151120"/>
            <a:ext cx="5486400" cy="86868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DISCUSS – </a:t>
            </a:r>
            <a:r>
              <a:rPr lang="en-US" sz="1100" dirty="0" smtClean="0"/>
              <a:t> Each of the various brand touch points and how they contribute to increasing transactions. </a:t>
            </a:r>
          </a:p>
          <a:p>
            <a:r>
              <a:rPr lang="en-US" sz="1100" dirty="0" smtClean="0"/>
              <a:t>Share best practices.</a:t>
            </a:r>
          </a:p>
          <a:p>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7" name="Notes Placeholder 2"/>
          <p:cNvSpPr txBox="1">
            <a:spLocks/>
          </p:cNvSpPr>
          <p:nvPr/>
        </p:nvSpPr>
        <p:spPr>
          <a:xfrm>
            <a:off x="685800" y="4572000"/>
            <a:ext cx="5486400" cy="4572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ASK</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a:t>
            </a:r>
            <a:r>
              <a:rPr kumimoji="0" lang="en-US" sz="1100" i="0" u="none" strike="noStrike" kern="1200" cap="none" spc="0" normalizeH="0" baseline="0" noProof="0" dirty="0" smtClean="0">
                <a:ln>
                  <a:noFill/>
                </a:ln>
                <a:solidFill>
                  <a:schemeClr val="dk1"/>
                </a:solidFill>
                <a:effectLst/>
                <a:uLnTx/>
                <a:uFillTx/>
                <a:latin typeface="+mn-lt"/>
                <a:ea typeface="+mn-ea"/>
                <a:cs typeface="+mn-cs"/>
              </a:rPr>
              <a:t>What are the other brand touch points </a:t>
            </a:r>
            <a:r>
              <a:rPr lang="en-US" sz="1100" dirty="0" smtClean="0"/>
              <a:t>at our stores?</a:t>
            </a:r>
            <a:r>
              <a:rPr kumimoji="0" lang="en-US" sz="1100" i="0" u="none" strike="noStrike" kern="1200" cap="none" spc="0" normalizeH="0" baseline="0" noProof="0" dirty="0" smtClean="0">
                <a:ln>
                  <a:noFill/>
                </a:ln>
                <a:solidFill>
                  <a:schemeClr val="dk1"/>
                </a:solidFill>
                <a:effectLst/>
                <a:uLnTx/>
                <a:uFillTx/>
                <a:latin typeface="+mn-lt"/>
                <a:ea typeface="+mn-ea"/>
                <a:cs typeface="+mn-cs"/>
              </a:rPr>
              <a:t> </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914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p>
          <a:p>
            <a:pPr marL="342900" indent="-342900">
              <a:buAutoNum type="arabicPeriod"/>
            </a:pPr>
            <a:r>
              <a:rPr lang="en-US" sz="1100" dirty="0" smtClean="0"/>
              <a:t>Have you heard this phrase before?</a:t>
            </a:r>
          </a:p>
          <a:p>
            <a:pPr marL="342900" indent="-342900">
              <a:buAutoNum type="arabicPeriod"/>
            </a:pPr>
            <a:r>
              <a:rPr lang="en-US" sz="1100" dirty="0" smtClean="0"/>
              <a:t>What does it mean?</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5410200"/>
            <a:ext cx="5486400" cy="762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SAY</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a:t>
            </a:r>
            <a:r>
              <a:rPr lang="en-US" sz="1100" dirty="0" smtClean="0"/>
              <a:t> This is an important concept that address not just sales and customer satisfaction, but also loyalty.</a:t>
            </a:r>
            <a:endParaRPr kumimoji="0" lang="en-US" sz="1100" i="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p>
          <a:p>
            <a:pPr marL="342900" indent="-342900">
              <a:buAutoNum type="arabicPeriod"/>
            </a:pPr>
            <a:r>
              <a:rPr lang="en-US" sz="1100" dirty="0" smtClean="0"/>
              <a:t>What are the other characteristics of a good friend?</a:t>
            </a:r>
          </a:p>
          <a:p>
            <a:pPr marL="342900" indent="-342900">
              <a:buAutoNum type="arabicPeriod"/>
            </a:pPr>
            <a:r>
              <a:rPr lang="en-US" sz="1100" dirty="0" smtClean="0"/>
              <a:t>What are some things you would keep in mind while making a recommendation to a friend.</a:t>
            </a:r>
          </a:p>
          <a:p>
            <a:pPr marL="342900" indent="-342900">
              <a:buAutoNum type="arabicPeriod"/>
            </a:pPr>
            <a:r>
              <a:rPr lang="en-US" sz="1100" dirty="0" smtClean="0"/>
              <a:t>Share stories of how a good helped you make a choice.  </a:t>
            </a:r>
          </a:p>
          <a:p>
            <a:pPr marL="342900" indent="-342900"/>
            <a:r>
              <a:rPr lang="en-US" sz="1100" i="1" dirty="0" smtClean="0"/>
              <a:t>       </a:t>
            </a:r>
          </a:p>
          <a:p>
            <a:pPr marL="342900" indent="-342900"/>
            <a:r>
              <a:rPr lang="en-US" sz="1100" i="1" dirty="0" smtClean="0"/>
              <a:t> Allow discussion.</a:t>
            </a:r>
            <a:endParaRPr lang="en-US" sz="1100" i="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752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a:t>
            </a:r>
          </a:p>
          <a:p>
            <a:r>
              <a:rPr lang="en-US" sz="1100" dirty="0" smtClean="0"/>
              <a:t>1. What does this statement mean?</a:t>
            </a:r>
          </a:p>
          <a:p>
            <a:r>
              <a:rPr lang="en-US" sz="1100" dirty="0" smtClean="0"/>
              <a:t>2. How will this impact our team and customer?</a:t>
            </a:r>
            <a:r>
              <a:rPr lang="en-US" sz="1100" b="1" dirty="0" smtClean="0"/>
              <a:t> </a:t>
            </a:r>
          </a:p>
          <a:p>
            <a:endParaRPr lang="en-US" sz="1100" b="1" dirty="0" smtClean="0"/>
          </a:p>
          <a:p>
            <a:r>
              <a:rPr lang="en-US" sz="1100" b="1" dirty="0" smtClean="0"/>
              <a:t>GET RESPONSE –</a:t>
            </a:r>
          </a:p>
          <a:p>
            <a:r>
              <a:rPr lang="en-US" sz="1100" dirty="0" smtClean="0"/>
              <a:t>We want all customers to believe that a Pizza Hut CSR is their friend. The CSR constantly looks at doing things which are in the customers best interest.</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43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DISCUSS –</a:t>
            </a:r>
          </a:p>
          <a:p>
            <a:pPr>
              <a:buFont typeface="Wingdings" pitchFamily="2" charset="2"/>
              <a:buChar char="Ø"/>
            </a:pPr>
            <a:r>
              <a:rPr lang="en-US" sz="1100" dirty="0" smtClean="0"/>
              <a:t> What are the tools that help us in recruiting and training our CSR’s?</a:t>
            </a:r>
          </a:p>
          <a:p>
            <a:pPr>
              <a:buFont typeface="Wingdings" pitchFamily="2" charset="2"/>
              <a:buChar char="Ø"/>
            </a:pPr>
            <a:r>
              <a:rPr lang="en-US" sz="1100" dirty="0" smtClean="0"/>
              <a:t> What are the personality traits of a ‘Friend on the Inside’?</a:t>
            </a:r>
          </a:p>
          <a:p>
            <a:pPr>
              <a:buFont typeface="Wingdings" pitchFamily="2" charset="2"/>
              <a:buChar char="Ø"/>
            </a:pPr>
            <a:r>
              <a:rPr lang="en-US" sz="1100" dirty="0" smtClean="0"/>
              <a:t> How do we nurture and encourage CSR’s who display the right behavior?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6019800"/>
            <a:ext cx="5486400" cy="457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Reiterate – </a:t>
            </a:r>
            <a:r>
              <a:rPr lang="en-US" sz="1100" dirty="0" smtClean="0"/>
              <a:t>“What is cost of a happy customer?”</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4343400"/>
            <a:ext cx="5486400" cy="1447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SAY- </a:t>
            </a:r>
            <a:r>
              <a:rPr lang="en-US" sz="1100" dirty="0" smtClean="0"/>
              <a:t>It is important to assess the various meaning of the word ‘value’. For different customers value is perceived differently. Take the example of a person who rides a Pulsar vs. a person who rides a Harley Davidson. If both were given  the same riders jacket,  each of them will perceive the value of the jacket differently.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smtClean="0"/>
              <a:t>We cannot use the one glove fits all solution when we address value. It is important that managers and CSRs are able to talk and ascertain what customers may want and guide them to provide the best value </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85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DISCUSS – </a:t>
            </a:r>
            <a:r>
              <a:rPr lang="en-US" sz="1100" dirty="0" smtClean="0"/>
              <a:t>What are other behaviors a friend on the inside would display while interacting with customers?</a:t>
            </a:r>
          </a:p>
          <a:p>
            <a:endParaRPr lang="en-US" sz="1100" b="1" dirty="0" smtClean="0"/>
          </a:p>
          <a:p>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048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Work in teams. The objective of this exercise is to come up with the best response a CSR could have to each of these customers, while offering value. </a:t>
            </a:r>
          </a:p>
          <a:p>
            <a:endParaRPr lang="en-US" sz="1100" dirty="0" smtClean="0"/>
          </a:p>
          <a:p>
            <a:r>
              <a:rPr lang="en-US" sz="1100" b="1" dirty="0" smtClean="0"/>
              <a:t>GET RESPONSE </a:t>
            </a:r>
          </a:p>
          <a:p>
            <a:r>
              <a:rPr lang="en-US" sz="1100" dirty="0" smtClean="0"/>
              <a:t>Ans 1 – recommend magic pan non veg – set</a:t>
            </a:r>
            <a:r>
              <a:rPr lang="en-US" sz="1100" baseline="0" dirty="0" smtClean="0"/>
              <a:t> of 4 &amp; 2 personal pan pizzas. Watch out for their budget give abundance</a:t>
            </a:r>
          </a:p>
          <a:p>
            <a:r>
              <a:rPr lang="en-US" sz="1100" baseline="0" dirty="0" smtClean="0"/>
              <a:t>Ans 2 – beverage to wash down the flavor full magic pan pizzas. Suggest meal for 1. Give a complete meal experience.</a:t>
            </a:r>
          </a:p>
          <a:p>
            <a:r>
              <a:rPr lang="en-US" sz="1100" baseline="0" dirty="0" smtClean="0"/>
              <a:t>Ans 3 – Add Rs 40 and get GB+ Pepsi (Fun meal for 2). Save Rs 70/-</a:t>
            </a:r>
            <a:r>
              <a:rPr lang="en-US" sz="1100" dirty="0" smtClean="0"/>
              <a:t> . Provide price point and abundance value.</a:t>
            </a:r>
          </a:p>
          <a:p>
            <a:endParaRPr lang="en-US" sz="1100" dirty="0" smtClean="0"/>
          </a:p>
          <a:p>
            <a:r>
              <a:rPr lang="en-US" sz="1100" b="1" dirty="0" smtClean="0"/>
              <a:t>SAY </a:t>
            </a:r>
            <a:r>
              <a:rPr lang="en-US" sz="1100" dirty="0" smtClean="0"/>
              <a:t>– It is important that we explain why we are making any recommendation. While sizzle words help, logic and value in price, abundance and variety need to be explained. This will ensure that  customers are aware that we are looking out for their best interest.</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59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066800"/>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1100" b="1" dirty="0" smtClean="0"/>
              <a:t>Recognize </a:t>
            </a:r>
            <a:r>
              <a:rPr lang="en-US" sz="1100" dirty="0" smtClean="0"/>
              <a:t>RGMs who have led their troupes to victory.</a:t>
            </a:r>
          </a:p>
          <a:p>
            <a:r>
              <a:rPr lang="en-US" sz="1100" dirty="0" smtClean="0"/>
              <a:t>Recognition Criteria –</a:t>
            </a:r>
          </a:p>
          <a:p>
            <a:pPr marL="228600" indent="-228600">
              <a:buAutoNum type="alphaLcPeriod"/>
            </a:pPr>
            <a:r>
              <a:rPr lang="en-US" sz="1100" dirty="0" smtClean="0"/>
              <a:t>Highest sales growth</a:t>
            </a:r>
          </a:p>
          <a:p>
            <a:pPr marL="228600" indent="-228600">
              <a:buAutoNum type="alphaLcPeriod"/>
            </a:pPr>
            <a:r>
              <a:rPr lang="en-US" sz="1100" dirty="0" smtClean="0"/>
              <a:t>Highest net new customers</a:t>
            </a:r>
          </a:p>
          <a:p>
            <a:pPr marL="228600" indent="-228600">
              <a:buAutoNum type="alphaLcPeriod"/>
            </a:pPr>
            <a:r>
              <a:rPr lang="en-US" sz="1100" dirty="0" smtClean="0"/>
              <a:t>Best celebration week execution</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a:t>
            </a:fld>
            <a:endParaRPr lang="en-US" dirty="0"/>
          </a:p>
        </p:txBody>
      </p:sp>
      <p:sp>
        <p:nvSpPr>
          <p:cNvPr id="5" name="Notes Placeholder 2"/>
          <p:cNvSpPr txBox="1">
            <a:spLocks/>
          </p:cNvSpPr>
          <p:nvPr/>
        </p:nvSpPr>
        <p:spPr>
          <a:xfrm>
            <a:off x="685800" y="5562600"/>
            <a:ext cx="5486400" cy="6096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lvl="0" eaLnBrk="0" hangingPunct="0">
              <a:spcBef>
                <a:spcPct val="30000"/>
              </a:spcBef>
              <a:defRPr/>
            </a:pPr>
            <a:r>
              <a:rPr lang="en-US" sz="1100" b="1" dirty="0" smtClean="0"/>
              <a:t>DO –</a:t>
            </a:r>
            <a:r>
              <a:rPr kumimoji="0" lang="en-US" sz="1100" b="1" i="0" u="none" strike="noStrike" kern="1200" cap="none" spc="0" normalizeH="0" baseline="0" noProof="0" dirty="0" smtClean="0">
                <a:ln>
                  <a:noFill/>
                </a:ln>
                <a:solidFill>
                  <a:schemeClr val="dk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Ask the team to recognize RGM’s who have made significant improvement in the store sales . </a:t>
            </a:r>
            <a:r>
              <a:rPr lang="en-US" sz="1100" dirty="0" smtClean="0"/>
              <a:t>Instill pride in the team</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a:t>
            </a:r>
            <a:endParaRPr kumimoji="0" lang="en-US" sz="11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Footer Placeholder 6"/>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486400" cy="2362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What are some of the phrases we should avoid while serving customers?</a:t>
            </a:r>
            <a:endParaRPr lang="en-US" sz="1100" b="1" dirty="0" smtClean="0"/>
          </a:p>
          <a:p>
            <a:endParaRPr lang="en-US" sz="1100" b="1" dirty="0" smtClean="0"/>
          </a:p>
          <a:p>
            <a:r>
              <a:rPr lang="en-US" sz="1100" b="1" dirty="0" smtClean="0"/>
              <a:t>GET RESPONSE </a:t>
            </a:r>
          </a:p>
          <a:p>
            <a:pPr lvl="0">
              <a:buFont typeface="Wingdings" pitchFamily="2" charset="2"/>
              <a:buChar char="Ø"/>
            </a:pPr>
            <a:r>
              <a:rPr lang="en-US" sz="1100" dirty="0" smtClean="0"/>
              <a:t>That’s not what you ordered.</a:t>
            </a:r>
          </a:p>
          <a:p>
            <a:pPr lvl="0">
              <a:buFont typeface="Wingdings" pitchFamily="2" charset="2"/>
              <a:buChar char="Ø"/>
            </a:pPr>
            <a:r>
              <a:rPr lang="en-US" sz="1100" dirty="0" smtClean="0"/>
              <a:t>Our policy says……….</a:t>
            </a:r>
          </a:p>
          <a:p>
            <a:pPr lvl="0">
              <a:buFont typeface="Wingdings" pitchFamily="2" charset="2"/>
              <a:buChar char="Ø"/>
            </a:pPr>
            <a:r>
              <a:rPr lang="en-US" sz="1100" dirty="0" smtClean="0"/>
              <a:t>We’re not allowed to.</a:t>
            </a:r>
          </a:p>
          <a:p>
            <a:pPr lvl="0">
              <a:buFont typeface="Wingdings" pitchFamily="2" charset="2"/>
              <a:buChar char="Ø"/>
            </a:pPr>
            <a:r>
              <a:rPr lang="en-US" sz="1100" dirty="0" smtClean="0"/>
              <a:t>You’ll have to call back and talk to my manager</a:t>
            </a:r>
          </a:p>
          <a:p>
            <a:pPr lvl="0">
              <a:buFont typeface="Wingdings" pitchFamily="2" charset="2"/>
              <a:buChar char="Ø"/>
            </a:pPr>
            <a:r>
              <a:rPr lang="en-US" sz="1100" dirty="0" smtClean="0"/>
              <a:t>That’s the way we do it…</a:t>
            </a:r>
          </a:p>
          <a:p>
            <a:pPr lvl="0">
              <a:buFont typeface="Wingdings" pitchFamily="2" charset="2"/>
              <a:buChar char="Ø"/>
            </a:pPr>
            <a:r>
              <a:rPr lang="en-US" sz="1100" dirty="0" smtClean="0"/>
              <a:t>No, we cannot… … …</a:t>
            </a:r>
          </a:p>
          <a:p>
            <a:pPr lvl="0">
              <a:buFont typeface="Wingdings" pitchFamily="2" charset="2"/>
              <a:buChar char="Ø"/>
            </a:pPr>
            <a:r>
              <a:rPr lang="en-US" sz="1100" dirty="0" smtClean="0"/>
              <a:t>We are working on it. . …</a:t>
            </a:r>
          </a:p>
          <a:p>
            <a:pPr>
              <a:buFont typeface="Wingdings" pitchFamily="2" charset="2"/>
              <a:buChar char="Ø"/>
            </a:pP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grpSp>
        <p:nvGrpSpPr>
          <p:cNvPr id="7" name="Group 6"/>
          <p:cNvGrpSpPr/>
          <p:nvPr/>
        </p:nvGrpSpPr>
        <p:grpSpPr>
          <a:xfrm>
            <a:off x="914400" y="6962001"/>
            <a:ext cx="5225799" cy="814864"/>
            <a:chOff x="1048003" y="6352401"/>
            <a:chExt cx="5225799" cy="814864"/>
          </a:xfrm>
        </p:grpSpPr>
        <p:pic>
          <p:nvPicPr>
            <p:cNvPr id="8" name="Picture 7"/>
            <p:cNvPicPr>
              <a:picLocks noChangeAspect="1" noChangeArrowheads="1"/>
            </p:cNvPicPr>
            <p:nvPr/>
          </p:nvPicPr>
          <p:blipFill>
            <a:blip r:embed="rId3"/>
            <a:srcRect/>
            <a:stretch>
              <a:fillRect/>
            </a:stretch>
          </p:blipFill>
          <p:spPr bwMode="auto">
            <a:xfrm>
              <a:off x="1048003" y="6410326"/>
              <a:ext cx="782774" cy="676274"/>
            </a:xfrm>
            <a:prstGeom prst="rect">
              <a:avLst/>
            </a:prstGeom>
            <a:noFill/>
            <a:ln w="9525">
              <a:noFill/>
              <a:miter lim="800000"/>
              <a:headEnd/>
              <a:tailEnd/>
            </a:ln>
          </p:spPr>
        </p:pic>
        <p:sp>
          <p:nvSpPr>
            <p:cNvPr id="9" name="TextBox 8"/>
            <p:cNvSpPr txBox="1"/>
            <p:nvPr/>
          </p:nvSpPr>
          <p:spPr>
            <a:xfrm>
              <a:off x="2006927" y="6352401"/>
              <a:ext cx="2284023" cy="276999"/>
            </a:xfrm>
            <a:prstGeom prst="rect">
              <a:avLst/>
            </a:prstGeom>
            <a:noFill/>
          </p:spPr>
          <p:txBody>
            <a:bodyPr wrap="none" rtlCol="0">
              <a:spAutoFit/>
            </a:bodyPr>
            <a:lstStyle/>
            <a:p>
              <a:r>
                <a:rPr lang="en-US" sz="1200" dirty="0" smtClean="0">
                  <a:latin typeface="+mj-lt"/>
                </a:rPr>
                <a:t>Take questions before proceeding</a:t>
              </a:r>
              <a:endParaRPr lang="en-US" sz="1200" dirty="0">
                <a:latin typeface="+mj-lt"/>
              </a:endParaRPr>
            </a:p>
          </p:txBody>
        </p:sp>
        <p:sp>
          <p:nvSpPr>
            <p:cNvPr id="10" name="TextBox 9"/>
            <p:cNvSpPr txBox="1"/>
            <p:nvPr/>
          </p:nvSpPr>
          <p:spPr>
            <a:xfrm>
              <a:off x="2009429" y="6705600"/>
              <a:ext cx="4264373" cy="461665"/>
            </a:xfrm>
            <a:prstGeom prst="rect">
              <a:avLst/>
            </a:prstGeom>
            <a:noFill/>
          </p:spPr>
          <p:txBody>
            <a:bodyPr wrap="none" rtlCol="0">
              <a:spAutoFit/>
            </a:bodyPr>
            <a:lstStyle/>
            <a:p>
              <a:r>
                <a:rPr lang="en-US" sz="1200" dirty="0" smtClean="0">
                  <a:latin typeface="+mj-lt"/>
                </a:rPr>
                <a:t>Review  ‘Maximizing sales in the store’. Ask questions to check on</a:t>
              </a:r>
            </a:p>
            <a:p>
              <a:r>
                <a:rPr lang="en-US" sz="1200" dirty="0" smtClean="0">
                  <a:latin typeface="+mj-lt"/>
                </a:rPr>
                <a:t>Understanding.</a:t>
              </a:r>
              <a:endParaRPr lang="en-US" sz="1200" dirty="0">
                <a:latin typeface="+mj-lt"/>
              </a:endParaRPr>
            </a:p>
          </p:txBody>
        </p:sp>
      </p:grpSp>
      <p:sp>
        <p:nvSpPr>
          <p:cNvPr id="11" name="Rectangle 10"/>
          <p:cNvSpPr/>
          <p:nvPr/>
        </p:nvSpPr>
        <p:spPr>
          <a:xfrm>
            <a:off x="685800" y="6858000"/>
            <a:ext cx="54864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61</a:t>
            </a:fld>
            <a:endParaRPr lang="en-US" dirty="0"/>
          </a:p>
        </p:txBody>
      </p:sp>
      <p:sp>
        <p:nvSpPr>
          <p:cNvPr id="5" name="Notes Placeholder 2"/>
          <p:cNvSpPr>
            <a:spLocks noGrp="1"/>
          </p:cNvSpPr>
          <p:nvPr>
            <p:ph type="body" idx="3"/>
          </p:nvPr>
        </p:nvSpPr>
        <p:spPr>
          <a:xfrm>
            <a:off x="685800" y="4343400"/>
            <a:ext cx="5486400" cy="7315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 This module is about how we can increase sales in our trade zone.</a:t>
            </a:r>
            <a:endParaRPr lang="en-US" sz="1100"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990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 To build sales in our trade zone, it is crucial that we have all the tools and knowledge (database). The trade zone map, leafleting and tracking of our activities will give us the decisive advantage in this battle. Data on the trade zone is the starting point for all sales building activities .</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This is the first facet in building a successful ‘Own The Zone’ program for home delivery</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1100" b="1" dirty="0" smtClean="0"/>
              <a:t>ASK- </a:t>
            </a:r>
            <a:r>
              <a:rPr lang="en-US" sz="1100" dirty="0" smtClean="0"/>
              <a:t>Why are these criteria important? How do they help us?</a:t>
            </a:r>
          </a:p>
          <a:p>
            <a:endParaRPr lang="en-US" sz="1100" b="1" dirty="0" smtClean="0"/>
          </a:p>
          <a:p>
            <a:r>
              <a:rPr lang="en-US" sz="1100" b="1" dirty="0" smtClean="0"/>
              <a:t>GET RESPONSE </a:t>
            </a:r>
          </a:p>
          <a:p>
            <a:r>
              <a:rPr lang="en-US" sz="1100" dirty="0" smtClean="0"/>
              <a:t>The scientific approach on trade zone</a:t>
            </a:r>
            <a:r>
              <a:rPr lang="en-US" sz="1100" baseline="0" dirty="0" smtClean="0"/>
              <a:t> selection ensures we meet the target sales. Accurate site selection insures we have potential in the trade zone.</a:t>
            </a:r>
            <a:r>
              <a:rPr lang="en-US" sz="1100" dirty="0" smtClean="0"/>
              <a:t> The 15k household is overall requirement. Many trade zones have a mix of residential and corporate households. </a:t>
            </a:r>
          </a:p>
          <a:p>
            <a:r>
              <a:rPr lang="en-US" sz="1100" dirty="0" smtClean="0"/>
              <a:t>There also needs to be a healthy  mix of customer profile.</a:t>
            </a:r>
          </a:p>
          <a:p>
            <a:r>
              <a:rPr lang="en-US" sz="1100" dirty="0" smtClean="0"/>
              <a:t>Customer profile is done by the SEC – Socio Economic Class.</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 Why is the map important? </a:t>
            </a:r>
          </a:p>
          <a:p>
            <a:endParaRPr lang="en-US" sz="1100" b="1" dirty="0" smtClean="0"/>
          </a:p>
          <a:p>
            <a:r>
              <a:rPr lang="en-US" sz="1100" b="1" dirty="0" smtClean="0"/>
              <a:t>GET RESPONSE</a:t>
            </a:r>
          </a:p>
          <a:p>
            <a:r>
              <a:rPr lang="en-US" sz="1100" dirty="0" smtClean="0"/>
              <a:t>This</a:t>
            </a:r>
            <a:r>
              <a:rPr lang="en-US" sz="1100" baseline="0" dirty="0" smtClean="0"/>
              <a:t> information is the foundation of all BTL activities. Without these details we cannot make a successful battle plan. Lack of accurate data will lead to poor planning and execution with poor results.</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362200"/>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1100" b="1" dirty="0" smtClean="0"/>
              <a:t>DISCUSS</a:t>
            </a:r>
          </a:p>
          <a:p>
            <a:pPr>
              <a:buFont typeface="Wingdings" pitchFamily="2" charset="2"/>
              <a:buChar char="Ø"/>
            </a:pPr>
            <a:r>
              <a:rPr lang="en-US" sz="1100" b="1" dirty="0" smtClean="0"/>
              <a:t> </a:t>
            </a:r>
            <a:r>
              <a:rPr lang="en-US" sz="1100" dirty="0" smtClean="0"/>
              <a:t>How a trade zone is formed. </a:t>
            </a:r>
          </a:p>
          <a:p>
            <a:r>
              <a:rPr lang="en-US" sz="1100" dirty="0" smtClean="0"/>
              <a:t>        Drive in all directions for 6 minutes (2 minutes for vertical heights).</a:t>
            </a:r>
          </a:p>
          <a:p>
            <a:r>
              <a:rPr lang="en-US" sz="1100" dirty="0" smtClean="0"/>
              <a:t>        Draw concentric circles for 2, 4 and 6 minute drive times. </a:t>
            </a:r>
          </a:p>
          <a:p>
            <a:pPr>
              <a:buFont typeface="Wingdings" pitchFamily="2" charset="2"/>
              <a:buChar char="Ø"/>
            </a:pPr>
            <a:r>
              <a:rPr lang="en-US" sz="1100" dirty="0" smtClean="0"/>
              <a:t> How can one indicate drive times</a:t>
            </a:r>
          </a:p>
          <a:p>
            <a:r>
              <a:rPr lang="en-US" sz="1100" dirty="0" smtClean="0"/>
              <a:t>         Color code the drive times. Pods with 2 drive time bands need to be slotted in the drive   </a:t>
            </a:r>
          </a:p>
          <a:p>
            <a:r>
              <a:rPr lang="en-US" sz="1100" dirty="0" smtClean="0"/>
              <a:t>         time band that the majority of the pod falls into.       </a:t>
            </a:r>
          </a:p>
          <a:p>
            <a:pPr>
              <a:buFont typeface="Wingdings" pitchFamily="2" charset="2"/>
              <a:buChar char="Ø"/>
            </a:pPr>
            <a:r>
              <a:rPr lang="en-US" sz="1100" dirty="0" smtClean="0"/>
              <a:t> How do we divide the trade zone into pods</a:t>
            </a:r>
          </a:p>
          <a:p>
            <a:r>
              <a:rPr lang="en-US" sz="1100" dirty="0" smtClean="0"/>
              <a:t>          2 mins drive between any 2 areas in the pod</a:t>
            </a:r>
          </a:p>
          <a:p>
            <a:r>
              <a:rPr lang="en-US" sz="1100" dirty="0" smtClean="0"/>
              <a:t>           Use natural boundaries  to divide pods – main roads, bridges, railway crossing   ….etc. 	</a:t>
            </a:r>
          </a:p>
          <a:p>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209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Why are pods important? How does pod help in our quest for trade zone ownership?</a:t>
            </a:r>
          </a:p>
          <a:p>
            <a:endParaRPr lang="en-US" sz="1100" b="1" dirty="0" smtClean="0"/>
          </a:p>
          <a:p>
            <a:r>
              <a:rPr lang="en-US" sz="1100" b="1" dirty="0" smtClean="0"/>
              <a:t>GET RESPONSE</a:t>
            </a:r>
          </a:p>
          <a:p>
            <a:pPr>
              <a:buFont typeface="Wingdings" pitchFamily="2" charset="2"/>
              <a:buChar char="Ø"/>
            </a:pPr>
            <a:r>
              <a:rPr lang="en-US" sz="1100" dirty="0" smtClean="0"/>
              <a:t> Pods indicate the source of our business</a:t>
            </a:r>
          </a:p>
          <a:p>
            <a:pPr>
              <a:buFont typeface="Wingdings" pitchFamily="2" charset="2"/>
              <a:buChar char="Ø"/>
            </a:pPr>
            <a:r>
              <a:rPr lang="en-US" sz="1100" dirty="0" smtClean="0"/>
              <a:t>Pods help us identify various customers and their needs.</a:t>
            </a:r>
          </a:p>
          <a:p>
            <a:pPr>
              <a:buFont typeface="Wingdings" pitchFamily="2" charset="2"/>
              <a:buChar char="Ø"/>
            </a:pPr>
            <a:r>
              <a:rPr lang="en-US" sz="1100" dirty="0" smtClean="0"/>
              <a:t>Pods help us customize our strategy and approach to BTL and LSM activities.</a:t>
            </a:r>
          </a:p>
          <a:p>
            <a:pPr>
              <a:buFont typeface="Wingdings" pitchFamily="2" charset="2"/>
              <a:buChar char="Ø"/>
            </a:pPr>
            <a:r>
              <a:rPr lang="en-US" sz="1100" dirty="0" smtClean="0"/>
              <a:t>Behavior of any pod to various offers help us understand the need of our customers in the trade zone.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362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What is the difference between grids and pods.? What is the more effective way of dividing our trade zone?</a:t>
            </a:r>
          </a:p>
          <a:p>
            <a:endParaRPr lang="en-US" sz="1100" b="1" dirty="0" smtClean="0"/>
          </a:p>
          <a:p>
            <a:r>
              <a:rPr lang="en-US" sz="1100" b="1" dirty="0" smtClean="0"/>
              <a:t>GET RESPONSE</a:t>
            </a:r>
          </a:p>
          <a:p>
            <a:pPr>
              <a:buFont typeface="Wingdings" pitchFamily="2" charset="2"/>
              <a:buChar char="Ø"/>
            </a:pPr>
            <a:r>
              <a:rPr lang="en-US" sz="1100" b="1" dirty="0" smtClean="0"/>
              <a:t> </a:t>
            </a:r>
            <a:r>
              <a:rPr lang="en-US" sz="1100" dirty="0" smtClean="0"/>
              <a:t>Grids are 1/8</a:t>
            </a:r>
            <a:r>
              <a:rPr lang="en-US" sz="1100" baseline="30000" dirty="0" smtClean="0"/>
              <a:t>  </a:t>
            </a:r>
            <a:r>
              <a:rPr lang="en-US" sz="1100" dirty="0" smtClean="0"/>
              <a:t> mile square portions of the trade zone. </a:t>
            </a:r>
          </a:p>
          <a:p>
            <a:pPr>
              <a:buFont typeface="Wingdings" pitchFamily="2" charset="2"/>
              <a:buChar char="Ø"/>
            </a:pPr>
            <a:r>
              <a:rPr lang="en-US" sz="1100" dirty="0" smtClean="0"/>
              <a:t> Pods are divided by natural boundaries within 3 mins of each other.</a:t>
            </a:r>
          </a:p>
          <a:p>
            <a:pPr>
              <a:buFont typeface="Wingdings" pitchFamily="2" charset="2"/>
              <a:buChar char="Ø"/>
            </a:pPr>
            <a:r>
              <a:rPr lang="en-US" sz="1100" dirty="0" smtClean="0"/>
              <a:t>Grids do not clearly indicate areas and localities</a:t>
            </a:r>
          </a:p>
          <a:p>
            <a:pPr>
              <a:buFont typeface="Wingdings" pitchFamily="2" charset="2"/>
              <a:buChar char="Ø"/>
            </a:pPr>
            <a:r>
              <a:rPr lang="en-US" sz="1100" dirty="0" smtClean="0"/>
              <a:t>Pods have unique customer profiles</a:t>
            </a:r>
          </a:p>
          <a:p>
            <a:pPr>
              <a:buFont typeface="Wingdings" pitchFamily="2" charset="2"/>
              <a:buChar char="Ø"/>
            </a:pPr>
            <a:r>
              <a:rPr lang="en-US" sz="1100" dirty="0" smtClean="0"/>
              <a:t>Pods are a more scientific means of splitting our trade zone.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6858000"/>
            <a:ext cx="5486400" cy="13716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ASK -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How</a:t>
            </a:r>
            <a:r>
              <a:rPr kumimoji="0" lang="en-US" sz="1100" b="0" i="0" u="none" strike="noStrike" kern="1200" cap="none" spc="0" normalizeH="0" noProof="0" dirty="0" smtClean="0">
                <a:ln>
                  <a:noFill/>
                </a:ln>
                <a:solidFill>
                  <a:schemeClr val="dk1"/>
                </a:solidFill>
                <a:effectLst/>
                <a:uLnTx/>
                <a:uFillTx/>
                <a:latin typeface="+mn-lt"/>
                <a:ea typeface="+mn-ea"/>
                <a:cs typeface="+mn-cs"/>
              </a:rPr>
              <a:t> often should we refresh the map</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GET RESPONSE</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 </a:t>
            </a:r>
            <a:r>
              <a:rPr kumimoji="0" lang="en-US" sz="1100" i="0" u="none" strike="noStrike" kern="1200" cap="none" spc="0" normalizeH="0" baseline="0" noProof="0" dirty="0" smtClean="0">
                <a:ln>
                  <a:noFill/>
                </a:ln>
                <a:solidFill>
                  <a:schemeClr val="dk1"/>
                </a:solidFill>
                <a:effectLst/>
                <a:uLnTx/>
                <a:uFillTx/>
                <a:latin typeface="+mn-lt"/>
                <a:ea typeface="+mn-ea"/>
                <a:cs typeface="+mn-cs"/>
              </a:rPr>
              <a:t>Every 6 months</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Ø"/>
              <a:tabLst/>
              <a:defRPr/>
            </a:pPr>
            <a:r>
              <a:rPr lang="en-US" sz="1100" dirty="0" smtClean="0"/>
              <a:t> Every time we add or remove a pod.</a:t>
            </a:r>
          </a:p>
          <a:p>
            <a:pPr marL="0" marR="0" lvl="0" indent="0" algn="l" defTabSz="914400" rtl="0" eaLnBrk="0" fontAlgn="base" latinLnBrk="0" hangingPunct="0">
              <a:lnSpc>
                <a:spcPct val="100000"/>
              </a:lnSpc>
              <a:spcBef>
                <a:spcPct val="30000"/>
              </a:spcBef>
              <a:spcAft>
                <a:spcPct val="0"/>
              </a:spcAft>
              <a:buClrTx/>
              <a:buSzTx/>
              <a:tabLst/>
              <a:defRPr/>
            </a:pPr>
            <a:endParaRPr kumimoji="0" lang="en-US" sz="110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Why are ‘</a:t>
            </a:r>
            <a:r>
              <a:rPr lang="en-US" sz="1100" dirty="0" err="1" smtClean="0"/>
              <a:t>alpa</a:t>
            </a:r>
            <a:r>
              <a:rPr lang="en-US" sz="1100" dirty="0" smtClean="0"/>
              <a:t> listing’ and ‘hard coding’ important? </a:t>
            </a:r>
          </a:p>
          <a:p>
            <a:endParaRPr lang="en-US" sz="1100" b="1" dirty="0" smtClean="0"/>
          </a:p>
          <a:p>
            <a:r>
              <a:rPr lang="en-US" sz="1100" b="1" dirty="0" smtClean="0"/>
              <a:t>GET RESPONSE – </a:t>
            </a:r>
          </a:p>
          <a:p>
            <a:pPr>
              <a:buFont typeface="Wingdings" pitchFamily="2" charset="2"/>
              <a:buChar char="Ø"/>
            </a:pPr>
            <a:r>
              <a:rPr lang="en-US" sz="1100" dirty="0" smtClean="0"/>
              <a:t> We need to know where our customers order from.</a:t>
            </a:r>
          </a:p>
          <a:p>
            <a:pPr>
              <a:buFont typeface="Wingdings" pitchFamily="2" charset="2"/>
              <a:buChar char="Ø"/>
            </a:pPr>
            <a:r>
              <a:rPr lang="en-US" sz="1100" dirty="0" smtClean="0"/>
              <a:t>With this knowledge we can ensure that every customer in the trade area receive a leaflet.</a:t>
            </a:r>
          </a:p>
          <a:p>
            <a:pPr>
              <a:buFont typeface="Wingdings" pitchFamily="2" charset="2"/>
              <a:buChar char="Ø"/>
            </a:pPr>
            <a:r>
              <a:rPr lang="en-US" sz="1100" dirty="0" smtClean="0"/>
              <a:t>Hard coding is like a blue print of the trade area. It helps us plan our BTL strategy. </a:t>
            </a:r>
          </a:p>
          <a:p>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69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146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SAY- </a:t>
            </a:r>
            <a:r>
              <a:rPr lang="en-US" sz="1100" dirty="0" smtClean="0"/>
              <a:t> This is a workshop. Your experience and knowledge is very important. Share experiences  as we discuss how to win in our own trade zones.</a:t>
            </a:r>
          </a:p>
          <a:p>
            <a:r>
              <a:rPr lang="en-US" sz="1100" dirty="0" smtClean="0"/>
              <a:t>Switch off your phone or forward calls to the manager on duty so that you are not disturbed.</a:t>
            </a:r>
          </a:p>
          <a:p>
            <a:r>
              <a:rPr lang="en-US" sz="1100" dirty="0" smtClean="0"/>
              <a:t>It is important that you are completely focused. Ask question and participate in discussions.</a:t>
            </a:r>
          </a:p>
          <a:p>
            <a:r>
              <a:rPr lang="en-US" sz="1100" dirty="0" smtClean="0"/>
              <a:t>I will be asking questions and the right answers will be rewarded with…….</a:t>
            </a:r>
          </a:p>
          <a:p>
            <a:r>
              <a:rPr lang="en-US" sz="1100" dirty="0" smtClean="0"/>
              <a:t>This workshop includes many activities.  These activities are to be solved in teams.</a:t>
            </a:r>
          </a:p>
          <a:p>
            <a:r>
              <a:rPr lang="en-US" sz="1100" b="1" dirty="0" smtClean="0"/>
              <a:t>DO-</a:t>
            </a:r>
          </a:p>
          <a:p>
            <a:r>
              <a:rPr lang="en-US" sz="1100" dirty="0" smtClean="0"/>
              <a:t>Form teams of 4-6 on each table. Make groups where there is a mix of RGMs from various patches and ASL’s.</a:t>
            </a:r>
          </a:p>
          <a:p>
            <a:r>
              <a:rPr lang="en-US" sz="1100" dirty="0" smtClean="0"/>
              <a:t>Appoint a timekeeper for the session.</a:t>
            </a:r>
          </a:p>
          <a:p>
            <a:r>
              <a:rPr lang="en-US" sz="1100" dirty="0" smtClean="0"/>
              <a:t>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baseline="0" dirty="0" smtClean="0"/>
              <a:t>ASK-  </a:t>
            </a:r>
            <a:r>
              <a:rPr lang="en-US" sz="1100" baseline="0" dirty="0" smtClean="0"/>
              <a:t>Why is alpha listing important?</a:t>
            </a:r>
          </a:p>
          <a:p>
            <a:endParaRPr lang="en-US" sz="1100" b="1" dirty="0" smtClean="0"/>
          </a:p>
          <a:p>
            <a:r>
              <a:rPr lang="en-US" sz="1100" b="1" baseline="0" dirty="0" smtClean="0"/>
              <a:t>GET RESPONSE</a:t>
            </a:r>
          </a:p>
          <a:p>
            <a:r>
              <a:rPr lang="en-US" sz="1100" dirty="0" smtClean="0"/>
              <a:t>Knowledge </a:t>
            </a:r>
            <a:r>
              <a:rPr lang="en-US" sz="1100" baseline="0" dirty="0" smtClean="0"/>
              <a:t>of all areas and buildings</a:t>
            </a:r>
            <a:r>
              <a:rPr lang="en-US" sz="1100" dirty="0" smtClean="0"/>
              <a:t> help us reach the customers faster. They also provide a broad understanding of our trade zone and helps in planning marketing activities.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71</a:t>
            </a:fld>
            <a:endParaRPr lang="en-US" dirty="0"/>
          </a:p>
        </p:txBody>
      </p:sp>
      <p:sp>
        <p:nvSpPr>
          <p:cNvPr id="5" name="Notes Placeholder 2"/>
          <p:cNvSpPr txBox="1">
            <a:spLocks/>
          </p:cNvSpPr>
          <p:nvPr/>
        </p:nvSpPr>
        <p:spPr>
          <a:xfrm>
            <a:off x="914400" y="4419600"/>
            <a:ext cx="5486400" cy="27432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ASK-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Why is ‘hard</a:t>
            </a:r>
            <a:r>
              <a:rPr kumimoji="0" lang="en-US" sz="1100" b="0" i="0" u="none" strike="noStrike" kern="1200" cap="none" spc="0" normalizeH="0" noProof="0" dirty="0" smtClean="0">
                <a:ln>
                  <a:noFill/>
                </a:ln>
                <a:solidFill>
                  <a:schemeClr val="dk1"/>
                </a:solidFill>
                <a:effectLst/>
                <a:uLnTx/>
                <a:uFillTx/>
                <a:latin typeface="+mn-lt"/>
                <a:ea typeface="+mn-ea"/>
                <a:cs typeface="+mn-cs"/>
              </a:rPr>
              <a:t> coding’</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important?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GET RESPONSE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smtClean="0">
                <a:ln>
                  <a:noFill/>
                </a:ln>
                <a:solidFill>
                  <a:schemeClr val="dk1"/>
                </a:solidFill>
                <a:effectLst/>
                <a:uLnTx/>
                <a:uFillTx/>
                <a:latin typeface="+mn-lt"/>
                <a:ea typeface="+mn-ea"/>
                <a:cs typeface="+mn-cs"/>
              </a:rPr>
              <a:t>Detailed records of all potential societies &amp; corporate offices help us in ensuring we are able to develop a accurate and well targeted sales plan. The more we know the better our ability to make it ‘ ESPECIALLY FOR OUR CUSTOMERS’.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ASK- </a:t>
            </a:r>
            <a:r>
              <a:rPr kumimoji="0" lang="en-US" sz="1100" i="0" u="none" strike="noStrike" kern="1200" cap="none" spc="0" normalizeH="0" baseline="0" noProof="0" dirty="0" smtClean="0">
                <a:ln>
                  <a:noFill/>
                </a:ln>
                <a:solidFill>
                  <a:schemeClr val="dk1"/>
                </a:solidFill>
                <a:effectLst/>
                <a:uLnTx/>
                <a:uFillTx/>
                <a:latin typeface="+mn-lt"/>
                <a:ea typeface="+mn-ea"/>
                <a:cs typeface="+mn-cs"/>
              </a:rPr>
              <a:t>Do</a:t>
            </a:r>
            <a:r>
              <a:rPr kumimoji="0" lang="en-US" sz="1100" i="0" u="none" strike="noStrike" kern="1200" cap="none" spc="0" normalizeH="0" noProof="0" dirty="0" smtClean="0">
                <a:ln>
                  <a:noFill/>
                </a:ln>
                <a:solidFill>
                  <a:schemeClr val="dk1"/>
                </a:solidFill>
                <a:effectLst/>
                <a:uLnTx/>
                <a:uFillTx/>
                <a:latin typeface="+mn-lt"/>
                <a:ea typeface="+mn-ea"/>
                <a:cs typeface="+mn-cs"/>
              </a:rPr>
              <a:t> you think we have accurate  data of all dwellings in each of the trade zone?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1"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noProof="0" dirty="0" smtClean="0">
                <a:ln>
                  <a:noFill/>
                </a:ln>
                <a:solidFill>
                  <a:schemeClr val="dk1"/>
                </a:solidFill>
                <a:effectLst/>
                <a:uLnTx/>
                <a:uFillTx/>
                <a:latin typeface="+mn-lt"/>
                <a:ea typeface="+mn-ea"/>
                <a:cs typeface="+mn-cs"/>
              </a:rPr>
              <a:t>GET - </a:t>
            </a:r>
            <a:r>
              <a:rPr kumimoji="0" lang="en-US" sz="1100" i="0" u="none" strike="noStrike" kern="1200" cap="none" spc="0" normalizeH="0" noProof="0" dirty="0" smtClean="0">
                <a:ln>
                  <a:noFill/>
                </a:ln>
                <a:solidFill>
                  <a:schemeClr val="dk1"/>
                </a:solidFill>
                <a:effectLst/>
                <a:uLnTx/>
                <a:uFillTx/>
                <a:latin typeface="+mn-lt"/>
                <a:ea typeface="+mn-ea"/>
                <a:cs typeface="+mn-cs"/>
              </a:rPr>
              <a:t> Commitment on timelines to refresh alpha listing and hard coding for all areas.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i="0" u="none" strike="noStrike" kern="1200" cap="none" spc="0" normalizeH="0" noProof="0" dirty="0" smtClean="0">
                <a:ln>
                  <a:noFill/>
                </a:ln>
                <a:solidFill>
                  <a:schemeClr val="dk1"/>
                </a:solidFill>
                <a:effectLst/>
                <a:uLnTx/>
                <a:uFillTx/>
                <a:latin typeface="+mn-lt"/>
                <a:ea typeface="+mn-ea"/>
                <a:cs typeface="+mn-cs"/>
              </a:rPr>
              <a:t>Share timelines with operations leader</a:t>
            </a:r>
            <a:endParaRPr kumimoji="0" lang="en-US" sz="1100" i="0" u="none" strike="noStrike" kern="1200" cap="none" spc="0" normalizeH="0" baseline="0" noProof="0" dirty="0">
              <a:ln>
                <a:noFill/>
              </a:ln>
              <a:solidFill>
                <a:schemeClr val="dk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00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What is a pod optimizer?</a:t>
            </a:r>
          </a:p>
          <a:p>
            <a:endParaRPr lang="en-US" sz="1100" b="1" dirty="0" smtClean="0"/>
          </a:p>
          <a:p>
            <a:r>
              <a:rPr lang="en-US" sz="1100" b="1" dirty="0" smtClean="0"/>
              <a:t>GET RESPONSE-</a:t>
            </a:r>
          </a:p>
          <a:p>
            <a:r>
              <a:rPr lang="en-US" sz="1100" dirty="0" smtClean="0"/>
              <a:t>This tool help us understand how many household are there in our trade area and uses a scientific method to arrive at the potential of each household. This then helps us in targeting areas where we need to leaflet to motivate customers to order with us.</a:t>
            </a:r>
          </a:p>
          <a:p>
            <a:r>
              <a:rPr lang="en-US" sz="1100" dirty="0" smtClean="0"/>
              <a:t>The pod optimizer helps us to “fish where the fish are”.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72</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endParaRPr lang="en-US" sz="1100" dirty="0" smtClean="0"/>
          </a:p>
          <a:p>
            <a:r>
              <a:rPr lang="en-US" sz="1100" dirty="0" smtClean="0"/>
              <a:t>1.Where do we get this information from?</a:t>
            </a:r>
          </a:p>
          <a:p>
            <a:r>
              <a:rPr lang="en-US" sz="1100" dirty="0" smtClean="0"/>
              <a:t>2. How often do these number change?</a:t>
            </a:r>
          </a:p>
          <a:p>
            <a:r>
              <a:rPr lang="en-US" sz="1100" dirty="0" smtClean="0"/>
              <a:t>3. How often should we ideally change these in the pod optimizer?</a:t>
            </a:r>
          </a:p>
          <a:p>
            <a:endParaRPr lang="en-US" sz="1100" i="1" dirty="0" smtClean="0"/>
          </a:p>
          <a:p>
            <a:r>
              <a:rPr lang="en-US" sz="1100" i="1" dirty="0" smtClean="0"/>
              <a:t>DISCUSS</a:t>
            </a:r>
            <a:endParaRPr lang="en-US" sz="1100" i="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73</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00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 Why are drive time bands significant?</a:t>
            </a:r>
          </a:p>
          <a:p>
            <a:endParaRPr lang="en-US" sz="1100" b="1" dirty="0" smtClean="0"/>
          </a:p>
          <a:p>
            <a:r>
              <a:rPr lang="en-US" sz="1100" b="1" dirty="0" smtClean="0"/>
              <a:t>GET RESPONSE</a:t>
            </a:r>
          </a:p>
          <a:p>
            <a:pPr>
              <a:buFont typeface="Wingdings" pitchFamily="2" charset="2"/>
              <a:buChar char="Ø"/>
            </a:pPr>
            <a:r>
              <a:rPr lang="en-US" sz="1100" dirty="0" smtClean="0"/>
              <a:t>Maximum potential in any trade zone is nearer to the stores location.</a:t>
            </a:r>
          </a:p>
          <a:p>
            <a:pPr>
              <a:buFont typeface="Wingdings" pitchFamily="2" charset="2"/>
              <a:buChar char="Ø"/>
            </a:pPr>
            <a:r>
              <a:rPr lang="en-US" sz="1100" dirty="0" smtClean="0"/>
              <a:t>The customers staying near the store have more brand recall</a:t>
            </a:r>
          </a:p>
          <a:p>
            <a:pPr>
              <a:buFont typeface="Wingdings" pitchFamily="2" charset="2"/>
              <a:buChar char="Ø"/>
            </a:pPr>
            <a:r>
              <a:rPr lang="en-US" sz="1100" dirty="0" smtClean="0"/>
              <a:t>Service times are better</a:t>
            </a:r>
          </a:p>
          <a:p>
            <a:r>
              <a:rPr lang="en-US" sz="1100" dirty="0" smtClean="0"/>
              <a:t>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74</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524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a:t>
            </a:r>
            <a:r>
              <a:rPr lang="en-US" sz="1100" dirty="0" smtClean="0"/>
              <a:t>Why do we do sales bands for our various pods?</a:t>
            </a:r>
          </a:p>
          <a:p>
            <a:endParaRPr lang="en-US" sz="1100" b="1" dirty="0" smtClean="0"/>
          </a:p>
          <a:p>
            <a:r>
              <a:rPr lang="en-US" sz="1100" b="1" dirty="0" smtClean="0"/>
              <a:t>GET RESPONSE</a:t>
            </a:r>
          </a:p>
          <a:p>
            <a:r>
              <a:rPr lang="en-US" sz="1100" dirty="0" smtClean="0"/>
              <a:t>Higher the transactions,  the higher the chance of growing transactions.</a:t>
            </a:r>
            <a:endParaRPr lang="en-US" sz="1100" i="1" dirty="0" smtClean="0"/>
          </a:p>
          <a:p>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752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Why is competition banding important?</a:t>
            </a:r>
          </a:p>
          <a:p>
            <a:endParaRPr lang="en-US" sz="1100" b="1" dirty="0" smtClean="0"/>
          </a:p>
          <a:p>
            <a:r>
              <a:rPr lang="en-US" sz="1100" b="1" dirty="0" smtClean="0"/>
              <a:t>GET RESPONSE</a:t>
            </a:r>
          </a:p>
          <a:p>
            <a:r>
              <a:rPr lang="en-US" sz="1100" dirty="0" smtClean="0"/>
              <a:t>Professional and competent brands use scientific means to locate sites for delivery restaurants. The pods in which these stores are located will have a higher chance of ordering with the competition.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981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r>
              <a:rPr lang="en-US" sz="1100" dirty="0" smtClean="0"/>
              <a:t> – Why is RGMs priority important?</a:t>
            </a:r>
          </a:p>
          <a:p>
            <a:endParaRPr lang="en-US" sz="1100" b="1" dirty="0" smtClean="0"/>
          </a:p>
          <a:p>
            <a:r>
              <a:rPr lang="en-US" sz="1100" b="1" dirty="0" smtClean="0"/>
              <a:t>GET RESPONSE</a:t>
            </a:r>
          </a:p>
          <a:p>
            <a:pPr>
              <a:buFont typeface="Wingdings" pitchFamily="2" charset="2"/>
              <a:buChar char="Ø"/>
            </a:pPr>
            <a:r>
              <a:rPr lang="en-US" sz="1100" dirty="0" smtClean="0"/>
              <a:t> RGMs are the business leaders of their trade zones.</a:t>
            </a:r>
          </a:p>
          <a:p>
            <a:pPr>
              <a:buFont typeface="Wingdings" pitchFamily="2" charset="2"/>
              <a:buChar char="Ø"/>
            </a:pPr>
            <a:r>
              <a:rPr lang="en-US" sz="1100" dirty="0" smtClean="0"/>
              <a:t>RGMs get first hand insights of pod potential.</a:t>
            </a:r>
          </a:p>
          <a:p>
            <a:pPr>
              <a:buFont typeface="Wingdings" pitchFamily="2" charset="2"/>
              <a:buChar char="Ø"/>
            </a:pPr>
            <a:r>
              <a:rPr lang="en-US" sz="1100" dirty="0" smtClean="0"/>
              <a:t>They get to know of any change in trade zone dynamics.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77</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1430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a:t>
            </a:r>
          </a:p>
          <a:p>
            <a:pPr marL="342900" indent="-342900">
              <a:buAutoNum type="arabicPeriod"/>
            </a:pPr>
            <a:r>
              <a:rPr lang="en-US" sz="1100" dirty="0" smtClean="0"/>
              <a:t>Why do we divide the total of all scores by 4? </a:t>
            </a:r>
          </a:p>
          <a:p>
            <a:pPr marL="342900" indent="-342900">
              <a:buAutoNum type="arabicPeriod"/>
            </a:pPr>
            <a:r>
              <a:rPr lang="en-US" sz="1100" dirty="0" smtClean="0"/>
              <a:t>Which of these factors have more weightage?</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905000"/>
          </a:xfrm>
          <a:ln/>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How has the priority of various pods changed after launching Magic Pan, our value initiative?</a:t>
            </a:r>
          </a:p>
          <a:p>
            <a:endParaRPr lang="en-US" sz="1100" i="1" dirty="0" smtClean="0"/>
          </a:p>
          <a:p>
            <a:r>
              <a:rPr lang="en-US" sz="1100" i="1" dirty="0" smtClean="0"/>
              <a:t>DISCUSS</a:t>
            </a:r>
          </a:p>
          <a:p>
            <a:endParaRPr lang="en-US" sz="1100" i="1" dirty="0" smtClean="0"/>
          </a:p>
          <a:p>
            <a:r>
              <a:rPr lang="en-US" sz="1100" b="1" dirty="0" smtClean="0"/>
              <a:t>SAY- </a:t>
            </a:r>
            <a:r>
              <a:rPr lang="en-US" sz="1100" dirty="0" smtClean="0"/>
              <a:t>It is important to review the sales parameter on the pod optimizer as often as possible, especially soon after we launch a value initiative or run an aggressive LSM offer.</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79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xfrm>
            <a:off x="685800" y="4343400"/>
            <a:ext cx="5486400" cy="548640"/>
          </a:xfrm>
        </p:spPr>
        <p:style>
          <a:lnRef idx="2">
            <a:schemeClr val="dk1"/>
          </a:lnRef>
          <a:fillRef idx="1">
            <a:schemeClr val="lt1"/>
          </a:fillRef>
          <a:effectRef idx="0">
            <a:schemeClr val="dk1"/>
          </a:effectRef>
          <a:fontRef idx="minor">
            <a:schemeClr val="dk1"/>
          </a:fontRef>
        </p:style>
        <p:txBody>
          <a:bodyPr wrap="square" numCol="1" anchor="t" anchorCtr="0" compatLnSpc="1">
            <a:prstTxWarp prst="textNoShape">
              <a:avLst/>
            </a:prstTxWarp>
            <a:normAutofit/>
          </a:bodyPr>
          <a:lstStyle/>
          <a:p>
            <a:r>
              <a:rPr lang="en-US" sz="1100" b="1" dirty="0" smtClean="0"/>
              <a:t>ASK –</a:t>
            </a:r>
            <a:r>
              <a:rPr lang="en-US" sz="1100" dirty="0" smtClean="0"/>
              <a:t> Before we begin the workshop, please let us know what you expect to gain by the end of this workshop.</a:t>
            </a:r>
          </a:p>
          <a:p>
            <a:endParaRPr lang="en-US" sz="1100" dirty="0" smtClean="0"/>
          </a:p>
          <a:p>
            <a:endParaRPr lang="en-US" sz="1100" dirty="0" smtClean="0"/>
          </a:p>
        </p:txBody>
      </p:sp>
      <p:sp>
        <p:nvSpPr>
          <p:cNvPr id="4" name="Slide Number Placeholder 3"/>
          <p:cNvSpPr>
            <a:spLocks noGrp="1"/>
          </p:cNvSpPr>
          <p:nvPr>
            <p:ph type="sldNum" sz="quarter" idx="5"/>
          </p:nvPr>
        </p:nvSpPr>
        <p:spPr/>
        <p:txBody>
          <a:bodyPr/>
          <a:lstStyle/>
          <a:p>
            <a:pPr>
              <a:defRPr/>
            </a:pPr>
            <a:fld id="{8350639C-8FF6-48F8-913E-A1EA3C3384DB}" type="slidenum">
              <a:rPr lang="en-US" smtClean="0"/>
              <a:pPr>
                <a:defRPr/>
              </a:pPr>
              <a:t>8</a:t>
            </a:fld>
            <a:endParaRPr lang="en-US" dirty="0"/>
          </a:p>
        </p:txBody>
      </p:sp>
      <p:sp>
        <p:nvSpPr>
          <p:cNvPr id="5" name="Footer Placeholder 4"/>
          <p:cNvSpPr>
            <a:spLocks noGrp="1"/>
          </p:cNvSpPr>
          <p:nvPr>
            <p:ph type="ftr" sz="quarter" idx="10"/>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bwMode="auto">
          <a:xfrm>
            <a:off x="685800" y="5029200"/>
            <a:ext cx="5486400" cy="548640"/>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smtClean="0"/>
              <a:t>DO</a:t>
            </a:r>
            <a:r>
              <a:rPr lang="en-US" sz="1100" dirty="0" smtClean="0"/>
              <a:t>-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List down all expectations on a flip chart.</a:t>
            </a:r>
            <a:r>
              <a:rPr kumimoji="0" lang="en-US" sz="1100" b="0" i="0" u="none" strike="noStrike" kern="1200" cap="none" spc="0" normalizeH="0" noProof="0" dirty="0" smtClean="0">
                <a:ln>
                  <a:noFill/>
                </a:ln>
                <a:solidFill>
                  <a:schemeClr val="dk1"/>
                </a:solidFill>
                <a:effectLst/>
                <a:uLnTx/>
                <a:uFillTx/>
                <a:latin typeface="+mn-lt"/>
                <a:ea typeface="+mn-ea"/>
                <a:cs typeface="+mn-cs"/>
              </a:rPr>
              <a:t> Revert to the expectations at the end of day 2 to check if all expectations are met. </a:t>
            </a:r>
            <a:endParaRPr kumimoji="0" lang="en-US" sz="1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smtClean="0">
              <a:ln>
                <a:noFill/>
              </a:ln>
              <a:solidFill>
                <a:schemeClr val="dk1"/>
              </a:solidFill>
              <a:effectLst/>
              <a:uLnTx/>
              <a:uFillTx/>
              <a:latin typeface="+mn-lt"/>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 How often should we make the pod optimizer</a:t>
            </a:r>
          </a:p>
          <a:p>
            <a:endParaRPr lang="en-US" sz="1100" b="1" dirty="0" smtClean="0"/>
          </a:p>
          <a:p>
            <a:r>
              <a:rPr lang="en-US" sz="1100" b="1" dirty="0" smtClean="0"/>
              <a:t>GET RESPONSE</a:t>
            </a:r>
          </a:p>
          <a:p>
            <a:pPr>
              <a:buFont typeface="Wingdings" pitchFamily="2" charset="2"/>
              <a:buChar char="Ø"/>
            </a:pPr>
            <a:r>
              <a:rPr lang="en-US" sz="1100" dirty="0" smtClean="0"/>
              <a:t> Every 3 months</a:t>
            </a:r>
          </a:p>
          <a:p>
            <a:pPr>
              <a:buFont typeface="Wingdings" pitchFamily="2" charset="2"/>
              <a:buChar char="Ø"/>
            </a:pPr>
            <a:r>
              <a:rPr lang="en-US" sz="1100" dirty="0" smtClean="0"/>
              <a:t> Any time one of the 4 key factors change.</a:t>
            </a:r>
          </a:p>
          <a:p>
            <a:pPr>
              <a:buFont typeface="Wingdings" pitchFamily="2" charset="2"/>
              <a:buChar char="Ø"/>
            </a:pP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990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REVIEW –</a:t>
            </a:r>
          </a:p>
          <a:p>
            <a:pPr marL="342900" indent="-342900">
              <a:buAutoNum type="arabicPeriod"/>
            </a:pPr>
            <a:r>
              <a:rPr lang="en-US" sz="1100" dirty="0" smtClean="0"/>
              <a:t>Understanding on all factors influencing the pod optimizer. </a:t>
            </a:r>
          </a:p>
          <a:p>
            <a:pPr marL="342900" indent="-342900">
              <a:buAutoNum type="arabicPeriod"/>
            </a:pPr>
            <a:r>
              <a:rPr lang="en-US" sz="1100" dirty="0" smtClean="0"/>
              <a:t>Importance of pod optimizer as a planning tool. </a:t>
            </a:r>
          </a:p>
          <a:p>
            <a:pPr marL="342900" indent="-342900"/>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
        <p:nvSpPr>
          <p:cNvPr id="6" name="Notes Placeholder 2"/>
          <p:cNvSpPr txBox="1">
            <a:spLocks/>
          </p:cNvSpPr>
          <p:nvPr/>
        </p:nvSpPr>
        <p:spPr>
          <a:xfrm>
            <a:off x="685800" y="5791200"/>
            <a:ext cx="5486400" cy="5334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100" b="0" i="1" u="none" strike="noStrike" kern="1200" cap="none" spc="0" normalizeH="0" baseline="0" noProof="0" dirty="0" smtClean="0">
                <a:ln>
                  <a:noFill/>
                </a:ln>
                <a:solidFill>
                  <a:schemeClr val="dk1"/>
                </a:solidFill>
                <a:effectLst/>
                <a:uLnTx/>
                <a:uFillTx/>
                <a:latin typeface="+mn-lt"/>
                <a:ea typeface="+mn-ea"/>
                <a:cs typeface="+mn-cs"/>
              </a:rPr>
              <a:t>STOP &amp; REVIEW</a:t>
            </a:r>
            <a:r>
              <a:rPr kumimoji="0" lang="en-US" sz="1100" b="0" i="1" u="none" strike="noStrike" kern="1200" cap="none" spc="0" normalizeH="0" noProof="0" dirty="0" smtClean="0">
                <a:ln>
                  <a:noFill/>
                </a:ln>
                <a:solidFill>
                  <a:schemeClr val="dk1"/>
                </a:solidFill>
                <a:effectLst/>
                <a:uLnTx/>
                <a:uFillTx/>
                <a:latin typeface="+mn-lt"/>
                <a:ea typeface="+mn-ea"/>
                <a:cs typeface="+mn-cs"/>
              </a:rPr>
              <a:t> POD OPTIMIZER – Reiterate frequency of updating – minimum every 6 months</a:t>
            </a:r>
            <a:endParaRPr kumimoji="0" lang="en-US" sz="1100" b="0" i="1"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82</a:t>
            </a:fld>
            <a:endParaRPr lang="en-US" dirty="0"/>
          </a:p>
        </p:txBody>
      </p:sp>
      <p:sp>
        <p:nvSpPr>
          <p:cNvPr id="5" name="Notes Placeholder 2"/>
          <p:cNvSpPr>
            <a:spLocks noGrp="1"/>
          </p:cNvSpPr>
          <p:nvPr>
            <p:ph type="body" idx="3"/>
          </p:nvPr>
        </p:nvSpPr>
        <p:spPr>
          <a:xfrm>
            <a:off x="685800" y="4343400"/>
            <a:ext cx="5486400" cy="73152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This is the second facet in building a successful ‘Own The Zone’ program for home delivery.</a:t>
            </a:r>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9812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a:t>
            </a:r>
            <a:r>
              <a:rPr lang="en-US" sz="1100" dirty="0" smtClean="0"/>
              <a:t> </a:t>
            </a:r>
          </a:p>
          <a:p>
            <a:pPr marL="342900" indent="-342900">
              <a:buAutoNum type="arabicPeriod"/>
            </a:pPr>
            <a:r>
              <a:rPr lang="en-US" sz="1100" dirty="0" smtClean="0"/>
              <a:t>Why do we use many means to send leaflet to each and every customer? </a:t>
            </a:r>
          </a:p>
          <a:p>
            <a:pPr marL="342900" indent="-342900">
              <a:buAutoNum type="arabicPeriod"/>
            </a:pPr>
            <a:r>
              <a:rPr lang="en-US" sz="1100" dirty="0" smtClean="0"/>
              <a:t>Are there any other means to ensuring leaflets reach the customer?</a:t>
            </a:r>
            <a:endParaRPr lang="en-US" sz="1100" b="1" dirty="0" smtClean="0"/>
          </a:p>
          <a:p>
            <a:pPr marL="342900" indent="-342900"/>
            <a:endParaRPr lang="en-US" sz="1100" dirty="0" smtClean="0"/>
          </a:p>
          <a:p>
            <a:r>
              <a:rPr lang="en-US" sz="1100" b="1" dirty="0" smtClean="0"/>
              <a:t>GET RESPONSE</a:t>
            </a:r>
          </a:p>
          <a:p>
            <a:r>
              <a:rPr lang="en-US" sz="1100" dirty="0" smtClean="0"/>
              <a:t>All</a:t>
            </a:r>
            <a:r>
              <a:rPr lang="en-US" sz="1100" baseline="0" dirty="0" smtClean="0"/>
              <a:t> guns to be fired to win the trade zone battle. The given list is indicative</a:t>
            </a:r>
            <a:r>
              <a:rPr lang="en-US" sz="1100" dirty="0" smtClean="0"/>
              <a:t> and not exhaustive. The objective is to ensure every customer residing in a HOT or WARM pod receives a leaflet twice in a month. </a:t>
            </a:r>
          </a:p>
          <a:p>
            <a:endParaRPr lang="en-US" sz="1100" dirty="0" smtClean="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83</a:t>
            </a:fld>
            <a:endParaRPr lang="en-US" dirty="0"/>
          </a:p>
        </p:txBody>
      </p:sp>
      <p:sp>
        <p:nvSpPr>
          <p:cNvPr id="5" name="TextBox 4"/>
          <p:cNvSpPr txBox="1"/>
          <p:nvPr/>
        </p:nvSpPr>
        <p:spPr>
          <a:xfrm>
            <a:off x="685799" y="6553200"/>
            <a:ext cx="5486401"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b="1" dirty="0" smtClean="0">
                <a:latin typeface="+mn-lt"/>
              </a:rPr>
              <a:t>DISCUSS -</a:t>
            </a:r>
            <a:r>
              <a:rPr lang="en-US" sz="1100" dirty="0" smtClean="0">
                <a:latin typeface="+mn-lt"/>
              </a:rPr>
              <a:t> ways and means to reach leaflets to the customers door step.</a:t>
            </a:r>
          </a:p>
          <a:p>
            <a:endParaRPr lang="en-US" sz="1100" dirty="0">
              <a:latin typeface="+mn-lt"/>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84</a:t>
            </a:fld>
            <a:endParaRPr lang="en-US" dirty="0"/>
          </a:p>
        </p:txBody>
      </p:sp>
      <p:sp>
        <p:nvSpPr>
          <p:cNvPr id="5" name="Notes Placeholder 4"/>
          <p:cNvSpPr>
            <a:spLocks noGrp="1"/>
          </p:cNvSpPr>
          <p:nvPr>
            <p:ph type="body" sz="quarter" idx="11"/>
          </p:nvPr>
        </p:nvSpPr>
        <p:spPr>
          <a:xfrm>
            <a:off x="685800" y="4343400"/>
            <a:ext cx="5486400" cy="1295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a:t>
            </a:r>
            <a:r>
              <a:rPr lang="en-US" sz="1100" dirty="0" smtClean="0"/>
              <a:t> Door to door leafleting is the most impactful of all the forms of leafleting. </a:t>
            </a:r>
          </a:p>
          <a:p>
            <a:r>
              <a:rPr lang="en-US" sz="1100" dirty="0" smtClean="0"/>
              <a:t>This is also the most economical way of doing leaflets. We currently spend over Rs 5 cores in printing leaflets. </a:t>
            </a:r>
          </a:p>
          <a:p>
            <a:r>
              <a:rPr lang="en-US" sz="1100" dirty="0" smtClean="0"/>
              <a:t>A 20% saving in leaflet printing cost can translate to one months extra month of TVC.</a:t>
            </a:r>
            <a:endParaRPr lang="en-US" sz="1100" dirty="0"/>
          </a:p>
        </p:txBody>
      </p:sp>
      <p:sp>
        <p:nvSpPr>
          <p:cNvPr id="6" name="Footer Placeholder 5"/>
          <p:cNvSpPr>
            <a:spLocks noGrp="1"/>
          </p:cNvSpPr>
          <p:nvPr>
            <p:ph type="ftr" sz="quarter" idx="12"/>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85</a:t>
            </a:fld>
            <a:endParaRPr lang="en-US" dirty="0"/>
          </a:p>
        </p:txBody>
      </p:sp>
      <p:sp>
        <p:nvSpPr>
          <p:cNvPr id="5" name="Notes Placeholder 2"/>
          <p:cNvSpPr>
            <a:spLocks noGrp="1"/>
          </p:cNvSpPr>
          <p:nvPr>
            <p:ph type="body" idx="3"/>
          </p:nvPr>
        </p:nvSpPr>
        <p:spPr>
          <a:xfrm>
            <a:off x="685800" y="4343400"/>
            <a:ext cx="5486400" cy="1905000"/>
          </a:xfrm>
        </p:spPr>
        <p:style>
          <a:lnRef idx="2">
            <a:schemeClr val="dk1"/>
          </a:lnRef>
          <a:fillRef idx="1">
            <a:schemeClr val="lt1"/>
          </a:fillRef>
          <a:effectRef idx="0">
            <a:schemeClr val="dk1"/>
          </a:effectRef>
          <a:fontRef idx="minor">
            <a:schemeClr val="dk1"/>
          </a:fontRef>
        </p:style>
        <p:txBody>
          <a:bodyPr>
            <a:normAutofit/>
          </a:bodyPr>
          <a:lstStyle/>
          <a:p>
            <a:r>
              <a:rPr lang="en-US" b="1" dirty="0" smtClean="0"/>
              <a:t>ASK – </a:t>
            </a:r>
            <a:r>
              <a:rPr lang="en-US" dirty="0" smtClean="0"/>
              <a:t>What are the advantages and disadvantages of door to door leafleting.</a:t>
            </a:r>
          </a:p>
          <a:p>
            <a:endParaRPr lang="en-US" b="1" dirty="0" smtClean="0"/>
          </a:p>
          <a:p>
            <a:r>
              <a:rPr lang="en-US" b="1" dirty="0" smtClean="0"/>
              <a:t>GET RESPONSE</a:t>
            </a:r>
            <a:endParaRPr lang="en-US" dirty="0" smtClean="0"/>
          </a:p>
          <a:p>
            <a:r>
              <a:rPr lang="en-US" dirty="0" smtClean="0"/>
              <a:t>This is the most effective way of leafleting. Door to door leafleting ensure that the leaflets reach only  those pod we want and wastage is minimal.</a:t>
            </a:r>
          </a:p>
          <a:p>
            <a:r>
              <a:rPr lang="en-US" dirty="0" smtClean="0"/>
              <a:t>  Disadvantage is that due to restrictions in entering some societies, we may not reach all the households through this method of </a:t>
            </a:r>
            <a:r>
              <a:rPr lang="en-US" dirty="0" err="1" smtClean="0"/>
              <a:t>leafletining</a:t>
            </a:r>
            <a:r>
              <a:rPr lang="en-US" dirty="0" smtClean="0"/>
              <a:t>.</a:t>
            </a:r>
            <a:endParaRPr lang="en-US"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86</a:t>
            </a:fld>
            <a:endParaRPr lang="en-US" dirty="0"/>
          </a:p>
        </p:txBody>
      </p:sp>
      <p:sp>
        <p:nvSpPr>
          <p:cNvPr id="5" name="Notes Placeholder 2"/>
          <p:cNvSpPr>
            <a:spLocks noGrp="1"/>
          </p:cNvSpPr>
          <p:nvPr>
            <p:ph type="body" idx="3"/>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What is the purpose of left &amp; right leafleting?</a:t>
            </a:r>
          </a:p>
          <a:p>
            <a:endParaRPr lang="en-US" sz="1100" b="1" dirty="0" smtClean="0"/>
          </a:p>
          <a:p>
            <a:r>
              <a:rPr lang="en-US" sz="1100" b="1" dirty="0" smtClean="0"/>
              <a:t>GET RESPONSE</a:t>
            </a:r>
            <a:endParaRPr lang="en-US" sz="1100" dirty="0" smtClean="0"/>
          </a:p>
          <a:p>
            <a:r>
              <a:rPr lang="en-US" sz="1100" dirty="0" smtClean="0"/>
              <a:t>Every time the rider is on a delivery, he can drop leaflets to the neighboring homes. This is an effective way to reach household in those societies that have restrictions on entry and door to door leafleting cannot be done.</a:t>
            </a:r>
          </a:p>
          <a:p>
            <a:r>
              <a:rPr lang="en-US" sz="1100" dirty="0" smtClean="0"/>
              <a:t> </a:t>
            </a:r>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87</a:t>
            </a:fld>
            <a:endParaRPr lang="en-US" dirty="0"/>
          </a:p>
        </p:txBody>
      </p:sp>
      <p:sp>
        <p:nvSpPr>
          <p:cNvPr id="5" name="Notes Placeholder 2"/>
          <p:cNvSpPr>
            <a:spLocks noGrp="1"/>
          </p:cNvSpPr>
          <p:nvPr>
            <p:ph type="body" idx="1"/>
          </p:nvPr>
        </p:nvSpPr>
        <p:spPr>
          <a:xfrm>
            <a:off x="685800" y="4343400"/>
            <a:ext cx="5486400" cy="1447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What is the purpose of mass leafleting.</a:t>
            </a:r>
          </a:p>
          <a:p>
            <a:endParaRPr lang="en-US" sz="1100" b="1" dirty="0" smtClean="0"/>
          </a:p>
          <a:p>
            <a:r>
              <a:rPr lang="en-US" sz="1100" b="1" dirty="0" smtClean="0"/>
              <a:t>GET RESPONSE</a:t>
            </a:r>
          </a:p>
          <a:p>
            <a:r>
              <a:rPr lang="en-US" sz="1100" dirty="0" smtClean="0"/>
              <a:t>This ensures we reach a large number of households and is an effective way of building sales during weekends , during festivals, cricket match days and during other national and local holidays.  </a:t>
            </a:r>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88</a:t>
            </a:fld>
            <a:endParaRPr lang="en-US" dirty="0"/>
          </a:p>
        </p:txBody>
      </p:sp>
      <p:sp>
        <p:nvSpPr>
          <p:cNvPr id="5" name="Notes Placeholder 2"/>
          <p:cNvSpPr>
            <a:spLocks noGrp="1"/>
          </p:cNvSpPr>
          <p:nvPr>
            <p:ph type="body" idx="3"/>
          </p:nvPr>
        </p:nvSpPr>
        <p:spPr>
          <a:xfrm>
            <a:off x="685800" y="4343400"/>
            <a:ext cx="5486400" cy="1981200"/>
          </a:xfrm>
        </p:spPr>
        <p:style>
          <a:lnRef idx="2">
            <a:schemeClr val="dk1"/>
          </a:lnRef>
          <a:fillRef idx="1">
            <a:schemeClr val="lt1"/>
          </a:fillRef>
          <a:effectRef idx="0">
            <a:schemeClr val="dk1"/>
          </a:effectRef>
          <a:fontRef idx="minor">
            <a:schemeClr val="dk1"/>
          </a:fontRef>
        </p:style>
        <p:txBody>
          <a:bodyPr>
            <a:normAutofit/>
          </a:bodyPr>
          <a:lstStyle/>
          <a:p>
            <a:r>
              <a:rPr lang="en-US" b="1" dirty="0" smtClean="0"/>
              <a:t>ASK – </a:t>
            </a:r>
            <a:r>
              <a:rPr lang="en-US" dirty="0" smtClean="0"/>
              <a:t>What are the advantages and disadvantages of NPI’s</a:t>
            </a:r>
          </a:p>
          <a:p>
            <a:endParaRPr lang="en-US" b="1" dirty="0" smtClean="0"/>
          </a:p>
          <a:p>
            <a:r>
              <a:rPr lang="en-US" b="1" dirty="0" smtClean="0"/>
              <a:t>GET RESPONSE</a:t>
            </a:r>
            <a:r>
              <a:rPr lang="en-US" dirty="0" smtClean="0"/>
              <a:t>.  </a:t>
            </a:r>
          </a:p>
          <a:p>
            <a:r>
              <a:rPr lang="en-US" b="1" dirty="0" smtClean="0"/>
              <a:t>Advantage – </a:t>
            </a:r>
            <a:r>
              <a:rPr lang="en-US" dirty="0" smtClean="0"/>
              <a:t>Can cover a large number of household and helps us get our leaflets  to those societies where entry is restricted.</a:t>
            </a:r>
          </a:p>
          <a:p>
            <a:r>
              <a:rPr lang="en-US" b="1" dirty="0" err="1" smtClean="0"/>
              <a:t>Dis</a:t>
            </a:r>
            <a:r>
              <a:rPr lang="en-US" b="1" dirty="0" smtClean="0"/>
              <a:t>-advantage –</a:t>
            </a:r>
            <a:r>
              <a:rPr lang="en-US" dirty="0" smtClean="0"/>
              <a:t>high wastage of leaflets as not all of them reach the targeted households. Leaflets also tend to go to some of the areas which are outside the trade area leading to unproductive calls at the call center.</a:t>
            </a:r>
            <a:r>
              <a:rPr lang="en-US" b="1" dirty="0" smtClean="0"/>
              <a:t> </a:t>
            </a:r>
          </a:p>
          <a:p>
            <a:endParaRPr lang="en-US" dirty="0" smtClean="0"/>
          </a:p>
          <a:p>
            <a:endParaRPr lang="en-US"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89</a:t>
            </a:fld>
            <a:endParaRPr lang="en-US" dirty="0"/>
          </a:p>
        </p:txBody>
      </p:sp>
      <p:sp>
        <p:nvSpPr>
          <p:cNvPr id="5" name="Notes Placeholder 2"/>
          <p:cNvSpPr>
            <a:spLocks noGrp="1"/>
          </p:cNvSpPr>
          <p:nvPr>
            <p:ph type="body" idx="3"/>
          </p:nvPr>
        </p:nvSpPr>
        <p:spPr>
          <a:xfrm>
            <a:off x="685800" y="4343400"/>
            <a:ext cx="5486400" cy="1066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What are other ways of ensuring leaflets reach the customers at offices within the trade zone?</a:t>
            </a:r>
          </a:p>
          <a:p>
            <a:r>
              <a:rPr lang="en-US" sz="1100" i="1" dirty="0" smtClean="0"/>
              <a:t>Share best practices</a:t>
            </a:r>
            <a:r>
              <a:rPr lang="en-US" sz="1100" dirty="0" smtClean="0"/>
              <a:t>  </a:t>
            </a:r>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914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DO –</a:t>
            </a:r>
            <a:endParaRPr lang="en-US" sz="1100" dirty="0" smtClean="0"/>
          </a:p>
          <a:p>
            <a:r>
              <a:rPr lang="en-US" sz="1100" dirty="0" smtClean="0"/>
              <a:t> Once the expectations are listed, make a note of any expectation which may not be met during the course of the session. Ensure that those expectations are addressed in a timely manner. Ensure all concerns are noted and addressed with the operations leader.</a:t>
            </a:r>
          </a:p>
          <a:p>
            <a:endParaRPr lang="en-US" sz="1100" dirty="0" smtClean="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4478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a:t>
            </a:r>
            <a:r>
              <a:rPr lang="en-US" sz="1100" dirty="0" smtClean="0"/>
              <a:t>The do’s and don’t are important to protect our brand against any form of litigation.</a:t>
            </a:r>
          </a:p>
          <a:p>
            <a:r>
              <a:rPr lang="en-US" sz="1100" dirty="0" smtClean="0"/>
              <a:t>Pizza hut is a brand own for quality. It is important that the brand is displayed in a way that denotes quality. </a:t>
            </a:r>
          </a:p>
          <a:p>
            <a:r>
              <a:rPr lang="en-US" sz="1100" dirty="0" smtClean="0"/>
              <a:t>Please check with you area coach, market manager and involve Yum marketing for high quality branding solutions.</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90</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438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What  information is available in the leafleting schedule.</a:t>
            </a:r>
          </a:p>
          <a:p>
            <a:endParaRPr lang="en-US" sz="1100" dirty="0" smtClean="0"/>
          </a:p>
          <a:p>
            <a:r>
              <a:rPr lang="en-US" sz="1100" b="1" dirty="0" smtClean="0"/>
              <a:t>GET RESPONSE –</a:t>
            </a:r>
          </a:p>
          <a:p>
            <a:pPr>
              <a:buFont typeface="Wingdings" pitchFamily="2" charset="2"/>
              <a:buChar char="Ø"/>
            </a:pPr>
            <a:r>
              <a:rPr lang="en-US" sz="1100" dirty="0" smtClean="0"/>
              <a:t> Day &amp; date</a:t>
            </a:r>
          </a:p>
          <a:p>
            <a:pPr>
              <a:buFont typeface="Wingdings" pitchFamily="2" charset="2"/>
              <a:buChar char="Ø"/>
            </a:pPr>
            <a:r>
              <a:rPr lang="en-US" sz="1100" dirty="0" smtClean="0"/>
              <a:t>Time for leafleting</a:t>
            </a:r>
          </a:p>
          <a:p>
            <a:pPr>
              <a:buFont typeface="Wingdings" pitchFamily="2" charset="2"/>
              <a:buChar char="Ø"/>
            </a:pPr>
            <a:r>
              <a:rPr lang="en-US" sz="1100" dirty="0" smtClean="0"/>
              <a:t> Pod number &amp; name</a:t>
            </a:r>
          </a:p>
          <a:p>
            <a:pPr>
              <a:buFont typeface="Wingdings" pitchFamily="2" charset="2"/>
              <a:buChar char="Ø"/>
            </a:pPr>
            <a:r>
              <a:rPr lang="en-US" sz="1100" dirty="0" smtClean="0"/>
              <a:t> Leafleting team</a:t>
            </a:r>
          </a:p>
          <a:p>
            <a:pPr>
              <a:buFont typeface="Wingdings" pitchFamily="2" charset="2"/>
              <a:buChar char="Ø"/>
            </a:pPr>
            <a:r>
              <a:rPr lang="en-US" sz="1100" dirty="0" smtClean="0"/>
              <a:t> Total leaflets</a:t>
            </a:r>
          </a:p>
          <a:p>
            <a:pPr>
              <a:buFont typeface="Wingdings" pitchFamily="2" charset="2"/>
              <a:buChar char="Ø"/>
            </a:pPr>
            <a:r>
              <a:rPr lang="en-US" sz="1100" dirty="0" smtClean="0"/>
              <a:t> Total households in the pod</a:t>
            </a:r>
          </a:p>
          <a:p>
            <a:pPr>
              <a:buFont typeface="Wingdings" pitchFamily="2" charset="2"/>
              <a:buChar char="Ø"/>
            </a:pPr>
            <a:endParaRPr lang="en-US" sz="1100" dirty="0" smtClean="0"/>
          </a:p>
          <a:p>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91</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92</a:t>
            </a:fld>
            <a:endParaRPr lang="en-US" dirty="0"/>
          </a:p>
        </p:txBody>
      </p:sp>
      <p:sp>
        <p:nvSpPr>
          <p:cNvPr id="5" name="Notes Placeholder 2"/>
          <p:cNvSpPr>
            <a:spLocks noGrp="1"/>
          </p:cNvSpPr>
          <p:nvPr>
            <p:ph type="body" idx="3"/>
          </p:nvPr>
        </p:nvSpPr>
        <p:spPr>
          <a:xfrm>
            <a:off x="685800" y="4343400"/>
            <a:ext cx="5486400" cy="16764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ASK – </a:t>
            </a:r>
            <a:r>
              <a:rPr lang="en-US" sz="1100" dirty="0" smtClean="0"/>
              <a:t>Why is it important for RGM’s to be part of the leafleting activities?</a:t>
            </a:r>
          </a:p>
          <a:p>
            <a:endParaRPr lang="en-US" sz="1100" b="1" dirty="0" smtClean="0"/>
          </a:p>
          <a:p>
            <a:r>
              <a:rPr lang="en-US" sz="1100" b="1" dirty="0" smtClean="0"/>
              <a:t>GET RESPONSE-</a:t>
            </a:r>
          </a:p>
          <a:p>
            <a:r>
              <a:rPr lang="en-US" sz="1100" dirty="0" smtClean="0"/>
              <a:t>It  is important for RGMs to be a part of leafleting. Its an opportunity to bond with the delivery team and send a very clear message  to the team on the importance of leafleting. RGMs will get first hand information on buildings where entry is restricted.    </a:t>
            </a:r>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93</a:t>
            </a:fld>
            <a:endParaRPr lang="en-US" dirty="0"/>
          </a:p>
        </p:txBody>
      </p:sp>
      <p:sp>
        <p:nvSpPr>
          <p:cNvPr id="5" name="Notes Placeholder 2"/>
          <p:cNvSpPr>
            <a:spLocks noGrp="1"/>
          </p:cNvSpPr>
          <p:nvPr>
            <p:ph type="body" idx="3"/>
          </p:nvPr>
        </p:nvSpPr>
        <p:spPr>
          <a:xfrm>
            <a:off x="685800" y="4343400"/>
            <a:ext cx="5486400" cy="16002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ASK – </a:t>
            </a:r>
            <a:r>
              <a:rPr lang="en-US" sz="1100" dirty="0" smtClean="0"/>
              <a:t>Why is it important for Area Coach to be part of the leafleting activities?</a:t>
            </a:r>
          </a:p>
          <a:p>
            <a:endParaRPr lang="en-US" sz="1100" b="1" dirty="0" smtClean="0"/>
          </a:p>
          <a:p>
            <a:r>
              <a:rPr lang="en-US" sz="1100" b="1" dirty="0" smtClean="0"/>
              <a:t>GET RESPONSE-</a:t>
            </a:r>
          </a:p>
          <a:p>
            <a:r>
              <a:rPr lang="en-US" sz="1100" dirty="0" smtClean="0"/>
              <a:t> It is important for area coaches to know what is working well and areas of opportunity when it comes to BTL activities. When an area coach is monitoring any activity, the team will ensure that they put their best foot forward.</a:t>
            </a:r>
          </a:p>
          <a:p>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94</a:t>
            </a:fld>
            <a:endParaRPr lang="en-US" dirty="0"/>
          </a:p>
        </p:txBody>
      </p:sp>
      <p:sp>
        <p:nvSpPr>
          <p:cNvPr id="5" name="Notes Placeholder 2"/>
          <p:cNvSpPr>
            <a:spLocks noGrp="1"/>
          </p:cNvSpPr>
          <p:nvPr>
            <p:ph type="body" idx="3"/>
          </p:nvPr>
        </p:nvSpPr>
        <p:spPr>
          <a:xfrm>
            <a:off x="685800" y="4343400"/>
            <a:ext cx="5486400" cy="109728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This is the third facet a successful ‘Own The Zone’ program for home delivery.  Daily and periodic tracking is important to understand the effectiveness of BTL activities undertaken by the store team. The tracking helps RGMs in taking corrective action in case BTL activities are not yielding the desired results</a:t>
            </a:r>
          </a:p>
          <a:p>
            <a:endParaRPr lang="en-US" sz="1100" b="1" dirty="0"/>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438400"/>
          </a:xfrm>
        </p:spPr>
        <p:style>
          <a:lnRef idx="2">
            <a:schemeClr val="dk1"/>
          </a:lnRef>
          <a:fillRef idx="1">
            <a:schemeClr val="lt1"/>
          </a:fillRef>
          <a:effectRef idx="0">
            <a:schemeClr val="dk1"/>
          </a:effectRef>
          <a:fontRef idx="minor">
            <a:schemeClr val="dk1"/>
          </a:fontRef>
        </p:style>
        <p:txBody>
          <a:bodyPr>
            <a:normAutofit/>
          </a:bodyPr>
          <a:lstStyle/>
          <a:p>
            <a:r>
              <a:rPr lang="en-US" b="1" dirty="0" smtClean="0"/>
              <a:t>ASK – </a:t>
            </a:r>
            <a:r>
              <a:rPr lang="en-US" dirty="0" smtClean="0"/>
              <a:t>How do we track redemption? How does redemption impact the RGM’s</a:t>
            </a:r>
          </a:p>
          <a:p>
            <a:endParaRPr lang="en-US" b="1" dirty="0" smtClean="0"/>
          </a:p>
          <a:p>
            <a:r>
              <a:rPr lang="en-US" b="1" dirty="0" smtClean="0"/>
              <a:t>GET RESPONSE</a:t>
            </a:r>
          </a:p>
          <a:p>
            <a:pPr>
              <a:buFont typeface="Wingdings" pitchFamily="2" charset="2"/>
              <a:buChar char="Ø"/>
            </a:pPr>
            <a:r>
              <a:rPr lang="en-US" dirty="0" smtClean="0"/>
              <a:t> Redemption is tracked on the basis of pod wise transactions.</a:t>
            </a:r>
          </a:p>
          <a:p>
            <a:pPr>
              <a:buFont typeface="Wingdings" pitchFamily="2" charset="2"/>
              <a:buChar char="Ø"/>
            </a:pPr>
            <a:r>
              <a:rPr lang="en-US" dirty="0" smtClean="0"/>
              <a:t> High redemptions indicate effective leafleting.</a:t>
            </a:r>
          </a:p>
          <a:p>
            <a:pPr>
              <a:buFont typeface="Wingdings" pitchFamily="2" charset="2"/>
              <a:buChar char="Ø"/>
            </a:pPr>
            <a:r>
              <a:rPr lang="en-US" dirty="0" smtClean="0"/>
              <a:t>Low redemption could be due to poor and ineffective leafleting. </a:t>
            </a:r>
          </a:p>
          <a:p>
            <a:pPr>
              <a:buFont typeface="Wingdings" pitchFamily="2" charset="2"/>
              <a:buChar char="Ø"/>
            </a:pPr>
            <a:endParaRPr lang="en-US" dirty="0" smtClean="0"/>
          </a:p>
          <a:p>
            <a:r>
              <a:rPr lang="en-US" dirty="0" smtClean="0"/>
              <a:t>Poor redemption should result in RGMs reviewing effectiveness of leafleting or change in the offers and meal deals.</a:t>
            </a:r>
            <a:endParaRPr lang="en-US"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95</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90800"/>
          </a:xfrm>
        </p:spPr>
        <p:style>
          <a:lnRef idx="2">
            <a:schemeClr val="dk1"/>
          </a:lnRef>
          <a:fillRef idx="1">
            <a:schemeClr val="lt1"/>
          </a:fillRef>
          <a:effectRef idx="0">
            <a:schemeClr val="dk1"/>
          </a:effectRef>
          <a:fontRef idx="minor">
            <a:schemeClr val="dk1"/>
          </a:fontRef>
        </p:style>
        <p:txBody>
          <a:bodyPr>
            <a:noAutofit/>
          </a:bodyPr>
          <a:lstStyle/>
          <a:p>
            <a:r>
              <a:rPr lang="en-US" sz="1100" b="1" dirty="0" smtClean="0"/>
              <a:t>ASK </a:t>
            </a:r>
            <a:r>
              <a:rPr lang="en-US" sz="1100" dirty="0" smtClean="0"/>
              <a:t>– Why is penetration important to track?</a:t>
            </a:r>
          </a:p>
          <a:p>
            <a:endParaRPr lang="en-US" sz="1100" b="1" dirty="0" smtClean="0"/>
          </a:p>
          <a:p>
            <a:r>
              <a:rPr lang="en-US" sz="1100" b="1" dirty="0" smtClean="0"/>
              <a:t>GET RESPONSE </a:t>
            </a:r>
          </a:p>
          <a:p>
            <a:pPr>
              <a:buFont typeface="Wingdings" pitchFamily="2" charset="2"/>
              <a:buChar char="Ø"/>
            </a:pPr>
            <a:r>
              <a:rPr lang="en-US" sz="1100" dirty="0" smtClean="0"/>
              <a:t> This number shows us the number of customers who have ordered with pizza hut. This is the data base we have to plan BTL sales activities.</a:t>
            </a:r>
          </a:p>
          <a:p>
            <a:pPr>
              <a:buFont typeface="Wingdings" pitchFamily="2" charset="2"/>
              <a:buChar char="Ø"/>
            </a:pPr>
            <a:r>
              <a:rPr lang="en-US" sz="1100" dirty="0" smtClean="0"/>
              <a:t>High penetration shows that we have a large number of customer who have used pizza hut service in our trade zone.</a:t>
            </a:r>
          </a:p>
          <a:p>
            <a:pPr>
              <a:buFont typeface="Wingdings" pitchFamily="2" charset="2"/>
              <a:buChar char="Ø"/>
            </a:pPr>
            <a:r>
              <a:rPr lang="en-US" sz="1100" dirty="0" smtClean="0"/>
              <a:t> Example - In case there are 2000 households in a pod and 500 of them are on the active database, the penetration figure for the store will be 25%</a:t>
            </a:r>
          </a:p>
          <a:p>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96</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97</a:t>
            </a:fld>
            <a:endParaRPr lang="en-US" dirty="0"/>
          </a:p>
        </p:txBody>
      </p:sp>
      <p:sp>
        <p:nvSpPr>
          <p:cNvPr id="5" name="Notes Placeholder 2"/>
          <p:cNvSpPr txBox="1">
            <a:spLocks/>
          </p:cNvSpPr>
          <p:nvPr/>
        </p:nvSpPr>
        <p:spPr>
          <a:xfrm>
            <a:off x="685800" y="4297680"/>
            <a:ext cx="5486400" cy="17983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ASK </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 What</a:t>
            </a:r>
            <a:r>
              <a:rPr kumimoji="0" lang="en-US" sz="1100" b="0" i="0" u="none" strike="noStrike" kern="1200" cap="none" spc="0" normalizeH="0" noProof="0" dirty="0" smtClean="0">
                <a:ln>
                  <a:noFill/>
                </a:ln>
                <a:solidFill>
                  <a:schemeClr val="dk1"/>
                </a:solidFill>
                <a:effectLst/>
                <a:uLnTx/>
                <a:uFillTx/>
                <a:latin typeface="+mn-lt"/>
                <a:ea typeface="+mn-ea"/>
                <a:cs typeface="+mn-cs"/>
              </a:rPr>
              <a:t> is the action that an RGM should take based on penetration data</a:t>
            </a:r>
            <a:r>
              <a:rPr kumimoji="0" lang="en-US" sz="1100" b="0" i="0" u="none" strike="noStrike" kern="1200" cap="none" spc="0" normalizeH="0" baseline="0" noProof="0" dirty="0" smtClean="0">
                <a:ln>
                  <a:noFill/>
                </a:ln>
                <a:solidFill>
                  <a:schemeClr val="dk1"/>
                </a:solidFill>
                <a:effectLst/>
                <a:uLnTx/>
                <a:uFillTx/>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1"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1" i="0" u="none" strike="noStrike" kern="1200" cap="none" spc="0" normalizeH="0" baseline="0" noProof="0" dirty="0" smtClean="0">
                <a:ln>
                  <a:noFill/>
                </a:ln>
                <a:solidFill>
                  <a:schemeClr val="dk1"/>
                </a:solidFill>
                <a:effectLst/>
                <a:uLnTx/>
                <a:uFillTx/>
                <a:latin typeface="+mn-lt"/>
                <a:ea typeface="+mn-ea"/>
                <a:cs typeface="+mn-cs"/>
              </a:rPr>
              <a:t>GET RESPONSE </a:t>
            </a: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100" b="0" i="0" u="none" strike="noStrike" kern="1200" cap="none" spc="0" normalizeH="0" baseline="0" noProof="0" dirty="0" smtClean="0">
                <a:ln>
                  <a:noFill/>
                </a:ln>
                <a:solidFill>
                  <a:schemeClr val="dk1"/>
                </a:solidFill>
                <a:effectLst/>
                <a:uLnTx/>
                <a:uFillTx/>
                <a:latin typeface="+mn-lt"/>
                <a:ea typeface="+mn-ea"/>
                <a:cs typeface="+mn-cs"/>
              </a:rPr>
              <a:t> Protect</a:t>
            </a:r>
            <a:r>
              <a:rPr kumimoji="0" lang="en-US" sz="1100" b="0" i="0" u="none" strike="noStrike" kern="1200" cap="none" spc="0" normalizeH="0" noProof="0" dirty="0" smtClean="0">
                <a:ln>
                  <a:noFill/>
                </a:ln>
                <a:solidFill>
                  <a:schemeClr val="dk1"/>
                </a:solidFill>
                <a:effectLst/>
                <a:uLnTx/>
                <a:uFillTx/>
                <a:latin typeface="+mn-lt"/>
                <a:ea typeface="+mn-ea"/>
                <a:cs typeface="+mn-cs"/>
              </a:rPr>
              <a:t> Hot pods. Increase penetration by targeting households that have not ordered or order infrequently.</a:t>
            </a:r>
            <a:endParaRPr kumimoji="0" lang="en-US" sz="1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Char char="Ø"/>
              <a:tabLst/>
              <a:defRPr/>
            </a:pPr>
            <a:r>
              <a:rPr kumimoji="0" lang="en-US" sz="1100" b="0" i="0" u="none" strike="noStrike" kern="1200" cap="none" spc="0" normalizeH="0" baseline="0" noProof="0" dirty="0" smtClean="0">
                <a:ln>
                  <a:noFill/>
                </a:ln>
                <a:solidFill>
                  <a:schemeClr val="dk1"/>
                </a:solidFill>
                <a:effectLst/>
                <a:uLnTx/>
                <a:uFillTx/>
                <a:latin typeface="+mn-lt"/>
                <a:ea typeface="+mn-ea"/>
                <a:cs typeface="+mn-cs"/>
              </a:rPr>
              <a:t>Increase penetration in warm pods. Convert warm</a:t>
            </a:r>
            <a:r>
              <a:rPr kumimoji="0" lang="en-US" sz="1100" b="0" i="0" u="none" strike="noStrike" kern="1200" cap="none" spc="0" normalizeH="0" noProof="0" dirty="0" smtClean="0">
                <a:ln>
                  <a:noFill/>
                </a:ln>
                <a:solidFill>
                  <a:schemeClr val="dk1"/>
                </a:solidFill>
                <a:effectLst/>
                <a:uLnTx/>
                <a:uFillTx/>
                <a:latin typeface="+mn-lt"/>
                <a:ea typeface="+mn-ea"/>
                <a:cs typeface="+mn-cs"/>
              </a:rPr>
              <a:t> pods to hot by adding new customers. .</a:t>
            </a:r>
            <a:endParaRPr kumimoji="0" lang="en-US" sz="1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1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7526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ASK – </a:t>
            </a:r>
            <a:r>
              <a:rPr lang="en-US" sz="1100" dirty="0" smtClean="0"/>
              <a:t>Why is the pod ownership program important?</a:t>
            </a:r>
          </a:p>
          <a:p>
            <a:endParaRPr lang="en-US" sz="1100" b="1" dirty="0" smtClean="0"/>
          </a:p>
          <a:p>
            <a:r>
              <a:rPr lang="en-US" sz="1100" b="1" dirty="0" smtClean="0"/>
              <a:t>GET RESPONSE</a:t>
            </a:r>
          </a:p>
          <a:p>
            <a:r>
              <a:rPr lang="en-US" sz="1100" dirty="0" smtClean="0"/>
              <a:t> This program helps build the ‘Own the Zone’ mentality among team members by incentivizing additional delivery transactions. This is a Win-Win situation where both the team member and the brand benefits. </a:t>
            </a:r>
            <a:endParaRPr lang="en-US" sz="1100"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98</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33400"/>
          </a:xfrm>
        </p:spPr>
        <p:style>
          <a:lnRef idx="2">
            <a:schemeClr val="dk1"/>
          </a:lnRef>
          <a:fillRef idx="1">
            <a:schemeClr val="lt1"/>
          </a:fillRef>
          <a:effectRef idx="0">
            <a:schemeClr val="dk1"/>
          </a:effectRef>
          <a:fontRef idx="minor">
            <a:schemeClr val="dk1"/>
          </a:fontRef>
        </p:style>
        <p:txBody>
          <a:bodyPr>
            <a:normAutofit/>
          </a:bodyPr>
          <a:lstStyle/>
          <a:p>
            <a:r>
              <a:rPr lang="en-US" sz="1100" b="1" dirty="0" smtClean="0"/>
              <a:t>SAY – </a:t>
            </a:r>
            <a:r>
              <a:rPr lang="en-US" sz="1100" dirty="0" smtClean="0"/>
              <a:t>Here are some guidelines to lead a successful Pod Ownership program.</a:t>
            </a:r>
            <a:endParaRPr lang="en-US" sz="1100" b="1" dirty="0"/>
          </a:p>
        </p:txBody>
      </p:sp>
      <p:sp>
        <p:nvSpPr>
          <p:cNvPr id="4" name="Slide Number Placeholder 3"/>
          <p:cNvSpPr>
            <a:spLocks noGrp="1"/>
          </p:cNvSpPr>
          <p:nvPr>
            <p:ph type="sldNum" sz="quarter" idx="10"/>
          </p:nvPr>
        </p:nvSpPr>
        <p:spPr/>
        <p:txBody>
          <a:bodyPr/>
          <a:lstStyle/>
          <a:p>
            <a:pPr>
              <a:defRPr/>
            </a:pPr>
            <a:fld id="{9BAC23F3-1D94-4E94-98F4-E3C3C36C5B59}" type="slidenum">
              <a:rPr lang="en-US" smtClean="0"/>
              <a:pPr>
                <a:defRPr/>
              </a:pPr>
              <a:t>99</a:t>
            </a:fld>
            <a:endParaRPr lang="en-US" dirty="0"/>
          </a:p>
        </p:txBody>
      </p:sp>
      <p:sp>
        <p:nvSpPr>
          <p:cNvPr id="5" name="Footer Placeholder 4"/>
          <p:cNvSpPr>
            <a:spLocks noGrp="1"/>
          </p:cNvSpPr>
          <p:nvPr>
            <p:ph type="ftr" sz="quarter" idx="11"/>
          </p:nvPr>
        </p:nvSpPr>
        <p:spPr/>
        <p:txBody>
          <a:bodyPr/>
          <a:lstStyle/>
          <a:p>
            <a:pPr>
              <a:defRPr/>
            </a:pPr>
            <a:r>
              <a:rPr lang="fr-FR" dirty="0" smtClean="0"/>
              <a:t>Yum Restaurants India, Restaurant Excellence. Oct 2013</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C:\nicks computer\pres pro\templates\02.15.02\jpgs\PPP_SMILI_TLE_Camoflage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ctrTitle"/>
          </p:nvPr>
        </p:nvSpPr>
        <p:spPr>
          <a:xfrm>
            <a:off x="228600" y="4495800"/>
            <a:ext cx="7543800" cy="1101725"/>
          </a:xfrm>
        </p:spPr>
        <p:txBody>
          <a:bodyPr/>
          <a:lstStyle>
            <a:lvl1pPr>
              <a:defRPr sz="4100"/>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2971800" y="5410200"/>
            <a:ext cx="6011863" cy="687388"/>
          </a:xfrm>
        </p:spPr>
        <p:txBody>
          <a:bodyPr/>
          <a:lstStyle>
            <a:lvl1pPr marL="0" indent="0" algn="r">
              <a:buFontTx/>
              <a:buNone/>
              <a:defRPr sz="2900">
                <a:solidFill>
                  <a:srgbClr val="FFFFFF"/>
                </a:solidFill>
              </a:defRPr>
            </a:lvl1pPr>
          </a:lstStyle>
          <a:p>
            <a:r>
              <a:rPr lang="en-US" smtClean="0"/>
              <a:t>Click to edit Master subtitle style</a:t>
            </a:r>
            <a:endParaRPr lang="en-US"/>
          </a:p>
        </p:txBody>
      </p:sp>
      <p:sp>
        <p:nvSpPr>
          <p:cNvPr id="5" name="Rectangle 11"/>
          <p:cNvSpPr>
            <a:spLocks noGrp="1" noChangeArrowheads="1"/>
          </p:cNvSpPr>
          <p:nvPr>
            <p:ph type="dt" sz="half" idx="10"/>
          </p:nvPr>
        </p:nvSpPr>
        <p:spPr/>
        <p:txBody>
          <a:bodyPr/>
          <a:lstStyle>
            <a:lvl1pPr>
              <a:defRPr>
                <a:solidFill>
                  <a:srgbClr val="FFFFFF"/>
                </a:solidFill>
              </a:defRPr>
            </a:lvl1pPr>
          </a:lstStyle>
          <a:p>
            <a:pPr>
              <a:defRPr/>
            </a:pPr>
            <a:endParaRPr lang="en-US" dirty="0"/>
          </a:p>
        </p:txBody>
      </p:sp>
      <p:sp>
        <p:nvSpPr>
          <p:cNvPr id="6" name="Rectangle 12"/>
          <p:cNvSpPr>
            <a:spLocks noGrp="1" noChangeArrowheads="1"/>
          </p:cNvSpPr>
          <p:nvPr>
            <p:ph type="ftr" sz="quarter" idx="11"/>
          </p:nvPr>
        </p:nvSpPr>
        <p:spPr>
          <a:xfrm>
            <a:off x="1166813" y="6610350"/>
            <a:ext cx="7413625" cy="247650"/>
          </a:xfrm>
        </p:spPr>
        <p:txBody>
          <a:bodyPr/>
          <a:lstStyle>
            <a:lvl1pPr>
              <a:defRPr smtClean="0">
                <a:solidFill>
                  <a:srgbClr val="FFFFFF"/>
                </a:solidFill>
              </a:defRPr>
            </a:lvl1pPr>
          </a:lstStyle>
          <a:p>
            <a:pPr>
              <a:defRPr/>
            </a:pPr>
            <a:r>
              <a:rPr lang="en-US" dirty="0"/>
              <a:t>www.PresentationPro.com</a:t>
            </a:r>
          </a:p>
        </p:txBody>
      </p:sp>
      <p:sp>
        <p:nvSpPr>
          <p:cNvPr id="7" name="Rectangle 13"/>
          <p:cNvSpPr>
            <a:spLocks noGrp="1" noChangeArrowheads="1"/>
          </p:cNvSpPr>
          <p:nvPr>
            <p:ph type="sldNum" sz="quarter" idx="12"/>
          </p:nvPr>
        </p:nvSpPr>
        <p:spPr/>
        <p:txBody>
          <a:bodyPr/>
          <a:lstStyle>
            <a:lvl1pPr>
              <a:defRPr smtClean="0">
                <a:solidFill>
                  <a:srgbClr val="FFFFFF"/>
                </a:solidFill>
              </a:defRPr>
            </a:lvl1pPr>
          </a:lstStyle>
          <a:p>
            <a:pPr>
              <a:defRPr/>
            </a:pPr>
            <a:fld id="{A36530FE-FB40-4767-8999-C247F4B9462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6" name="Rectangle 6"/>
          <p:cNvSpPr>
            <a:spLocks noGrp="1" noChangeArrowheads="1"/>
          </p:cNvSpPr>
          <p:nvPr>
            <p:ph type="sldNum" sz="quarter" idx="12"/>
          </p:nvPr>
        </p:nvSpPr>
        <p:spPr>
          <a:ln/>
        </p:spPr>
        <p:txBody>
          <a:bodyPr/>
          <a:lstStyle>
            <a:lvl1pPr>
              <a:defRPr/>
            </a:lvl1pPr>
          </a:lstStyle>
          <a:p>
            <a:pPr>
              <a:defRPr/>
            </a:pPr>
            <a:fld id="{C114E763-7D63-4661-9FCC-872B9EF5368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77788"/>
            <a:ext cx="2209800" cy="63992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7788"/>
            <a:ext cx="6477000" cy="63992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6" name="Rectangle 6"/>
          <p:cNvSpPr>
            <a:spLocks noGrp="1" noChangeArrowheads="1"/>
          </p:cNvSpPr>
          <p:nvPr>
            <p:ph type="sldNum" sz="quarter" idx="12"/>
          </p:nvPr>
        </p:nvSpPr>
        <p:spPr>
          <a:ln/>
        </p:spPr>
        <p:txBody>
          <a:bodyPr/>
          <a:lstStyle>
            <a:lvl1pPr>
              <a:defRPr/>
            </a:lvl1pPr>
          </a:lstStyle>
          <a:p>
            <a:pPr>
              <a:defRPr/>
            </a:pPr>
            <a:fld id="{579AE70B-E67F-441A-AEA9-185B053C9A74}"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442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13200" cy="4610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22800" y="1447800"/>
            <a:ext cx="4013200" cy="46101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dirty="0"/>
              <a:t>Copyright © 2002 Yum! Restaurant Group, Inc.</a:t>
            </a: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High Impact Coaching</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6" name="Rectangle 6"/>
          <p:cNvSpPr>
            <a:spLocks noGrp="1" noChangeArrowheads="1"/>
          </p:cNvSpPr>
          <p:nvPr>
            <p:ph type="sldNum" sz="quarter" idx="12"/>
          </p:nvPr>
        </p:nvSpPr>
        <p:spPr>
          <a:ln/>
        </p:spPr>
        <p:txBody>
          <a:bodyPr/>
          <a:lstStyle>
            <a:lvl1pPr>
              <a:defRPr/>
            </a:lvl1pPr>
          </a:lstStyle>
          <a:p>
            <a:pPr>
              <a:defRPr/>
            </a:pPr>
            <a:fld id="{5EF548E3-2D24-4FB7-85FE-2AA8F955875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6" name="Rectangle 6"/>
          <p:cNvSpPr>
            <a:spLocks noGrp="1" noChangeArrowheads="1"/>
          </p:cNvSpPr>
          <p:nvPr>
            <p:ph type="sldNum" sz="quarter" idx="12"/>
          </p:nvPr>
        </p:nvSpPr>
        <p:spPr>
          <a:ln/>
        </p:spPr>
        <p:txBody>
          <a:bodyPr/>
          <a:lstStyle>
            <a:lvl1pPr>
              <a:defRPr/>
            </a:lvl1pPr>
          </a:lstStyle>
          <a:p>
            <a:pPr>
              <a:defRPr/>
            </a:pPr>
            <a:fld id="{BBA33755-FA58-4591-8831-F13A13388F1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28800"/>
            <a:ext cx="3581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581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7" name="Rectangle 6"/>
          <p:cNvSpPr>
            <a:spLocks noGrp="1" noChangeArrowheads="1"/>
          </p:cNvSpPr>
          <p:nvPr>
            <p:ph type="sldNum" sz="quarter" idx="12"/>
          </p:nvPr>
        </p:nvSpPr>
        <p:spPr>
          <a:ln/>
        </p:spPr>
        <p:txBody>
          <a:bodyPr/>
          <a:lstStyle>
            <a:lvl1pPr>
              <a:defRPr/>
            </a:lvl1pPr>
          </a:lstStyle>
          <a:p>
            <a:pPr>
              <a:defRPr/>
            </a:pPr>
            <a:fld id="{7D1AA3F2-C7B5-4368-91C2-DC38F0000CF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9" name="Rectangle 6"/>
          <p:cNvSpPr>
            <a:spLocks noGrp="1" noChangeArrowheads="1"/>
          </p:cNvSpPr>
          <p:nvPr>
            <p:ph type="sldNum" sz="quarter" idx="12"/>
          </p:nvPr>
        </p:nvSpPr>
        <p:spPr>
          <a:ln/>
        </p:spPr>
        <p:txBody>
          <a:bodyPr/>
          <a:lstStyle>
            <a:lvl1pPr>
              <a:defRPr/>
            </a:lvl1pPr>
          </a:lstStyle>
          <a:p>
            <a:pPr>
              <a:defRPr/>
            </a:pPr>
            <a:fld id="{7AF47E76-0A94-4656-A740-8F2C593EB54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5" name="Rectangle 6"/>
          <p:cNvSpPr>
            <a:spLocks noGrp="1" noChangeArrowheads="1"/>
          </p:cNvSpPr>
          <p:nvPr>
            <p:ph type="sldNum" sz="quarter" idx="12"/>
          </p:nvPr>
        </p:nvSpPr>
        <p:spPr>
          <a:ln/>
        </p:spPr>
        <p:txBody>
          <a:bodyPr/>
          <a:lstStyle>
            <a:lvl1pPr>
              <a:defRPr/>
            </a:lvl1pPr>
          </a:lstStyle>
          <a:p>
            <a:pPr>
              <a:defRPr/>
            </a:pPr>
            <a:fld id="{52F1C11D-FABA-4A3D-BFE3-C5EF5A5848E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4" name="Rectangle 6"/>
          <p:cNvSpPr>
            <a:spLocks noGrp="1" noChangeArrowheads="1"/>
          </p:cNvSpPr>
          <p:nvPr>
            <p:ph type="sldNum" sz="quarter" idx="12"/>
          </p:nvPr>
        </p:nvSpPr>
        <p:spPr>
          <a:ln/>
        </p:spPr>
        <p:txBody>
          <a:bodyPr/>
          <a:lstStyle>
            <a:lvl1pPr>
              <a:defRPr/>
            </a:lvl1pPr>
          </a:lstStyle>
          <a:p>
            <a:pPr>
              <a:defRPr/>
            </a:pPr>
            <a:fld id="{D67BD0BD-3CBA-412C-B008-56051D5670B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7" name="Rectangle 6"/>
          <p:cNvSpPr>
            <a:spLocks noGrp="1" noChangeArrowheads="1"/>
          </p:cNvSpPr>
          <p:nvPr>
            <p:ph type="sldNum" sz="quarter" idx="12"/>
          </p:nvPr>
        </p:nvSpPr>
        <p:spPr>
          <a:ln/>
        </p:spPr>
        <p:txBody>
          <a:bodyPr/>
          <a:lstStyle>
            <a:lvl1pPr>
              <a:defRPr/>
            </a:lvl1pPr>
          </a:lstStyle>
          <a:p>
            <a:pPr>
              <a:defRPr/>
            </a:pPr>
            <a:fld id="{49E278C6-B718-4CB4-9C6A-515C2CF71BB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www.PresentationPro.com</a:t>
            </a:r>
          </a:p>
        </p:txBody>
      </p:sp>
      <p:sp>
        <p:nvSpPr>
          <p:cNvPr id="7" name="Rectangle 6"/>
          <p:cNvSpPr>
            <a:spLocks noGrp="1" noChangeArrowheads="1"/>
          </p:cNvSpPr>
          <p:nvPr>
            <p:ph type="sldNum" sz="quarter" idx="12"/>
          </p:nvPr>
        </p:nvSpPr>
        <p:spPr>
          <a:ln/>
        </p:spPr>
        <p:txBody>
          <a:bodyPr/>
          <a:lstStyle>
            <a:lvl1pPr>
              <a:defRPr/>
            </a:lvl1pPr>
          </a:lstStyle>
          <a:p>
            <a:pPr>
              <a:defRPr/>
            </a:pPr>
            <a:fld id="{8435B423-219E-41CB-A565-2979DD93455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C:\nicks computer\pres pro\templates\02.15.02\jpgs\PPP_SMILI_TXT_Camoflage02.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914400" y="1828800"/>
            <a:ext cx="7315200" cy="4648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0" y="6610350"/>
            <a:ext cx="1166813" cy="2476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cs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1166813" y="6610350"/>
            <a:ext cx="7345362" cy="2476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smtClean="0">
                <a:cs typeface="Arial" charset="0"/>
              </a:defRPr>
            </a:lvl1pPr>
          </a:lstStyle>
          <a:p>
            <a:pPr>
              <a:defRPr/>
            </a:pPr>
            <a:r>
              <a:rPr lang="en-US" dirty="0"/>
              <a:t>www.PresentationPro.com</a:t>
            </a:r>
          </a:p>
        </p:txBody>
      </p:sp>
      <p:sp>
        <p:nvSpPr>
          <p:cNvPr id="1030" name="Rectangle 6"/>
          <p:cNvSpPr>
            <a:spLocks noGrp="1" noChangeArrowheads="1"/>
          </p:cNvSpPr>
          <p:nvPr>
            <p:ph type="sldNum" sz="quarter" idx="4"/>
          </p:nvPr>
        </p:nvSpPr>
        <p:spPr bwMode="auto">
          <a:xfrm>
            <a:off x="8648700" y="6610350"/>
            <a:ext cx="495300" cy="2476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smtClean="0">
                <a:cs typeface="Arial" charset="0"/>
              </a:defRPr>
            </a:lvl1pPr>
          </a:lstStyle>
          <a:p>
            <a:pPr>
              <a:defRPr/>
            </a:pPr>
            <a:fld id="{BC00C9DE-FB18-45B4-ACA1-0B3D12F58F59}" type="slidenum">
              <a:rPr lang="en-US"/>
              <a:pPr>
                <a:defRPr/>
              </a:pPr>
              <a:t>‹#›</a:t>
            </a:fld>
            <a:endParaRPr lang="en-US" dirty="0"/>
          </a:p>
        </p:txBody>
      </p:sp>
      <p:pic>
        <p:nvPicPr>
          <p:cNvPr id="8" name="Picture 7" descr="Logo 02.jpg"/>
          <p:cNvPicPr>
            <a:picLocks noChangeAspect="1"/>
          </p:cNvPicPr>
          <p:nvPr userDrawn="1"/>
        </p:nvPicPr>
        <p:blipFill>
          <a:blip r:embed="rId15" cstate="print"/>
          <a:stretch>
            <a:fillRect/>
          </a:stretch>
        </p:blipFill>
        <p:spPr>
          <a:xfrm>
            <a:off x="8534400" y="40670"/>
            <a:ext cx="547650" cy="568930"/>
          </a:xfrm>
          <a:prstGeom prst="rect">
            <a:avLst/>
          </a:prstGeom>
        </p:spPr>
      </p:pic>
      <p:sp>
        <p:nvSpPr>
          <p:cNvPr id="9" name="TextBox 8"/>
          <p:cNvSpPr txBox="1"/>
          <p:nvPr userDrawn="1"/>
        </p:nvSpPr>
        <p:spPr>
          <a:xfrm>
            <a:off x="8305800" y="609600"/>
            <a:ext cx="938077" cy="307777"/>
          </a:xfrm>
          <a:prstGeom prst="rect">
            <a:avLst/>
          </a:prstGeom>
          <a:noFill/>
        </p:spPr>
        <p:txBody>
          <a:bodyPr wrap="none" rtlCol="0">
            <a:spAutoFit/>
          </a:bodyPr>
          <a:lstStyle/>
          <a:p>
            <a:r>
              <a:rPr lang="en-US" sz="1400" dirty="0" smtClean="0">
                <a:solidFill>
                  <a:srgbClr val="FFFFFF"/>
                </a:solidFill>
              </a:rPr>
              <a:t>Halla Bol!</a:t>
            </a:r>
            <a:endParaRPr lang="en-US" sz="1400"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4031"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2" r:id="rId12"/>
  </p:sldLayoutIdLst>
  <p:hf sldNum="0" hdr="0" dt="0"/>
  <p:txStyles>
    <p:titleStyle>
      <a:lvl1pPr algn="l" rtl="0" fontAlgn="base">
        <a:spcBef>
          <a:spcPct val="0"/>
        </a:spcBef>
        <a:spcAft>
          <a:spcPct val="0"/>
        </a:spcAft>
        <a:defRPr sz="4400">
          <a:solidFill>
            <a:srgbClr val="FFFFFF"/>
          </a:solidFill>
          <a:latin typeface="+mj-lt"/>
          <a:ea typeface="+mj-ea"/>
          <a:cs typeface="+mj-cs"/>
        </a:defRPr>
      </a:lvl1pPr>
      <a:lvl2pPr algn="l" rtl="0" fontAlgn="base">
        <a:spcBef>
          <a:spcPct val="0"/>
        </a:spcBef>
        <a:spcAft>
          <a:spcPct val="0"/>
        </a:spcAft>
        <a:defRPr sz="4400">
          <a:solidFill>
            <a:srgbClr val="FFFFFF"/>
          </a:solidFill>
          <a:latin typeface="Arial" charset="0"/>
        </a:defRPr>
      </a:lvl2pPr>
      <a:lvl3pPr algn="l" rtl="0" fontAlgn="base">
        <a:spcBef>
          <a:spcPct val="0"/>
        </a:spcBef>
        <a:spcAft>
          <a:spcPct val="0"/>
        </a:spcAft>
        <a:defRPr sz="4400">
          <a:solidFill>
            <a:srgbClr val="FFFFFF"/>
          </a:solidFill>
          <a:latin typeface="Arial" charset="0"/>
        </a:defRPr>
      </a:lvl3pPr>
      <a:lvl4pPr algn="l" rtl="0" fontAlgn="base">
        <a:spcBef>
          <a:spcPct val="0"/>
        </a:spcBef>
        <a:spcAft>
          <a:spcPct val="0"/>
        </a:spcAft>
        <a:defRPr sz="4400">
          <a:solidFill>
            <a:srgbClr val="FFFFFF"/>
          </a:solidFill>
          <a:latin typeface="Arial" charset="0"/>
        </a:defRPr>
      </a:lvl4pPr>
      <a:lvl5pPr algn="l" rtl="0" fontAlgn="base">
        <a:spcBef>
          <a:spcPct val="0"/>
        </a:spcBef>
        <a:spcAft>
          <a:spcPct val="0"/>
        </a:spcAft>
        <a:defRPr sz="4400">
          <a:solidFill>
            <a:srgbClr val="FFFFFF"/>
          </a:solidFill>
          <a:latin typeface="Arial" charset="0"/>
        </a:defRPr>
      </a:lvl5pPr>
      <a:lvl6pPr marL="457200" algn="l" rtl="0" eaLnBrk="1" fontAlgn="base" hangingPunct="1">
        <a:spcBef>
          <a:spcPct val="0"/>
        </a:spcBef>
        <a:spcAft>
          <a:spcPct val="0"/>
        </a:spcAft>
        <a:defRPr sz="4400">
          <a:solidFill>
            <a:srgbClr val="FFFFFF"/>
          </a:solidFill>
          <a:latin typeface="Arial" charset="0"/>
        </a:defRPr>
      </a:lvl6pPr>
      <a:lvl7pPr marL="914400" algn="l" rtl="0" eaLnBrk="1" fontAlgn="base" hangingPunct="1">
        <a:spcBef>
          <a:spcPct val="0"/>
        </a:spcBef>
        <a:spcAft>
          <a:spcPct val="0"/>
        </a:spcAft>
        <a:defRPr sz="4400">
          <a:solidFill>
            <a:srgbClr val="FFFFFF"/>
          </a:solidFill>
          <a:latin typeface="Arial" charset="0"/>
        </a:defRPr>
      </a:lvl7pPr>
      <a:lvl8pPr marL="1371600" algn="l" rtl="0" eaLnBrk="1" fontAlgn="base" hangingPunct="1">
        <a:spcBef>
          <a:spcPct val="0"/>
        </a:spcBef>
        <a:spcAft>
          <a:spcPct val="0"/>
        </a:spcAft>
        <a:defRPr sz="4400">
          <a:solidFill>
            <a:srgbClr val="FFFFFF"/>
          </a:solidFill>
          <a:latin typeface="Arial" charset="0"/>
        </a:defRPr>
      </a:lvl8pPr>
      <a:lvl9pPr marL="1828800" algn="l" rtl="0" eaLnBrk="1" fontAlgn="base" hangingPunct="1">
        <a:spcBef>
          <a:spcPct val="0"/>
        </a:spcBef>
        <a:spcAft>
          <a:spcPct val="0"/>
        </a:spcAft>
        <a:defRPr sz="4400">
          <a:solidFill>
            <a:srgbClr val="FFFFFF"/>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1.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1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1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1.png"/><Relationship Id="rId7" Type="http://schemas.openxmlformats.org/officeDocument/2006/relationships/image" Target="../media/image64.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9.jpeg"/><Relationship Id="rId4" Type="http://schemas.openxmlformats.org/officeDocument/2006/relationships/image" Target="../media/image68.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9.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3.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9.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4495800"/>
            <a:ext cx="7543800" cy="1101725"/>
          </a:xfrm>
        </p:spPr>
        <p:txBody>
          <a:bodyPr/>
          <a:lstStyle/>
          <a:p>
            <a:r>
              <a:rPr lang="en-US" sz="4400" dirty="0"/>
              <a:t>W</a:t>
            </a:r>
            <a:r>
              <a:rPr lang="en-US" sz="4400" dirty="0" smtClean="0"/>
              <a:t>elcome</a:t>
            </a:r>
            <a:endParaRPr lang="en-US"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Will Learn</a:t>
            </a:r>
            <a:endParaRPr lang="en-US" dirty="0"/>
          </a:p>
        </p:txBody>
      </p:sp>
      <p:grpSp>
        <p:nvGrpSpPr>
          <p:cNvPr id="3" name="Group 16"/>
          <p:cNvGrpSpPr/>
          <p:nvPr/>
        </p:nvGrpSpPr>
        <p:grpSpPr>
          <a:xfrm>
            <a:off x="902177" y="1600200"/>
            <a:ext cx="6946423" cy="5029200"/>
            <a:chOff x="902177" y="1600200"/>
            <a:chExt cx="6946423" cy="5029200"/>
          </a:xfrm>
        </p:grpSpPr>
        <p:pic>
          <p:nvPicPr>
            <p:cNvPr id="8" name="Picture 2" descr="C:\Users\vqg4244\AppData\Local\Temp\Rar$DI00.351\PPP_CSYMB_CLP_circlepuzzle5.png"/>
            <p:cNvPicPr>
              <a:picLocks noChangeAspect="1" noChangeArrowheads="1"/>
            </p:cNvPicPr>
            <p:nvPr/>
          </p:nvPicPr>
          <p:blipFill>
            <a:blip r:embed="rId3" cstate="print"/>
            <a:srcRect/>
            <a:stretch>
              <a:fillRect/>
            </a:stretch>
          </p:blipFill>
          <p:spPr bwMode="auto">
            <a:xfrm>
              <a:off x="902177" y="1600581"/>
              <a:ext cx="6946423" cy="5028819"/>
            </a:xfrm>
            <a:prstGeom prst="rect">
              <a:avLst/>
            </a:prstGeom>
            <a:noFill/>
          </p:spPr>
        </p:pic>
        <p:sp>
          <p:nvSpPr>
            <p:cNvPr id="10" name="TextBox 9"/>
            <p:cNvSpPr txBox="1"/>
            <p:nvPr/>
          </p:nvSpPr>
          <p:spPr>
            <a:xfrm>
              <a:off x="5671271" y="2474893"/>
              <a:ext cx="1828065" cy="954107"/>
            </a:xfrm>
            <a:prstGeom prst="rect">
              <a:avLst/>
            </a:prstGeom>
            <a:noFill/>
          </p:spPr>
          <p:txBody>
            <a:bodyPr wrap="none" rtlCol="0">
              <a:spAutoFit/>
            </a:bodyPr>
            <a:lstStyle/>
            <a:p>
              <a:pPr algn="ctr"/>
              <a:r>
                <a:rPr lang="en-US" b="1" dirty="0" smtClean="0">
                  <a:solidFill>
                    <a:srgbClr val="FFFFFF"/>
                  </a:solidFill>
                  <a:latin typeface="Arial Black" pitchFamily="34" charset="0"/>
                </a:rPr>
                <a:t>1.</a:t>
              </a:r>
            </a:p>
            <a:p>
              <a:pPr algn="ctr"/>
              <a:r>
                <a:rPr lang="en-US" sz="1600" b="1" dirty="0" smtClean="0">
                  <a:solidFill>
                    <a:srgbClr val="FFFFFF"/>
                  </a:solidFill>
                  <a:latin typeface="Arial Black" pitchFamily="34" charset="0"/>
                </a:rPr>
                <a:t>Understanding</a:t>
              </a:r>
            </a:p>
            <a:p>
              <a:pPr algn="ctr"/>
              <a:r>
                <a:rPr lang="en-US" sz="1600" b="1" dirty="0" smtClean="0">
                  <a:solidFill>
                    <a:srgbClr val="FFFFFF"/>
                  </a:solidFill>
                  <a:latin typeface="Arial Black" pitchFamily="34" charset="0"/>
                </a:rPr>
                <a:t>Sales</a:t>
              </a:r>
              <a:endParaRPr lang="en-US" sz="1600" b="1" dirty="0">
                <a:solidFill>
                  <a:srgbClr val="FFFFFF"/>
                </a:solidFill>
                <a:latin typeface="Arial Black" pitchFamily="34" charset="0"/>
              </a:endParaRPr>
            </a:p>
          </p:txBody>
        </p:sp>
        <p:sp>
          <p:nvSpPr>
            <p:cNvPr id="11" name="TextBox 10"/>
            <p:cNvSpPr txBox="1"/>
            <p:nvPr/>
          </p:nvSpPr>
          <p:spPr>
            <a:xfrm>
              <a:off x="4764694" y="4038600"/>
              <a:ext cx="2474306" cy="1200329"/>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rgbClr val="FFFFFF"/>
                  </a:solidFill>
                  <a:latin typeface="Arial Black" pitchFamily="34" charset="0"/>
                </a:rPr>
                <a:t>2. </a:t>
              </a:r>
            </a:p>
            <a:p>
              <a:pPr algn="ctr"/>
              <a:r>
                <a:rPr lang="en-US" sz="1600" b="1" dirty="0" smtClean="0">
                  <a:solidFill>
                    <a:srgbClr val="FFFFFF"/>
                  </a:solidFill>
                  <a:latin typeface="Arial Black" pitchFamily="34" charset="0"/>
                </a:rPr>
                <a:t>Maximize sales inside </a:t>
              </a:r>
              <a:r>
                <a:rPr lang="en-US" sz="1600" b="1" dirty="0">
                  <a:solidFill>
                    <a:srgbClr val="FFFFFF"/>
                  </a:solidFill>
                  <a:latin typeface="Arial Black" pitchFamily="34" charset="0"/>
                </a:rPr>
                <a:t>t</a:t>
              </a:r>
              <a:r>
                <a:rPr lang="en-US" sz="1600" b="1" dirty="0" smtClean="0">
                  <a:solidFill>
                    <a:srgbClr val="FFFFFF"/>
                  </a:solidFill>
                  <a:latin typeface="Arial Black" pitchFamily="34" charset="0"/>
                </a:rPr>
                <a:t>he store</a:t>
              </a:r>
            </a:p>
          </p:txBody>
        </p:sp>
        <p:sp>
          <p:nvSpPr>
            <p:cNvPr id="12" name="TextBox 11"/>
            <p:cNvSpPr txBox="1"/>
            <p:nvPr/>
          </p:nvSpPr>
          <p:spPr>
            <a:xfrm>
              <a:off x="1447800" y="4038600"/>
              <a:ext cx="2667000" cy="1200329"/>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rgbClr val="FFFFFF"/>
                  </a:solidFill>
                  <a:latin typeface="Arial Black" pitchFamily="34" charset="0"/>
                </a:rPr>
                <a:t>3. </a:t>
              </a:r>
            </a:p>
            <a:p>
              <a:pPr algn="ctr"/>
              <a:r>
                <a:rPr lang="en-US" sz="1600" b="1" dirty="0" smtClean="0">
                  <a:solidFill>
                    <a:srgbClr val="FFFFFF"/>
                  </a:solidFill>
                  <a:latin typeface="Arial Black" pitchFamily="34" charset="0"/>
                </a:rPr>
                <a:t>Maximize sales outside the store</a:t>
              </a:r>
            </a:p>
          </p:txBody>
        </p:sp>
        <p:sp>
          <p:nvSpPr>
            <p:cNvPr id="13" name="TextBox 12"/>
            <p:cNvSpPr txBox="1"/>
            <p:nvPr/>
          </p:nvSpPr>
          <p:spPr>
            <a:xfrm>
              <a:off x="1238705" y="2514600"/>
              <a:ext cx="1542537" cy="954107"/>
            </a:xfrm>
            <a:prstGeom prst="rect">
              <a:avLst/>
            </a:prstGeom>
            <a:noFill/>
          </p:spPr>
          <p:txBody>
            <a:bodyPr wrap="none" rtlCol="0">
              <a:spAutoFit/>
            </a:bodyPr>
            <a:lstStyle/>
            <a:p>
              <a:pPr algn="ctr"/>
              <a:r>
                <a:rPr lang="en-US" b="1" dirty="0">
                  <a:solidFill>
                    <a:srgbClr val="FFFFFF"/>
                  </a:solidFill>
                  <a:latin typeface="Arial Black" pitchFamily="34" charset="0"/>
                </a:rPr>
                <a:t>4.</a:t>
              </a:r>
            </a:p>
            <a:p>
              <a:pPr algn="ctr"/>
              <a:r>
                <a:rPr lang="en-US" sz="1600" b="1" dirty="0" smtClean="0">
                  <a:solidFill>
                    <a:srgbClr val="FFFFFF"/>
                  </a:solidFill>
                  <a:latin typeface="Arial Black" pitchFamily="34" charset="0"/>
                </a:rPr>
                <a:t> Local Store</a:t>
              </a:r>
            </a:p>
            <a:p>
              <a:pPr algn="ctr"/>
              <a:r>
                <a:rPr lang="en-US" sz="1600" b="1" dirty="0" smtClean="0">
                  <a:solidFill>
                    <a:srgbClr val="FFFFFF"/>
                  </a:solidFill>
                  <a:latin typeface="Arial Black" pitchFamily="34" charset="0"/>
                </a:rPr>
                <a:t> Marketing</a:t>
              </a:r>
            </a:p>
          </p:txBody>
        </p:sp>
        <p:sp>
          <p:nvSpPr>
            <p:cNvPr id="14" name="TextBox 13"/>
            <p:cNvSpPr txBox="1"/>
            <p:nvPr/>
          </p:nvSpPr>
          <p:spPr>
            <a:xfrm>
              <a:off x="3746019" y="1600200"/>
              <a:ext cx="1414170" cy="954107"/>
            </a:xfrm>
            <a:prstGeom prst="rect">
              <a:avLst/>
            </a:prstGeom>
            <a:noFill/>
          </p:spPr>
          <p:txBody>
            <a:bodyPr wrap="none" rtlCol="0">
              <a:spAutoFit/>
            </a:bodyPr>
            <a:lstStyle/>
            <a:p>
              <a:pPr algn="ctr"/>
              <a:r>
                <a:rPr lang="en-US" b="1" dirty="0">
                  <a:solidFill>
                    <a:srgbClr val="FFFFFF"/>
                  </a:solidFill>
                  <a:latin typeface="Arial Black" pitchFamily="34" charset="0"/>
                </a:rPr>
                <a:t>5. </a:t>
              </a:r>
            </a:p>
            <a:p>
              <a:pPr algn="ctr"/>
              <a:r>
                <a:rPr lang="en-US" sz="1600" b="1" dirty="0" smtClean="0">
                  <a:solidFill>
                    <a:srgbClr val="FFFFFF"/>
                  </a:solidFill>
                  <a:latin typeface="Arial Black" pitchFamily="34" charset="0"/>
                </a:rPr>
                <a:t>Measuring </a:t>
              </a:r>
            </a:p>
            <a:p>
              <a:pPr algn="ctr"/>
              <a:r>
                <a:rPr lang="en-US" sz="1600" b="1" dirty="0" smtClean="0">
                  <a:solidFill>
                    <a:srgbClr val="FFFFFF"/>
                  </a:solidFill>
                  <a:latin typeface="Arial Black" pitchFamily="34" charset="0"/>
                </a:rPr>
                <a:t>Results </a:t>
              </a:r>
            </a:p>
          </p:txBody>
        </p:sp>
      </p:grpSp>
      <p:pic>
        <p:nvPicPr>
          <p:cNvPr id="16" name="Picture 7" descr="Logo 0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581400" y="2743200"/>
            <a:ext cx="1536112" cy="15958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Pod ownership program  </a:t>
            </a:r>
            <a:endParaRPr lang="en-US" dirty="0"/>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3640" y="1614714"/>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rgbClr val="FFFFFF"/>
                </a:solidFill>
                <a:latin typeface="+mn-lt"/>
              </a:rPr>
              <a:t>Pod Ownership</a:t>
            </a:r>
            <a:endParaRPr lang="en-US" sz="1200" b="1" dirty="0">
              <a:solidFill>
                <a:srgbClr val="FFFFFF"/>
              </a:solidFill>
              <a:latin typeface="+mn-lt"/>
            </a:endParaRPr>
          </a:p>
        </p:txBody>
      </p:sp>
      <p:sp>
        <p:nvSpPr>
          <p:cNvPr id="31" name="TextBox 30"/>
          <p:cNvSpPr txBox="1"/>
          <p:nvPr/>
        </p:nvSpPr>
        <p:spPr>
          <a:xfrm>
            <a:off x="5791200" y="3124200"/>
            <a:ext cx="3200400" cy="3416320"/>
          </a:xfrm>
          <a:prstGeom prst="rect">
            <a:avLst/>
          </a:prstGeom>
          <a:solidFill>
            <a:srgbClr val="800000"/>
          </a:solidFill>
        </p:spPr>
        <p:txBody>
          <a:bodyPr wrap="square" rtlCol="0">
            <a:spAutoFit/>
          </a:bodyPr>
          <a:lstStyle/>
          <a:p>
            <a:pPr marL="457200" indent="-457200"/>
            <a:r>
              <a:rPr lang="en-US" b="1" dirty="0" smtClean="0">
                <a:solidFill>
                  <a:srgbClr val="FFFFFF"/>
                </a:solidFill>
                <a:latin typeface="+mj-lt"/>
              </a:rPr>
              <a:t>Using the data </a:t>
            </a:r>
          </a:p>
          <a:p>
            <a:pPr marL="457200" indent="-457200"/>
            <a:r>
              <a:rPr lang="en-US" b="1" dirty="0" smtClean="0">
                <a:solidFill>
                  <a:srgbClr val="FFFFFF"/>
                </a:solidFill>
                <a:latin typeface="+mj-lt"/>
              </a:rPr>
              <a:t>provided create </a:t>
            </a:r>
          </a:p>
          <a:p>
            <a:pPr marL="457200" indent="-457200"/>
            <a:r>
              <a:rPr lang="en-US" dirty="0" smtClean="0">
                <a:solidFill>
                  <a:srgbClr val="FFFFFF"/>
                </a:solidFill>
                <a:latin typeface="+mj-lt"/>
              </a:rPr>
              <a:t>a. Pod ownership </a:t>
            </a:r>
          </a:p>
          <a:p>
            <a:pPr marL="457200" indent="-457200"/>
            <a:r>
              <a:rPr lang="en-US" dirty="0" smtClean="0">
                <a:solidFill>
                  <a:srgbClr val="FFFFFF"/>
                </a:solidFill>
                <a:latin typeface="+mj-lt"/>
              </a:rPr>
              <a:t>    teams  </a:t>
            </a:r>
          </a:p>
          <a:p>
            <a:pPr marL="457200" indent="-457200"/>
            <a:r>
              <a:rPr lang="en-US" dirty="0" smtClean="0">
                <a:solidFill>
                  <a:srgbClr val="FFFFFF"/>
                </a:solidFill>
                <a:latin typeface="+mj-lt"/>
              </a:rPr>
              <a:t>b. Assign targets to </a:t>
            </a:r>
          </a:p>
          <a:p>
            <a:pPr marL="457200" indent="-457200"/>
            <a:r>
              <a:rPr lang="en-US" dirty="0" smtClean="0">
                <a:solidFill>
                  <a:srgbClr val="FFFFFF"/>
                </a:solidFill>
                <a:latin typeface="+mj-lt"/>
              </a:rPr>
              <a:t>    each team. </a:t>
            </a:r>
          </a:p>
          <a:p>
            <a:pPr marL="457200" indent="-457200"/>
            <a:endParaRPr lang="en-US" dirty="0" smtClean="0">
              <a:solidFill>
                <a:srgbClr val="FFFFFF"/>
              </a:solidFill>
              <a:latin typeface="+mj-lt"/>
            </a:endParaRPr>
          </a:p>
          <a:p>
            <a:pPr marL="457200" indent="-457200"/>
            <a:r>
              <a:rPr lang="en-US" dirty="0" smtClean="0">
                <a:solidFill>
                  <a:srgbClr val="FFFFFF"/>
                </a:solidFill>
                <a:latin typeface="+mj-lt"/>
              </a:rPr>
              <a:t>The store transaction </a:t>
            </a:r>
          </a:p>
          <a:p>
            <a:pPr marL="457200" indent="-457200"/>
            <a:r>
              <a:rPr lang="en-US" dirty="0" smtClean="0">
                <a:solidFill>
                  <a:srgbClr val="FFFFFF"/>
                </a:solidFill>
                <a:latin typeface="+mj-lt"/>
              </a:rPr>
              <a:t>growth target is 12%</a:t>
            </a:r>
            <a:endParaRPr lang="en-US" dirty="0">
              <a:solidFill>
                <a:srgbClr val="FFFFFF"/>
              </a:solidFill>
              <a:latin typeface="+mj-lt"/>
            </a:endParaRPr>
          </a:p>
        </p:txBody>
      </p:sp>
      <p:grpSp>
        <p:nvGrpSpPr>
          <p:cNvPr id="12" name="Group 11"/>
          <p:cNvGrpSpPr/>
          <p:nvPr/>
        </p:nvGrpSpPr>
        <p:grpSpPr>
          <a:xfrm>
            <a:off x="6629400" y="1219200"/>
            <a:ext cx="2286000" cy="1981200"/>
            <a:chOff x="6629400" y="1219200"/>
            <a:chExt cx="2286000" cy="1981200"/>
          </a:xfrm>
        </p:grpSpPr>
        <p:grpSp>
          <p:nvGrpSpPr>
            <p:cNvPr id="13" name="Group 3"/>
            <p:cNvGrpSpPr/>
            <p:nvPr/>
          </p:nvGrpSpPr>
          <p:grpSpPr>
            <a:xfrm>
              <a:off x="6629400" y="1219200"/>
              <a:ext cx="2286000" cy="1981200"/>
              <a:chOff x="2209800" y="1905000"/>
              <a:chExt cx="4676775" cy="3505200"/>
            </a:xfrm>
          </p:grpSpPr>
          <p:sp>
            <p:nvSpPr>
              <p:cNvPr id="19" name="Freeform 18"/>
              <p:cNvSpPr>
                <a:spLocks/>
              </p:cNvSpPr>
              <p:nvPr/>
            </p:nvSpPr>
            <p:spPr bwMode="auto">
              <a:xfrm>
                <a:off x="4752975" y="2617788"/>
                <a:ext cx="198438" cy="266700"/>
              </a:xfrm>
              <a:custGeom>
                <a:avLst/>
                <a:gdLst>
                  <a:gd name="T0" fmla="*/ 0 w 84"/>
                  <a:gd name="T1" fmla="*/ 27 h 114"/>
                  <a:gd name="T2" fmla="*/ 79 w 84"/>
                  <a:gd name="T3" fmla="*/ 0 h 114"/>
                  <a:gd name="T4" fmla="*/ 84 w 84"/>
                  <a:gd name="T5" fmla="*/ 18 h 114"/>
                  <a:gd name="T6" fmla="*/ 56 w 84"/>
                  <a:gd name="T7" fmla="*/ 27 h 114"/>
                  <a:gd name="T8" fmla="*/ 83 w 84"/>
                  <a:gd name="T9" fmla="*/ 106 h 114"/>
                  <a:gd name="T10" fmla="*/ 63 w 84"/>
                  <a:gd name="T11" fmla="*/ 114 h 114"/>
                  <a:gd name="T12" fmla="*/ 35 w 84"/>
                  <a:gd name="T13" fmla="*/ 35 h 114"/>
                  <a:gd name="T14" fmla="*/ 5 w 84"/>
                  <a:gd name="T15" fmla="*/ 43 h 114"/>
                  <a:gd name="T16" fmla="*/ 0 w 84"/>
                  <a:gd name="T17" fmla="*/ 2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0" y="27"/>
                    </a:moveTo>
                    <a:lnTo>
                      <a:pt x="79" y="0"/>
                    </a:lnTo>
                    <a:lnTo>
                      <a:pt x="84" y="18"/>
                    </a:lnTo>
                    <a:lnTo>
                      <a:pt x="56" y="27"/>
                    </a:lnTo>
                    <a:lnTo>
                      <a:pt x="83" y="106"/>
                    </a:lnTo>
                    <a:lnTo>
                      <a:pt x="63" y="114"/>
                    </a:lnTo>
                    <a:lnTo>
                      <a:pt x="35" y="35"/>
                    </a:lnTo>
                    <a:lnTo>
                      <a:pt x="5" y="43"/>
                    </a:lnTo>
                    <a:lnTo>
                      <a:pt x="0" y="27"/>
                    </a:lnTo>
                    <a:close/>
                  </a:path>
                </a:pathLst>
              </a:custGeom>
              <a:solidFill>
                <a:srgbClr val="4C4C99"/>
              </a:solidFill>
              <a:ln w="9525">
                <a:noFill/>
                <a:round/>
                <a:headEnd/>
                <a:tailEnd/>
              </a:ln>
            </p:spPr>
            <p:txBody>
              <a:bodyPr/>
              <a:lstStyle/>
              <a:p>
                <a:endParaRPr lang="en-US" dirty="0"/>
              </a:p>
            </p:txBody>
          </p:sp>
          <p:sp>
            <p:nvSpPr>
              <p:cNvPr id="20" name="Freeform 19"/>
              <p:cNvSpPr>
                <a:spLocks/>
              </p:cNvSpPr>
              <p:nvPr/>
            </p:nvSpPr>
            <p:spPr bwMode="auto">
              <a:xfrm>
                <a:off x="4194175" y="2736850"/>
                <a:ext cx="1682750" cy="587375"/>
              </a:xfrm>
              <a:custGeom>
                <a:avLst/>
                <a:gdLst>
                  <a:gd name="T0" fmla="*/ 12 w 716"/>
                  <a:gd name="T1" fmla="*/ 250 h 250"/>
                  <a:gd name="T2" fmla="*/ 710 w 716"/>
                  <a:gd name="T3" fmla="*/ 17 h 250"/>
                  <a:gd name="T4" fmla="*/ 710 w 716"/>
                  <a:gd name="T5" fmla="*/ 17 h 250"/>
                  <a:gd name="T6" fmla="*/ 714 w 716"/>
                  <a:gd name="T7" fmla="*/ 15 h 250"/>
                  <a:gd name="T8" fmla="*/ 715 w 716"/>
                  <a:gd name="T9" fmla="*/ 13 h 250"/>
                  <a:gd name="T10" fmla="*/ 716 w 716"/>
                  <a:gd name="T11" fmla="*/ 9 h 250"/>
                  <a:gd name="T12" fmla="*/ 715 w 716"/>
                  <a:gd name="T13" fmla="*/ 6 h 250"/>
                  <a:gd name="T14" fmla="*/ 714 w 716"/>
                  <a:gd name="T15" fmla="*/ 3 h 250"/>
                  <a:gd name="T16" fmla="*/ 711 w 716"/>
                  <a:gd name="T17" fmla="*/ 1 h 250"/>
                  <a:gd name="T18" fmla="*/ 707 w 716"/>
                  <a:gd name="T19" fmla="*/ 0 h 250"/>
                  <a:gd name="T20" fmla="*/ 704 w 716"/>
                  <a:gd name="T21" fmla="*/ 0 h 250"/>
                  <a:gd name="T22" fmla="*/ 704 w 716"/>
                  <a:gd name="T23" fmla="*/ 0 h 250"/>
                  <a:gd name="T24" fmla="*/ 6 w 716"/>
                  <a:gd name="T25" fmla="*/ 232 h 250"/>
                  <a:gd name="T26" fmla="*/ 6 w 716"/>
                  <a:gd name="T27" fmla="*/ 232 h 250"/>
                  <a:gd name="T28" fmla="*/ 2 w 716"/>
                  <a:gd name="T29" fmla="*/ 233 h 250"/>
                  <a:gd name="T30" fmla="*/ 1 w 716"/>
                  <a:gd name="T31" fmla="*/ 236 h 250"/>
                  <a:gd name="T32" fmla="*/ 0 w 716"/>
                  <a:gd name="T33" fmla="*/ 240 h 250"/>
                  <a:gd name="T34" fmla="*/ 1 w 716"/>
                  <a:gd name="T35" fmla="*/ 244 h 250"/>
                  <a:gd name="T36" fmla="*/ 2 w 716"/>
                  <a:gd name="T37" fmla="*/ 247 h 250"/>
                  <a:gd name="T38" fmla="*/ 5 w 716"/>
                  <a:gd name="T39" fmla="*/ 249 h 250"/>
                  <a:gd name="T40" fmla="*/ 8 w 716"/>
                  <a:gd name="T41" fmla="*/ 250 h 250"/>
                  <a:gd name="T42" fmla="*/ 12 w 716"/>
                  <a:gd name="T43" fmla="*/ 250 h 250"/>
                  <a:gd name="T44" fmla="*/ 12 w 716"/>
                  <a:gd name="T45" fmla="*/ 250 h 2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6"/>
                  <a:gd name="T70" fmla="*/ 0 h 250"/>
                  <a:gd name="T71" fmla="*/ 716 w 716"/>
                  <a:gd name="T72" fmla="*/ 250 h 2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6" h="250">
                    <a:moveTo>
                      <a:pt x="12" y="250"/>
                    </a:moveTo>
                    <a:lnTo>
                      <a:pt x="710" y="17"/>
                    </a:lnTo>
                    <a:lnTo>
                      <a:pt x="714" y="15"/>
                    </a:lnTo>
                    <a:lnTo>
                      <a:pt x="715" y="13"/>
                    </a:lnTo>
                    <a:lnTo>
                      <a:pt x="716" y="9"/>
                    </a:lnTo>
                    <a:lnTo>
                      <a:pt x="715" y="6"/>
                    </a:lnTo>
                    <a:lnTo>
                      <a:pt x="714" y="3"/>
                    </a:lnTo>
                    <a:lnTo>
                      <a:pt x="711" y="1"/>
                    </a:lnTo>
                    <a:lnTo>
                      <a:pt x="707" y="0"/>
                    </a:lnTo>
                    <a:lnTo>
                      <a:pt x="704" y="0"/>
                    </a:lnTo>
                    <a:lnTo>
                      <a:pt x="6" y="232"/>
                    </a:lnTo>
                    <a:lnTo>
                      <a:pt x="2" y="233"/>
                    </a:lnTo>
                    <a:lnTo>
                      <a:pt x="1" y="236"/>
                    </a:lnTo>
                    <a:lnTo>
                      <a:pt x="0" y="240"/>
                    </a:lnTo>
                    <a:lnTo>
                      <a:pt x="1" y="244"/>
                    </a:lnTo>
                    <a:lnTo>
                      <a:pt x="2" y="247"/>
                    </a:lnTo>
                    <a:lnTo>
                      <a:pt x="5" y="249"/>
                    </a:lnTo>
                    <a:lnTo>
                      <a:pt x="8" y="250"/>
                    </a:lnTo>
                    <a:lnTo>
                      <a:pt x="12" y="250"/>
                    </a:lnTo>
                    <a:close/>
                  </a:path>
                </a:pathLst>
              </a:custGeom>
              <a:solidFill>
                <a:srgbClr val="9696BA"/>
              </a:solidFill>
              <a:ln w="9525">
                <a:noFill/>
                <a:round/>
                <a:headEnd/>
                <a:tailEnd/>
              </a:ln>
            </p:spPr>
            <p:txBody>
              <a:bodyPr/>
              <a:lstStyle/>
              <a:p>
                <a:endParaRPr lang="en-US" dirty="0"/>
              </a:p>
            </p:txBody>
          </p:sp>
          <p:sp>
            <p:nvSpPr>
              <p:cNvPr id="21" name="Freeform 20"/>
              <p:cNvSpPr>
                <a:spLocks/>
              </p:cNvSpPr>
              <p:nvPr/>
            </p:nvSpPr>
            <p:spPr bwMode="auto">
              <a:xfrm>
                <a:off x="4687888" y="4225925"/>
                <a:ext cx="1655763" cy="577850"/>
              </a:xfrm>
              <a:custGeom>
                <a:avLst/>
                <a:gdLst>
                  <a:gd name="T0" fmla="*/ 13 w 704"/>
                  <a:gd name="T1" fmla="*/ 246 h 246"/>
                  <a:gd name="T2" fmla="*/ 698 w 704"/>
                  <a:gd name="T3" fmla="*/ 18 h 246"/>
                  <a:gd name="T4" fmla="*/ 698 w 704"/>
                  <a:gd name="T5" fmla="*/ 18 h 246"/>
                  <a:gd name="T6" fmla="*/ 702 w 704"/>
                  <a:gd name="T7" fmla="*/ 16 h 246"/>
                  <a:gd name="T8" fmla="*/ 703 w 704"/>
                  <a:gd name="T9" fmla="*/ 13 h 246"/>
                  <a:gd name="T10" fmla="*/ 704 w 704"/>
                  <a:gd name="T11" fmla="*/ 9 h 246"/>
                  <a:gd name="T12" fmla="*/ 703 w 704"/>
                  <a:gd name="T13" fmla="*/ 6 h 246"/>
                  <a:gd name="T14" fmla="*/ 702 w 704"/>
                  <a:gd name="T15" fmla="*/ 3 h 246"/>
                  <a:gd name="T16" fmla="*/ 699 w 704"/>
                  <a:gd name="T17" fmla="*/ 0 h 246"/>
                  <a:gd name="T18" fmla="*/ 695 w 704"/>
                  <a:gd name="T19" fmla="*/ 0 h 246"/>
                  <a:gd name="T20" fmla="*/ 691 w 704"/>
                  <a:gd name="T21" fmla="*/ 0 h 246"/>
                  <a:gd name="T22" fmla="*/ 691 w 704"/>
                  <a:gd name="T23" fmla="*/ 0 h 246"/>
                  <a:gd name="T24" fmla="*/ 6 w 704"/>
                  <a:gd name="T25" fmla="*/ 229 h 246"/>
                  <a:gd name="T26" fmla="*/ 6 w 704"/>
                  <a:gd name="T27" fmla="*/ 229 h 246"/>
                  <a:gd name="T28" fmla="*/ 3 w 704"/>
                  <a:gd name="T29" fmla="*/ 230 h 246"/>
                  <a:gd name="T30" fmla="*/ 1 w 704"/>
                  <a:gd name="T31" fmla="*/ 232 h 246"/>
                  <a:gd name="T32" fmla="*/ 0 w 704"/>
                  <a:gd name="T33" fmla="*/ 236 h 246"/>
                  <a:gd name="T34" fmla="*/ 1 w 704"/>
                  <a:gd name="T35" fmla="*/ 240 h 246"/>
                  <a:gd name="T36" fmla="*/ 3 w 704"/>
                  <a:gd name="T37" fmla="*/ 244 h 246"/>
                  <a:gd name="T38" fmla="*/ 5 w 704"/>
                  <a:gd name="T39" fmla="*/ 245 h 246"/>
                  <a:gd name="T40" fmla="*/ 9 w 704"/>
                  <a:gd name="T41" fmla="*/ 246 h 246"/>
                  <a:gd name="T42" fmla="*/ 13 w 704"/>
                  <a:gd name="T43" fmla="*/ 246 h 246"/>
                  <a:gd name="T44" fmla="*/ 13 w 704"/>
                  <a:gd name="T45" fmla="*/ 246 h 2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6"/>
                  <a:gd name="T71" fmla="*/ 704 w 704"/>
                  <a:gd name="T72" fmla="*/ 246 h 2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6">
                    <a:moveTo>
                      <a:pt x="13" y="246"/>
                    </a:moveTo>
                    <a:lnTo>
                      <a:pt x="698" y="18"/>
                    </a:lnTo>
                    <a:lnTo>
                      <a:pt x="702" y="16"/>
                    </a:lnTo>
                    <a:lnTo>
                      <a:pt x="703" y="13"/>
                    </a:lnTo>
                    <a:lnTo>
                      <a:pt x="704" y="9"/>
                    </a:lnTo>
                    <a:lnTo>
                      <a:pt x="703" y="6"/>
                    </a:lnTo>
                    <a:lnTo>
                      <a:pt x="702" y="3"/>
                    </a:lnTo>
                    <a:lnTo>
                      <a:pt x="699" y="0"/>
                    </a:lnTo>
                    <a:lnTo>
                      <a:pt x="695" y="0"/>
                    </a:lnTo>
                    <a:lnTo>
                      <a:pt x="691" y="0"/>
                    </a:lnTo>
                    <a:lnTo>
                      <a:pt x="6" y="229"/>
                    </a:lnTo>
                    <a:lnTo>
                      <a:pt x="3" y="230"/>
                    </a:lnTo>
                    <a:lnTo>
                      <a:pt x="1" y="232"/>
                    </a:lnTo>
                    <a:lnTo>
                      <a:pt x="0" y="236"/>
                    </a:lnTo>
                    <a:lnTo>
                      <a:pt x="1" y="240"/>
                    </a:lnTo>
                    <a:lnTo>
                      <a:pt x="3" y="244"/>
                    </a:lnTo>
                    <a:lnTo>
                      <a:pt x="5" y="245"/>
                    </a:lnTo>
                    <a:lnTo>
                      <a:pt x="9" y="246"/>
                    </a:lnTo>
                    <a:lnTo>
                      <a:pt x="13" y="246"/>
                    </a:lnTo>
                    <a:close/>
                  </a:path>
                </a:pathLst>
              </a:custGeom>
              <a:solidFill>
                <a:srgbClr val="9696BA"/>
              </a:solidFill>
              <a:ln w="9525">
                <a:noFill/>
                <a:round/>
                <a:headEnd/>
                <a:tailEnd/>
              </a:ln>
            </p:spPr>
            <p:txBody>
              <a:bodyPr/>
              <a:lstStyle/>
              <a:p>
                <a:endParaRPr lang="en-US" dirty="0"/>
              </a:p>
            </p:txBody>
          </p:sp>
          <p:sp>
            <p:nvSpPr>
              <p:cNvPr id="22" name="Freeform 21"/>
              <p:cNvSpPr>
                <a:spLocks/>
              </p:cNvSpPr>
              <p:nvPr/>
            </p:nvSpPr>
            <p:spPr bwMode="auto">
              <a:xfrm>
                <a:off x="3559175" y="2219325"/>
                <a:ext cx="1271588" cy="2092325"/>
              </a:xfrm>
              <a:custGeom>
                <a:avLst/>
                <a:gdLst>
                  <a:gd name="T0" fmla="*/ 340 w 541"/>
                  <a:gd name="T1" fmla="*/ 874 h 890"/>
                  <a:gd name="T2" fmla="*/ 368 w 541"/>
                  <a:gd name="T3" fmla="*/ 841 h 890"/>
                  <a:gd name="T4" fmla="*/ 393 w 541"/>
                  <a:gd name="T5" fmla="*/ 804 h 890"/>
                  <a:gd name="T6" fmla="*/ 415 w 541"/>
                  <a:gd name="T7" fmla="*/ 766 h 890"/>
                  <a:gd name="T8" fmla="*/ 446 w 541"/>
                  <a:gd name="T9" fmla="*/ 697 h 890"/>
                  <a:gd name="T10" fmla="*/ 470 w 541"/>
                  <a:gd name="T11" fmla="*/ 597 h 890"/>
                  <a:gd name="T12" fmla="*/ 475 w 541"/>
                  <a:gd name="T13" fmla="*/ 495 h 890"/>
                  <a:gd name="T14" fmla="*/ 458 w 541"/>
                  <a:gd name="T15" fmla="*/ 393 h 890"/>
                  <a:gd name="T16" fmla="*/ 429 w 541"/>
                  <a:gd name="T17" fmla="*/ 308 h 890"/>
                  <a:gd name="T18" fmla="*/ 392 w 541"/>
                  <a:gd name="T19" fmla="*/ 242 h 890"/>
                  <a:gd name="T20" fmla="*/ 349 w 541"/>
                  <a:gd name="T21" fmla="*/ 183 h 890"/>
                  <a:gd name="T22" fmla="*/ 296 w 541"/>
                  <a:gd name="T23" fmla="*/ 131 h 890"/>
                  <a:gd name="T24" fmla="*/ 239 w 541"/>
                  <a:gd name="T25" fmla="*/ 86 h 890"/>
                  <a:gd name="T26" fmla="*/ 175 w 541"/>
                  <a:gd name="T27" fmla="*/ 51 h 890"/>
                  <a:gd name="T28" fmla="*/ 108 w 541"/>
                  <a:gd name="T29" fmla="*/ 24 h 890"/>
                  <a:gd name="T30" fmla="*/ 36 w 541"/>
                  <a:gd name="T31" fmla="*/ 7 h 890"/>
                  <a:gd name="T32" fmla="*/ 17 w 541"/>
                  <a:gd name="T33" fmla="*/ 1 h 890"/>
                  <a:gd name="T34" fmla="*/ 50 w 541"/>
                  <a:gd name="T35" fmla="*/ 0 h 890"/>
                  <a:gd name="T36" fmla="*/ 83 w 541"/>
                  <a:gd name="T37" fmla="*/ 1 h 890"/>
                  <a:gd name="T38" fmla="*/ 117 w 541"/>
                  <a:gd name="T39" fmla="*/ 3 h 890"/>
                  <a:gd name="T40" fmla="*/ 148 w 541"/>
                  <a:gd name="T41" fmla="*/ 9 h 890"/>
                  <a:gd name="T42" fmla="*/ 180 w 541"/>
                  <a:gd name="T43" fmla="*/ 16 h 890"/>
                  <a:gd name="T44" fmla="*/ 212 w 541"/>
                  <a:gd name="T45" fmla="*/ 26 h 890"/>
                  <a:gd name="T46" fmla="*/ 244 w 541"/>
                  <a:gd name="T47" fmla="*/ 39 h 890"/>
                  <a:gd name="T48" fmla="*/ 281 w 541"/>
                  <a:gd name="T49" fmla="*/ 56 h 890"/>
                  <a:gd name="T50" fmla="*/ 323 w 541"/>
                  <a:gd name="T51" fmla="*/ 81 h 890"/>
                  <a:gd name="T52" fmla="*/ 361 w 541"/>
                  <a:gd name="T53" fmla="*/ 109 h 890"/>
                  <a:gd name="T54" fmla="*/ 397 w 541"/>
                  <a:gd name="T55" fmla="*/ 141 h 890"/>
                  <a:gd name="T56" fmla="*/ 429 w 541"/>
                  <a:gd name="T57" fmla="*/ 176 h 890"/>
                  <a:gd name="T58" fmla="*/ 457 w 541"/>
                  <a:gd name="T59" fmla="*/ 214 h 890"/>
                  <a:gd name="T60" fmla="*/ 483 w 541"/>
                  <a:gd name="T61" fmla="*/ 255 h 890"/>
                  <a:gd name="T62" fmla="*/ 503 w 541"/>
                  <a:gd name="T63" fmla="*/ 297 h 890"/>
                  <a:gd name="T64" fmla="*/ 525 w 541"/>
                  <a:gd name="T65" fmla="*/ 360 h 890"/>
                  <a:gd name="T66" fmla="*/ 539 w 541"/>
                  <a:gd name="T67" fmla="*/ 442 h 890"/>
                  <a:gd name="T68" fmla="*/ 540 w 541"/>
                  <a:gd name="T69" fmla="*/ 522 h 890"/>
                  <a:gd name="T70" fmla="*/ 527 w 541"/>
                  <a:gd name="T71" fmla="*/ 601 h 890"/>
                  <a:gd name="T72" fmla="*/ 502 w 541"/>
                  <a:gd name="T73" fmla="*/ 676 h 890"/>
                  <a:gd name="T74" fmla="*/ 465 w 541"/>
                  <a:gd name="T75" fmla="*/ 746 h 890"/>
                  <a:gd name="T76" fmla="*/ 416 w 541"/>
                  <a:gd name="T77" fmla="*/ 810 h 890"/>
                  <a:gd name="T78" fmla="*/ 358 w 541"/>
                  <a:gd name="T79" fmla="*/ 866 h 8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890"/>
                  <a:gd name="T122" fmla="*/ 541 w 541"/>
                  <a:gd name="T123" fmla="*/ 890 h 8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890">
                    <a:moveTo>
                      <a:pt x="324" y="890"/>
                    </a:moveTo>
                    <a:lnTo>
                      <a:pt x="340" y="874"/>
                    </a:lnTo>
                    <a:lnTo>
                      <a:pt x="354" y="857"/>
                    </a:lnTo>
                    <a:lnTo>
                      <a:pt x="368" y="841"/>
                    </a:lnTo>
                    <a:lnTo>
                      <a:pt x="381" y="823"/>
                    </a:lnTo>
                    <a:lnTo>
                      <a:pt x="393" y="804"/>
                    </a:lnTo>
                    <a:lnTo>
                      <a:pt x="405" y="785"/>
                    </a:lnTo>
                    <a:lnTo>
                      <a:pt x="415" y="766"/>
                    </a:lnTo>
                    <a:lnTo>
                      <a:pt x="425" y="745"/>
                    </a:lnTo>
                    <a:lnTo>
                      <a:pt x="446" y="697"/>
                    </a:lnTo>
                    <a:lnTo>
                      <a:pt x="460" y="647"/>
                    </a:lnTo>
                    <a:lnTo>
                      <a:pt x="470" y="597"/>
                    </a:lnTo>
                    <a:lnTo>
                      <a:pt x="475" y="546"/>
                    </a:lnTo>
                    <a:lnTo>
                      <a:pt x="475" y="495"/>
                    </a:lnTo>
                    <a:lnTo>
                      <a:pt x="469" y="444"/>
                    </a:lnTo>
                    <a:lnTo>
                      <a:pt x="458" y="393"/>
                    </a:lnTo>
                    <a:lnTo>
                      <a:pt x="443" y="344"/>
                    </a:lnTo>
                    <a:lnTo>
                      <a:pt x="429" y="308"/>
                    </a:lnTo>
                    <a:lnTo>
                      <a:pt x="411" y="274"/>
                    </a:lnTo>
                    <a:lnTo>
                      <a:pt x="392" y="242"/>
                    </a:lnTo>
                    <a:lnTo>
                      <a:pt x="372" y="211"/>
                    </a:lnTo>
                    <a:lnTo>
                      <a:pt x="349" y="183"/>
                    </a:lnTo>
                    <a:lnTo>
                      <a:pt x="323" y="155"/>
                    </a:lnTo>
                    <a:lnTo>
                      <a:pt x="296" y="131"/>
                    </a:lnTo>
                    <a:lnTo>
                      <a:pt x="268" y="108"/>
                    </a:lnTo>
                    <a:lnTo>
                      <a:pt x="239" y="86"/>
                    </a:lnTo>
                    <a:lnTo>
                      <a:pt x="207" y="67"/>
                    </a:lnTo>
                    <a:lnTo>
                      <a:pt x="175" y="51"/>
                    </a:lnTo>
                    <a:lnTo>
                      <a:pt x="142" y="37"/>
                    </a:lnTo>
                    <a:lnTo>
                      <a:pt x="108" y="24"/>
                    </a:lnTo>
                    <a:lnTo>
                      <a:pt x="73" y="15"/>
                    </a:lnTo>
                    <a:lnTo>
                      <a:pt x="36" y="7"/>
                    </a:lnTo>
                    <a:lnTo>
                      <a:pt x="0" y="2"/>
                    </a:lnTo>
                    <a:lnTo>
                      <a:pt x="17" y="1"/>
                    </a:lnTo>
                    <a:lnTo>
                      <a:pt x="34" y="0"/>
                    </a:lnTo>
                    <a:lnTo>
                      <a:pt x="50" y="0"/>
                    </a:lnTo>
                    <a:lnTo>
                      <a:pt x="67" y="0"/>
                    </a:lnTo>
                    <a:lnTo>
                      <a:pt x="83" y="1"/>
                    </a:lnTo>
                    <a:lnTo>
                      <a:pt x="100" y="2"/>
                    </a:lnTo>
                    <a:lnTo>
                      <a:pt x="117" y="3"/>
                    </a:lnTo>
                    <a:lnTo>
                      <a:pt x="132" y="6"/>
                    </a:lnTo>
                    <a:lnTo>
                      <a:pt x="148" y="9"/>
                    </a:lnTo>
                    <a:lnTo>
                      <a:pt x="165" y="12"/>
                    </a:lnTo>
                    <a:lnTo>
                      <a:pt x="180" y="16"/>
                    </a:lnTo>
                    <a:lnTo>
                      <a:pt x="197" y="21"/>
                    </a:lnTo>
                    <a:lnTo>
                      <a:pt x="212" y="26"/>
                    </a:lnTo>
                    <a:lnTo>
                      <a:pt x="229" y="33"/>
                    </a:lnTo>
                    <a:lnTo>
                      <a:pt x="244" y="39"/>
                    </a:lnTo>
                    <a:lnTo>
                      <a:pt x="259" y="46"/>
                    </a:lnTo>
                    <a:lnTo>
                      <a:pt x="281" y="56"/>
                    </a:lnTo>
                    <a:lnTo>
                      <a:pt x="303" y="68"/>
                    </a:lnTo>
                    <a:lnTo>
                      <a:pt x="323" y="81"/>
                    </a:lnTo>
                    <a:lnTo>
                      <a:pt x="342" y="94"/>
                    </a:lnTo>
                    <a:lnTo>
                      <a:pt x="361" y="109"/>
                    </a:lnTo>
                    <a:lnTo>
                      <a:pt x="379" y="125"/>
                    </a:lnTo>
                    <a:lnTo>
                      <a:pt x="397" y="141"/>
                    </a:lnTo>
                    <a:lnTo>
                      <a:pt x="414" y="158"/>
                    </a:lnTo>
                    <a:lnTo>
                      <a:pt x="429" y="176"/>
                    </a:lnTo>
                    <a:lnTo>
                      <a:pt x="443" y="195"/>
                    </a:lnTo>
                    <a:lnTo>
                      <a:pt x="457" y="214"/>
                    </a:lnTo>
                    <a:lnTo>
                      <a:pt x="470" y="233"/>
                    </a:lnTo>
                    <a:lnTo>
                      <a:pt x="483" y="255"/>
                    </a:lnTo>
                    <a:lnTo>
                      <a:pt x="493" y="275"/>
                    </a:lnTo>
                    <a:lnTo>
                      <a:pt x="503" y="297"/>
                    </a:lnTo>
                    <a:lnTo>
                      <a:pt x="512" y="320"/>
                    </a:lnTo>
                    <a:lnTo>
                      <a:pt x="525" y="360"/>
                    </a:lnTo>
                    <a:lnTo>
                      <a:pt x="534" y="401"/>
                    </a:lnTo>
                    <a:lnTo>
                      <a:pt x="539" y="442"/>
                    </a:lnTo>
                    <a:lnTo>
                      <a:pt x="541" y="481"/>
                    </a:lnTo>
                    <a:lnTo>
                      <a:pt x="540" y="522"/>
                    </a:lnTo>
                    <a:lnTo>
                      <a:pt x="535" y="562"/>
                    </a:lnTo>
                    <a:lnTo>
                      <a:pt x="527" y="601"/>
                    </a:lnTo>
                    <a:lnTo>
                      <a:pt x="516" y="639"/>
                    </a:lnTo>
                    <a:lnTo>
                      <a:pt x="502" y="676"/>
                    </a:lnTo>
                    <a:lnTo>
                      <a:pt x="484" y="712"/>
                    </a:lnTo>
                    <a:lnTo>
                      <a:pt x="465" y="746"/>
                    </a:lnTo>
                    <a:lnTo>
                      <a:pt x="442" y="780"/>
                    </a:lnTo>
                    <a:lnTo>
                      <a:pt x="416" y="810"/>
                    </a:lnTo>
                    <a:lnTo>
                      <a:pt x="388" y="839"/>
                    </a:lnTo>
                    <a:lnTo>
                      <a:pt x="358" y="866"/>
                    </a:lnTo>
                    <a:lnTo>
                      <a:pt x="324" y="890"/>
                    </a:lnTo>
                    <a:close/>
                  </a:path>
                </a:pathLst>
              </a:custGeom>
              <a:solidFill>
                <a:srgbClr val="2D2D8C"/>
              </a:solidFill>
              <a:ln w="9525">
                <a:noFill/>
                <a:round/>
                <a:headEnd/>
                <a:tailEnd/>
              </a:ln>
            </p:spPr>
            <p:txBody>
              <a:bodyPr/>
              <a:lstStyle/>
              <a:p>
                <a:endParaRPr lang="en-US" dirty="0"/>
              </a:p>
            </p:txBody>
          </p:sp>
          <p:sp>
            <p:nvSpPr>
              <p:cNvPr id="23" name="Freeform 22"/>
              <p:cNvSpPr>
                <a:spLocks/>
              </p:cNvSpPr>
              <p:nvPr/>
            </p:nvSpPr>
            <p:spPr bwMode="auto">
              <a:xfrm>
                <a:off x="4970463" y="2563813"/>
                <a:ext cx="269875" cy="269875"/>
              </a:xfrm>
              <a:custGeom>
                <a:avLst/>
                <a:gdLst>
                  <a:gd name="T0" fmla="*/ 32 w 115"/>
                  <a:gd name="T1" fmla="*/ 115 h 115"/>
                  <a:gd name="T2" fmla="*/ 39 w 115"/>
                  <a:gd name="T3" fmla="*/ 72 h 115"/>
                  <a:gd name="T4" fmla="*/ 65 w 115"/>
                  <a:gd name="T5" fmla="*/ 63 h 115"/>
                  <a:gd name="T6" fmla="*/ 71 w 115"/>
                  <a:gd name="T7" fmla="*/ 63 h 115"/>
                  <a:gd name="T8" fmla="*/ 76 w 115"/>
                  <a:gd name="T9" fmla="*/ 65 h 115"/>
                  <a:gd name="T10" fmla="*/ 80 w 115"/>
                  <a:gd name="T11" fmla="*/ 72 h 115"/>
                  <a:gd name="T12" fmla="*/ 85 w 115"/>
                  <a:gd name="T13" fmla="*/ 84 h 115"/>
                  <a:gd name="T14" fmla="*/ 87 w 115"/>
                  <a:gd name="T15" fmla="*/ 87 h 115"/>
                  <a:gd name="T16" fmla="*/ 88 w 115"/>
                  <a:gd name="T17" fmla="*/ 91 h 115"/>
                  <a:gd name="T18" fmla="*/ 90 w 115"/>
                  <a:gd name="T19" fmla="*/ 93 h 115"/>
                  <a:gd name="T20" fmla="*/ 92 w 115"/>
                  <a:gd name="T21" fmla="*/ 96 h 115"/>
                  <a:gd name="T22" fmla="*/ 113 w 115"/>
                  <a:gd name="T23" fmla="*/ 86 h 115"/>
                  <a:gd name="T24" fmla="*/ 111 w 115"/>
                  <a:gd name="T25" fmla="*/ 84 h 115"/>
                  <a:gd name="T26" fmla="*/ 107 w 115"/>
                  <a:gd name="T27" fmla="*/ 83 h 115"/>
                  <a:gd name="T28" fmla="*/ 106 w 115"/>
                  <a:gd name="T29" fmla="*/ 79 h 115"/>
                  <a:gd name="T30" fmla="*/ 105 w 115"/>
                  <a:gd name="T31" fmla="*/ 74 h 115"/>
                  <a:gd name="T32" fmla="*/ 101 w 115"/>
                  <a:gd name="T33" fmla="*/ 61 h 115"/>
                  <a:gd name="T34" fmla="*/ 97 w 115"/>
                  <a:gd name="T35" fmla="*/ 55 h 115"/>
                  <a:gd name="T36" fmla="*/ 92 w 115"/>
                  <a:gd name="T37" fmla="*/ 51 h 115"/>
                  <a:gd name="T38" fmla="*/ 85 w 115"/>
                  <a:gd name="T39" fmla="*/ 49 h 115"/>
                  <a:gd name="T40" fmla="*/ 85 w 115"/>
                  <a:gd name="T41" fmla="*/ 46 h 115"/>
                  <a:gd name="T42" fmla="*/ 89 w 115"/>
                  <a:gd name="T43" fmla="*/ 38 h 115"/>
                  <a:gd name="T44" fmla="*/ 90 w 115"/>
                  <a:gd name="T45" fmla="*/ 31 h 115"/>
                  <a:gd name="T46" fmla="*/ 90 w 115"/>
                  <a:gd name="T47" fmla="*/ 23 h 115"/>
                  <a:gd name="T48" fmla="*/ 88 w 115"/>
                  <a:gd name="T49" fmla="*/ 17 h 115"/>
                  <a:gd name="T50" fmla="*/ 85 w 115"/>
                  <a:gd name="T51" fmla="*/ 13 h 115"/>
                  <a:gd name="T52" fmla="*/ 83 w 115"/>
                  <a:gd name="T53" fmla="*/ 9 h 115"/>
                  <a:gd name="T54" fmla="*/ 79 w 115"/>
                  <a:gd name="T55" fmla="*/ 5 h 115"/>
                  <a:gd name="T56" fmla="*/ 74 w 115"/>
                  <a:gd name="T57" fmla="*/ 3 h 115"/>
                  <a:gd name="T58" fmla="*/ 68 w 115"/>
                  <a:gd name="T59" fmla="*/ 0 h 115"/>
                  <a:gd name="T60" fmla="*/ 61 w 115"/>
                  <a:gd name="T61" fmla="*/ 0 h 115"/>
                  <a:gd name="T62" fmla="*/ 52 w 115"/>
                  <a:gd name="T63" fmla="*/ 1 h 115"/>
                  <a:gd name="T64" fmla="*/ 0 w 115"/>
                  <a:gd name="T65" fmla="*/ 19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15"/>
                  <a:gd name="T101" fmla="*/ 115 w 115"/>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15">
                    <a:moveTo>
                      <a:pt x="0" y="19"/>
                    </a:moveTo>
                    <a:lnTo>
                      <a:pt x="32" y="115"/>
                    </a:lnTo>
                    <a:lnTo>
                      <a:pt x="52" y="109"/>
                    </a:lnTo>
                    <a:lnTo>
                      <a:pt x="39" y="72"/>
                    </a:lnTo>
                    <a:lnTo>
                      <a:pt x="61" y="64"/>
                    </a:lnTo>
                    <a:lnTo>
                      <a:pt x="65" y="63"/>
                    </a:lnTo>
                    <a:lnTo>
                      <a:pt x="69" y="63"/>
                    </a:lnTo>
                    <a:lnTo>
                      <a:pt x="71" y="63"/>
                    </a:lnTo>
                    <a:lnTo>
                      <a:pt x="74" y="64"/>
                    </a:lnTo>
                    <a:lnTo>
                      <a:pt x="76" y="65"/>
                    </a:lnTo>
                    <a:lnTo>
                      <a:pt x="78" y="68"/>
                    </a:lnTo>
                    <a:lnTo>
                      <a:pt x="80" y="72"/>
                    </a:lnTo>
                    <a:lnTo>
                      <a:pt x="82" y="75"/>
                    </a:lnTo>
                    <a:lnTo>
                      <a:pt x="85" y="84"/>
                    </a:lnTo>
                    <a:lnTo>
                      <a:pt x="85" y="86"/>
                    </a:lnTo>
                    <a:lnTo>
                      <a:pt x="87" y="87"/>
                    </a:lnTo>
                    <a:lnTo>
                      <a:pt x="87" y="89"/>
                    </a:lnTo>
                    <a:lnTo>
                      <a:pt x="88" y="91"/>
                    </a:lnTo>
                    <a:lnTo>
                      <a:pt x="89" y="92"/>
                    </a:lnTo>
                    <a:lnTo>
                      <a:pt x="90" y="93"/>
                    </a:lnTo>
                    <a:lnTo>
                      <a:pt x="90" y="94"/>
                    </a:lnTo>
                    <a:lnTo>
                      <a:pt x="92" y="96"/>
                    </a:lnTo>
                    <a:lnTo>
                      <a:pt x="115" y="88"/>
                    </a:lnTo>
                    <a:lnTo>
                      <a:pt x="113" y="86"/>
                    </a:lnTo>
                    <a:lnTo>
                      <a:pt x="112" y="86"/>
                    </a:lnTo>
                    <a:lnTo>
                      <a:pt x="111" y="84"/>
                    </a:lnTo>
                    <a:lnTo>
                      <a:pt x="108" y="84"/>
                    </a:lnTo>
                    <a:lnTo>
                      <a:pt x="107" y="83"/>
                    </a:lnTo>
                    <a:lnTo>
                      <a:pt x="107" y="80"/>
                    </a:lnTo>
                    <a:lnTo>
                      <a:pt x="106" y="79"/>
                    </a:lnTo>
                    <a:lnTo>
                      <a:pt x="106" y="77"/>
                    </a:lnTo>
                    <a:lnTo>
                      <a:pt x="105" y="74"/>
                    </a:lnTo>
                    <a:lnTo>
                      <a:pt x="102" y="66"/>
                    </a:lnTo>
                    <a:lnTo>
                      <a:pt x="101" y="61"/>
                    </a:lnTo>
                    <a:lnTo>
                      <a:pt x="98" y="58"/>
                    </a:lnTo>
                    <a:lnTo>
                      <a:pt x="97" y="55"/>
                    </a:lnTo>
                    <a:lnTo>
                      <a:pt x="94" y="52"/>
                    </a:lnTo>
                    <a:lnTo>
                      <a:pt x="92" y="51"/>
                    </a:lnTo>
                    <a:lnTo>
                      <a:pt x="88" y="50"/>
                    </a:lnTo>
                    <a:lnTo>
                      <a:pt x="85" y="49"/>
                    </a:lnTo>
                    <a:lnTo>
                      <a:pt x="82" y="49"/>
                    </a:lnTo>
                    <a:lnTo>
                      <a:pt x="85" y="46"/>
                    </a:lnTo>
                    <a:lnTo>
                      <a:pt x="88" y="42"/>
                    </a:lnTo>
                    <a:lnTo>
                      <a:pt x="89" y="38"/>
                    </a:lnTo>
                    <a:lnTo>
                      <a:pt x="90" y="35"/>
                    </a:lnTo>
                    <a:lnTo>
                      <a:pt x="90" y="31"/>
                    </a:lnTo>
                    <a:lnTo>
                      <a:pt x="90" y="27"/>
                    </a:lnTo>
                    <a:lnTo>
                      <a:pt x="90" y="23"/>
                    </a:lnTo>
                    <a:lnTo>
                      <a:pt x="89" y="19"/>
                    </a:lnTo>
                    <a:lnTo>
                      <a:pt x="88" y="17"/>
                    </a:lnTo>
                    <a:lnTo>
                      <a:pt x="87" y="14"/>
                    </a:lnTo>
                    <a:lnTo>
                      <a:pt x="85" y="13"/>
                    </a:lnTo>
                    <a:lnTo>
                      <a:pt x="84" y="10"/>
                    </a:lnTo>
                    <a:lnTo>
                      <a:pt x="83" y="9"/>
                    </a:lnTo>
                    <a:lnTo>
                      <a:pt x="80" y="7"/>
                    </a:lnTo>
                    <a:lnTo>
                      <a:pt x="79" y="5"/>
                    </a:lnTo>
                    <a:lnTo>
                      <a:pt x="76" y="4"/>
                    </a:lnTo>
                    <a:lnTo>
                      <a:pt x="74" y="3"/>
                    </a:lnTo>
                    <a:lnTo>
                      <a:pt x="70" y="1"/>
                    </a:lnTo>
                    <a:lnTo>
                      <a:pt x="68" y="0"/>
                    </a:lnTo>
                    <a:lnTo>
                      <a:pt x="64" y="0"/>
                    </a:lnTo>
                    <a:lnTo>
                      <a:pt x="61" y="0"/>
                    </a:lnTo>
                    <a:lnTo>
                      <a:pt x="57" y="0"/>
                    </a:lnTo>
                    <a:lnTo>
                      <a:pt x="52" y="1"/>
                    </a:lnTo>
                    <a:lnTo>
                      <a:pt x="47" y="3"/>
                    </a:lnTo>
                    <a:lnTo>
                      <a:pt x="0" y="19"/>
                    </a:lnTo>
                    <a:close/>
                  </a:path>
                </a:pathLst>
              </a:custGeom>
              <a:solidFill>
                <a:srgbClr val="4C4C99"/>
              </a:solidFill>
              <a:ln w="9525">
                <a:noFill/>
                <a:round/>
                <a:headEnd/>
                <a:tailEnd/>
              </a:ln>
            </p:spPr>
            <p:txBody>
              <a:bodyPr/>
              <a:lstStyle/>
              <a:p>
                <a:endParaRPr lang="en-US" dirty="0"/>
              </a:p>
            </p:txBody>
          </p:sp>
          <p:sp>
            <p:nvSpPr>
              <p:cNvPr id="24" name="Freeform 23"/>
              <p:cNvSpPr>
                <a:spLocks/>
              </p:cNvSpPr>
              <p:nvPr/>
            </p:nvSpPr>
            <p:spPr bwMode="auto">
              <a:xfrm>
                <a:off x="5260975" y="2487613"/>
                <a:ext cx="214313" cy="273050"/>
              </a:xfrm>
              <a:custGeom>
                <a:avLst/>
                <a:gdLst>
                  <a:gd name="T0" fmla="*/ 20 w 91"/>
                  <a:gd name="T1" fmla="*/ 111 h 116"/>
                  <a:gd name="T2" fmla="*/ 20 w 91"/>
                  <a:gd name="T3" fmla="*/ 88 h 116"/>
                  <a:gd name="T4" fmla="*/ 57 w 91"/>
                  <a:gd name="T5" fmla="*/ 77 h 116"/>
                  <a:gd name="T6" fmla="*/ 70 w 91"/>
                  <a:gd name="T7" fmla="*/ 95 h 116"/>
                  <a:gd name="T8" fmla="*/ 91 w 91"/>
                  <a:gd name="T9" fmla="*/ 87 h 116"/>
                  <a:gd name="T10" fmla="*/ 24 w 91"/>
                  <a:gd name="T11" fmla="*/ 0 h 116"/>
                  <a:gd name="T12" fmla="*/ 1 w 91"/>
                  <a:gd name="T13" fmla="*/ 8 h 116"/>
                  <a:gd name="T14" fmla="*/ 0 w 91"/>
                  <a:gd name="T15" fmla="*/ 116 h 116"/>
                  <a:gd name="T16" fmla="*/ 20 w 91"/>
                  <a:gd name="T17" fmla="*/ 111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116"/>
                  <a:gd name="T29" fmla="*/ 91 w 91"/>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116">
                    <a:moveTo>
                      <a:pt x="20" y="111"/>
                    </a:moveTo>
                    <a:lnTo>
                      <a:pt x="20" y="88"/>
                    </a:lnTo>
                    <a:lnTo>
                      <a:pt x="57" y="77"/>
                    </a:lnTo>
                    <a:lnTo>
                      <a:pt x="70" y="95"/>
                    </a:lnTo>
                    <a:lnTo>
                      <a:pt x="91" y="87"/>
                    </a:lnTo>
                    <a:lnTo>
                      <a:pt x="24" y="0"/>
                    </a:lnTo>
                    <a:lnTo>
                      <a:pt x="1" y="8"/>
                    </a:lnTo>
                    <a:lnTo>
                      <a:pt x="0" y="116"/>
                    </a:lnTo>
                    <a:lnTo>
                      <a:pt x="20" y="111"/>
                    </a:lnTo>
                    <a:close/>
                  </a:path>
                </a:pathLst>
              </a:custGeom>
              <a:solidFill>
                <a:srgbClr val="4C4C99"/>
              </a:solidFill>
              <a:ln w="9525">
                <a:noFill/>
                <a:round/>
                <a:headEnd/>
                <a:tailEnd/>
              </a:ln>
            </p:spPr>
            <p:txBody>
              <a:bodyPr/>
              <a:lstStyle/>
              <a:p>
                <a:endParaRPr lang="en-US" dirty="0"/>
              </a:p>
            </p:txBody>
          </p:sp>
          <p:sp>
            <p:nvSpPr>
              <p:cNvPr id="26" name="Freeform 25"/>
              <p:cNvSpPr>
                <a:spLocks/>
              </p:cNvSpPr>
              <p:nvPr/>
            </p:nvSpPr>
            <p:spPr bwMode="auto">
              <a:xfrm>
                <a:off x="5449888" y="2409825"/>
                <a:ext cx="225425" cy="252413"/>
              </a:xfrm>
              <a:custGeom>
                <a:avLst/>
                <a:gdLst>
                  <a:gd name="T0" fmla="*/ 1 w 96"/>
                  <a:gd name="T1" fmla="*/ 56 h 107"/>
                  <a:gd name="T2" fmla="*/ 1 w 96"/>
                  <a:gd name="T3" fmla="*/ 35 h 107"/>
                  <a:gd name="T4" fmla="*/ 9 w 96"/>
                  <a:gd name="T5" fmla="*/ 17 h 107"/>
                  <a:gd name="T6" fmla="*/ 22 w 96"/>
                  <a:gd name="T7" fmla="*/ 7 h 107"/>
                  <a:gd name="T8" fmla="*/ 37 w 96"/>
                  <a:gd name="T9" fmla="*/ 1 h 107"/>
                  <a:gd name="T10" fmla="*/ 48 w 96"/>
                  <a:gd name="T11" fmla="*/ 0 h 107"/>
                  <a:gd name="T12" fmla="*/ 59 w 96"/>
                  <a:gd name="T13" fmla="*/ 0 h 107"/>
                  <a:gd name="T14" fmla="*/ 69 w 96"/>
                  <a:gd name="T15" fmla="*/ 4 h 107"/>
                  <a:gd name="T16" fmla="*/ 77 w 96"/>
                  <a:gd name="T17" fmla="*/ 10 h 107"/>
                  <a:gd name="T18" fmla="*/ 83 w 96"/>
                  <a:gd name="T19" fmla="*/ 18 h 107"/>
                  <a:gd name="T20" fmla="*/ 65 w 96"/>
                  <a:gd name="T21" fmla="*/ 30 h 107"/>
                  <a:gd name="T22" fmla="*/ 60 w 96"/>
                  <a:gd name="T23" fmla="*/ 24 h 107"/>
                  <a:gd name="T24" fmla="*/ 56 w 96"/>
                  <a:gd name="T25" fmla="*/ 21 h 107"/>
                  <a:gd name="T26" fmla="*/ 47 w 96"/>
                  <a:gd name="T27" fmla="*/ 18 h 107"/>
                  <a:gd name="T28" fmla="*/ 37 w 96"/>
                  <a:gd name="T29" fmla="*/ 19 h 107"/>
                  <a:gd name="T30" fmla="*/ 28 w 96"/>
                  <a:gd name="T31" fmla="*/ 24 h 107"/>
                  <a:gd name="T32" fmla="*/ 23 w 96"/>
                  <a:gd name="T33" fmla="*/ 35 h 107"/>
                  <a:gd name="T34" fmla="*/ 22 w 96"/>
                  <a:gd name="T35" fmla="*/ 47 h 107"/>
                  <a:gd name="T36" fmla="*/ 26 w 96"/>
                  <a:gd name="T37" fmla="*/ 63 h 107"/>
                  <a:gd name="T38" fmla="*/ 31 w 96"/>
                  <a:gd name="T39" fmla="*/ 75 h 107"/>
                  <a:gd name="T40" fmla="*/ 40 w 96"/>
                  <a:gd name="T41" fmla="*/ 84 h 107"/>
                  <a:gd name="T42" fmla="*/ 50 w 96"/>
                  <a:gd name="T43" fmla="*/ 88 h 107"/>
                  <a:gd name="T44" fmla="*/ 60 w 96"/>
                  <a:gd name="T45" fmla="*/ 87 h 107"/>
                  <a:gd name="T46" fmla="*/ 69 w 96"/>
                  <a:gd name="T47" fmla="*/ 82 h 107"/>
                  <a:gd name="T48" fmla="*/ 74 w 96"/>
                  <a:gd name="T49" fmla="*/ 74 h 107"/>
                  <a:gd name="T50" fmla="*/ 75 w 96"/>
                  <a:gd name="T51" fmla="*/ 69 h 107"/>
                  <a:gd name="T52" fmla="*/ 75 w 96"/>
                  <a:gd name="T53" fmla="*/ 61 h 107"/>
                  <a:gd name="T54" fmla="*/ 96 w 96"/>
                  <a:gd name="T55" fmla="*/ 64 h 107"/>
                  <a:gd name="T56" fmla="*/ 93 w 96"/>
                  <a:gd name="T57" fmla="*/ 79 h 107"/>
                  <a:gd name="T58" fmla="*/ 87 w 96"/>
                  <a:gd name="T59" fmla="*/ 92 h 107"/>
                  <a:gd name="T60" fmla="*/ 74 w 96"/>
                  <a:gd name="T61" fmla="*/ 101 h 107"/>
                  <a:gd name="T62" fmla="*/ 61 w 96"/>
                  <a:gd name="T63" fmla="*/ 106 h 107"/>
                  <a:gd name="T64" fmla="*/ 51 w 96"/>
                  <a:gd name="T65" fmla="*/ 107 h 107"/>
                  <a:gd name="T66" fmla="*/ 42 w 96"/>
                  <a:gd name="T67" fmla="*/ 107 h 107"/>
                  <a:gd name="T68" fmla="*/ 32 w 96"/>
                  <a:gd name="T69" fmla="*/ 105 h 107"/>
                  <a:gd name="T70" fmla="*/ 20 w 96"/>
                  <a:gd name="T71" fmla="*/ 97 h 107"/>
                  <a:gd name="T72" fmla="*/ 9 w 96"/>
                  <a:gd name="T73" fmla="*/ 79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07"/>
                  <a:gd name="T113" fmla="*/ 96 w 96"/>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07">
                    <a:moveTo>
                      <a:pt x="4" y="69"/>
                    </a:moveTo>
                    <a:lnTo>
                      <a:pt x="1" y="56"/>
                    </a:lnTo>
                    <a:lnTo>
                      <a:pt x="0" y="45"/>
                    </a:lnTo>
                    <a:lnTo>
                      <a:pt x="1" y="35"/>
                    </a:lnTo>
                    <a:lnTo>
                      <a:pt x="4" y="24"/>
                    </a:lnTo>
                    <a:lnTo>
                      <a:pt x="9" y="17"/>
                    </a:lnTo>
                    <a:lnTo>
                      <a:pt x="14" y="12"/>
                    </a:lnTo>
                    <a:lnTo>
                      <a:pt x="22" y="7"/>
                    </a:lnTo>
                    <a:lnTo>
                      <a:pt x="31" y="3"/>
                    </a:lnTo>
                    <a:lnTo>
                      <a:pt x="37" y="1"/>
                    </a:lnTo>
                    <a:lnTo>
                      <a:pt x="42" y="0"/>
                    </a:lnTo>
                    <a:lnTo>
                      <a:pt x="48" y="0"/>
                    </a:lnTo>
                    <a:lnTo>
                      <a:pt x="54" y="0"/>
                    </a:lnTo>
                    <a:lnTo>
                      <a:pt x="59" y="0"/>
                    </a:lnTo>
                    <a:lnTo>
                      <a:pt x="64" y="1"/>
                    </a:lnTo>
                    <a:lnTo>
                      <a:pt x="69" y="4"/>
                    </a:lnTo>
                    <a:lnTo>
                      <a:pt x="73" y="7"/>
                    </a:lnTo>
                    <a:lnTo>
                      <a:pt x="77" y="10"/>
                    </a:lnTo>
                    <a:lnTo>
                      <a:pt x="80" y="14"/>
                    </a:lnTo>
                    <a:lnTo>
                      <a:pt x="83" y="18"/>
                    </a:lnTo>
                    <a:lnTo>
                      <a:pt x="85" y="23"/>
                    </a:lnTo>
                    <a:lnTo>
                      <a:pt x="65" y="30"/>
                    </a:lnTo>
                    <a:lnTo>
                      <a:pt x="62" y="27"/>
                    </a:lnTo>
                    <a:lnTo>
                      <a:pt x="60" y="24"/>
                    </a:lnTo>
                    <a:lnTo>
                      <a:pt x="59" y="22"/>
                    </a:lnTo>
                    <a:lnTo>
                      <a:pt x="56" y="21"/>
                    </a:lnTo>
                    <a:lnTo>
                      <a:pt x="52" y="19"/>
                    </a:lnTo>
                    <a:lnTo>
                      <a:pt x="47" y="18"/>
                    </a:lnTo>
                    <a:lnTo>
                      <a:pt x="42" y="18"/>
                    </a:lnTo>
                    <a:lnTo>
                      <a:pt x="37" y="19"/>
                    </a:lnTo>
                    <a:lnTo>
                      <a:pt x="32" y="22"/>
                    </a:lnTo>
                    <a:lnTo>
                      <a:pt x="28" y="24"/>
                    </a:lnTo>
                    <a:lnTo>
                      <a:pt x="26" y="30"/>
                    </a:lnTo>
                    <a:lnTo>
                      <a:pt x="23" y="35"/>
                    </a:lnTo>
                    <a:lnTo>
                      <a:pt x="22" y="41"/>
                    </a:lnTo>
                    <a:lnTo>
                      <a:pt x="22" y="47"/>
                    </a:lnTo>
                    <a:lnTo>
                      <a:pt x="23" y="55"/>
                    </a:lnTo>
                    <a:lnTo>
                      <a:pt x="26" y="63"/>
                    </a:lnTo>
                    <a:lnTo>
                      <a:pt x="28" y="70"/>
                    </a:lnTo>
                    <a:lnTo>
                      <a:pt x="31" y="75"/>
                    </a:lnTo>
                    <a:lnTo>
                      <a:pt x="34" y="80"/>
                    </a:lnTo>
                    <a:lnTo>
                      <a:pt x="40" y="84"/>
                    </a:lnTo>
                    <a:lnTo>
                      <a:pt x="45" y="87"/>
                    </a:lnTo>
                    <a:lnTo>
                      <a:pt x="50" y="88"/>
                    </a:lnTo>
                    <a:lnTo>
                      <a:pt x="55" y="88"/>
                    </a:lnTo>
                    <a:lnTo>
                      <a:pt x="60" y="87"/>
                    </a:lnTo>
                    <a:lnTo>
                      <a:pt x="65" y="84"/>
                    </a:lnTo>
                    <a:lnTo>
                      <a:pt x="69" y="82"/>
                    </a:lnTo>
                    <a:lnTo>
                      <a:pt x="71" y="78"/>
                    </a:lnTo>
                    <a:lnTo>
                      <a:pt x="74" y="74"/>
                    </a:lnTo>
                    <a:lnTo>
                      <a:pt x="75" y="72"/>
                    </a:lnTo>
                    <a:lnTo>
                      <a:pt x="75" y="69"/>
                    </a:lnTo>
                    <a:lnTo>
                      <a:pt x="75" y="65"/>
                    </a:lnTo>
                    <a:lnTo>
                      <a:pt x="75" y="61"/>
                    </a:lnTo>
                    <a:lnTo>
                      <a:pt x="96" y="55"/>
                    </a:lnTo>
                    <a:lnTo>
                      <a:pt x="96" y="64"/>
                    </a:lnTo>
                    <a:lnTo>
                      <a:pt x="96" y="72"/>
                    </a:lnTo>
                    <a:lnTo>
                      <a:pt x="93" y="79"/>
                    </a:lnTo>
                    <a:lnTo>
                      <a:pt x="91" y="86"/>
                    </a:lnTo>
                    <a:lnTo>
                      <a:pt x="87" y="92"/>
                    </a:lnTo>
                    <a:lnTo>
                      <a:pt x="80" y="97"/>
                    </a:lnTo>
                    <a:lnTo>
                      <a:pt x="74" y="101"/>
                    </a:lnTo>
                    <a:lnTo>
                      <a:pt x="66" y="105"/>
                    </a:lnTo>
                    <a:lnTo>
                      <a:pt x="61" y="106"/>
                    </a:lnTo>
                    <a:lnTo>
                      <a:pt x="56" y="107"/>
                    </a:lnTo>
                    <a:lnTo>
                      <a:pt x="51" y="107"/>
                    </a:lnTo>
                    <a:lnTo>
                      <a:pt x="46" y="107"/>
                    </a:lnTo>
                    <a:lnTo>
                      <a:pt x="42" y="107"/>
                    </a:lnTo>
                    <a:lnTo>
                      <a:pt x="37" y="106"/>
                    </a:lnTo>
                    <a:lnTo>
                      <a:pt x="32" y="105"/>
                    </a:lnTo>
                    <a:lnTo>
                      <a:pt x="28" y="102"/>
                    </a:lnTo>
                    <a:lnTo>
                      <a:pt x="20" y="97"/>
                    </a:lnTo>
                    <a:lnTo>
                      <a:pt x="14" y="89"/>
                    </a:lnTo>
                    <a:lnTo>
                      <a:pt x="9" y="79"/>
                    </a:lnTo>
                    <a:lnTo>
                      <a:pt x="4" y="69"/>
                    </a:lnTo>
                    <a:close/>
                  </a:path>
                </a:pathLst>
              </a:custGeom>
              <a:solidFill>
                <a:srgbClr val="4C4C99"/>
              </a:solidFill>
              <a:ln w="9525">
                <a:noFill/>
                <a:round/>
                <a:headEnd/>
                <a:tailEnd/>
              </a:ln>
            </p:spPr>
            <p:txBody>
              <a:bodyPr/>
              <a:lstStyle/>
              <a:p>
                <a:endParaRPr lang="en-US" dirty="0"/>
              </a:p>
            </p:txBody>
          </p:sp>
          <p:sp>
            <p:nvSpPr>
              <p:cNvPr id="27" name="Freeform 26"/>
              <p:cNvSpPr>
                <a:spLocks/>
              </p:cNvSpPr>
              <p:nvPr/>
            </p:nvSpPr>
            <p:spPr bwMode="auto">
              <a:xfrm>
                <a:off x="5641975" y="2319338"/>
                <a:ext cx="200025" cy="266700"/>
              </a:xfrm>
              <a:custGeom>
                <a:avLst/>
                <a:gdLst>
                  <a:gd name="T0" fmla="*/ 0 w 85"/>
                  <a:gd name="T1" fmla="*/ 26 h 114"/>
                  <a:gd name="T2" fmla="*/ 79 w 85"/>
                  <a:gd name="T3" fmla="*/ 0 h 114"/>
                  <a:gd name="T4" fmla="*/ 85 w 85"/>
                  <a:gd name="T5" fmla="*/ 18 h 114"/>
                  <a:gd name="T6" fmla="*/ 56 w 85"/>
                  <a:gd name="T7" fmla="*/ 28 h 114"/>
                  <a:gd name="T8" fmla="*/ 83 w 85"/>
                  <a:gd name="T9" fmla="*/ 108 h 114"/>
                  <a:gd name="T10" fmla="*/ 62 w 85"/>
                  <a:gd name="T11" fmla="*/ 114 h 114"/>
                  <a:gd name="T12" fmla="*/ 34 w 85"/>
                  <a:gd name="T13" fmla="*/ 34 h 114"/>
                  <a:gd name="T14" fmla="*/ 5 w 85"/>
                  <a:gd name="T15" fmla="*/ 44 h 114"/>
                  <a:gd name="T16" fmla="*/ 0 w 85"/>
                  <a:gd name="T17" fmla="*/ 2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4"/>
                  <a:gd name="T29" fmla="*/ 85 w 8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4">
                    <a:moveTo>
                      <a:pt x="0" y="26"/>
                    </a:moveTo>
                    <a:lnTo>
                      <a:pt x="79" y="0"/>
                    </a:lnTo>
                    <a:lnTo>
                      <a:pt x="85" y="18"/>
                    </a:lnTo>
                    <a:lnTo>
                      <a:pt x="56" y="28"/>
                    </a:lnTo>
                    <a:lnTo>
                      <a:pt x="83" y="108"/>
                    </a:lnTo>
                    <a:lnTo>
                      <a:pt x="62" y="114"/>
                    </a:lnTo>
                    <a:lnTo>
                      <a:pt x="34" y="34"/>
                    </a:lnTo>
                    <a:lnTo>
                      <a:pt x="5" y="44"/>
                    </a:lnTo>
                    <a:lnTo>
                      <a:pt x="0" y="26"/>
                    </a:lnTo>
                    <a:close/>
                  </a:path>
                </a:pathLst>
              </a:custGeom>
              <a:solidFill>
                <a:srgbClr val="4C4C99"/>
              </a:solidFill>
              <a:ln w="9525">
                <a:noFill/>
                <a:round/>
                <a:headEnd/>
                <a:tailEnd/>
              </a:ln>
            </p:spPr>
            <p:txBody>
              <a:bodyPr/>
              <a:lstStyle/>
              <a:p>
                <a:endParaRPr lang="en-US" dirty="0"/>
              </a:p>
            </p:txBody>
          </p:sp>
          <p:sp>
            <p:nvSpPr>
              <p:cNvPr id="28" name="Freeform 27"/>
              <p:cNvSpPr>
                <a:spLocks/>
              </p:cNvSpPr>
              <p:nvPr/>
            </p:nvSpPr>
            <p:spPr bwMode="auto">
              <a:xfrm>
                <a:off x="3313113" y="3019425"/>
                <a:ext cx="347663" cy="390525"/>
              </a:xfrm>
              <a:custGeom>
                <a:avLst/>
                <a:gdLst>
                  <a:gd name="T0" fmla="*/ 1 w 148"/>
                  <a:gd name="T1" fmla="*/ 87 h 166"/>
                  <a:gd name="T2" fmla="*/ 1 w 148"/>
                  <a:gd name="T3" fmla="*/ 53 h 166"/>
                  <a:gd name="T4" fmla="*/ 9 w 148"/>
                  <a:gd name="T5" fmla="*/ 33 h 166"/>
                  <a:gd name="T6" fmla="*/ 17 w 148"/>
                  <a:gd name="T7" fmla="*/ 23 h 166"/>
                  <a:gd name="T8" fmla="*/ 28 w 148"/>
                  <a:gd name="T9" fmla="*/ 14 h 166"/>
                  <a:gd name="T10" fmla="*/ 40 w 148"/>
                  <a:gd name="T11" fmla="*/ 8 h 166"/>
                  <a:gd name="T12" fmla="*/ 56 w 148"/>
                  <a:gd name="T13" fmla="*/ 2 h 166"/>
                  <a:gd name="T14" fmla="*/ 72 w 148"/>
                  <a:gd name="T15" fmla="*/ 0 h 166"/>
                  <a:gd name="T16" fmla="*/ 89 w 148"/>
                  <a:gd name="T17" fmla="*/ 1 h 166"/>
                  <a:gd name="T18" fmla="*/ 103 w 148"/>
                  <a:gd name="T19" fmla="*/ 8 h 166"/>
                  <a:gd name="T20" fmla="*/ 116 w 148"/>
                  <a:gd name="T21" fmla="*/ 16 h 166"/>
                  <a:gd name="T22" fmla="*/ 126 w 148"/>
                  <a:gd name="T23" fmla="*/ 28 h 166"/>
                  <a:gd name="T24" fmla="*/ 98 w 148"/>
                  <a:gd name="T25" fmla="*/ 46 h 166"/>
                  <a:gd name="T26" fmla="*/ 91 w 148"/>
                  <a:gd name="T27" fmla="*/ 37 h 166"/>
                  <a:gd name="T28" fmla="*/ 85 w 148"/>
                  <a:gd name="T29" fmla="*/ 32 h 166"/>
                  <a:gd name="T30" fmla="*/ 72 w 148"/>
                  <a:gd name="T31" fmla="*/ 28 h 166"/>
                  <a:gd name="T32" fmla="*/ 57 w 148"/>
                  <a:gd name="T33" fmla="*/ 30 h 166"/>
                  <a:gd name="T34" fmla="*/ 43 w 148"/>
                  <a:gd name="T35" fmla="*/ 39 h 166"/>
                  <a:gd name="T36" fmla="*/ 34 w 148"/>
                  <a:gd name="T37" fmla="*/ 53 h 166"/>
                  <a:gd name="T38" fmla="*/ 33 w 148"/>
                  <a:gd name="T39" fmla="*/ 73 h 166"/>
                  <a:gd name="T40" fmla="*/ 38 w 148"/>
                  <a:gd name="T41" fmla="*/ 95 h 166"/>
                  <a:gd name="T42" fmla="*/ 48 w 148"/>
                  <a:gd name="T43" fmla="*/ 116 h 166"/>
                  <a:gd name="T44" fmla="*/ 61 w 148"/>
                  <a:gd name="T45" fmla="*/ 130 h 166"/>
                  <a:gd name="T46" fmla="*/ 76 w 148"/>
                  <a:gd name="T47" fmla="*/ 135 h 166"/>
                  <a:gd name="T48" fmla="*/ 91 w 148"/>
                  <a:gd name="T49" fmla="*/ 134 h 166"/>
                  <a:gd name="T50" fmla="*/ 104 w 148"/>
                  <a:gd name="T51" fmla="*/ 126 h 166"/>
                  <a:gd name="T52" fmla="*/ 113 w 148"/>
                  <a:gd name="T53" fmla="*/ 115 h 166"/>
                  <a:gd name="T54" fmla="*/ 114 w 148"/>
                  <a:gd name="T55" fmla="*/ 106 h 166"/>
                  <a:gd name="T56" fmla="*/ 114 w 148"/>
                  <a:gd name="T57" fmla="*/ 94 h 166"/>
                  <a:gd name="T58" fmla="*/ 148 w 148"/>
                  <a:gd name="T59" fmla="*/ 97 h 166"/>
                  <a:gd name="T60" fmla="*/ 144 w 148"/>
                  <a:gd name="T61" fmla="*/ 120 h 166"/>
                  <a:gd name="T62" fmla="*/ 136 w 148"/>
                  <a:gd name="T63" fmla="*/ 136 h 166"/>
                  <a:gd name="T64" fmla="*/ 128 w 148"/>
                  <a:gd name="T65" fmla="*/ 145 h 166"/>
                  <a:gd name="T66" fmla="*/ 118 w 148"/>
                  <a:gd name="T67" fmla="*/ 152 h 166"/>
                  <a:gd name="T68" fmla="*/ 107 w 148"/>
                  <a:gd name="T69" fmla="*/ 158 h 166"/>
                  <a:gd name="T70" fmla="*/ 93 w 148"/>
                  <a:gd name="T71" fmla="*/ 163 h 166"/>
                  <a:gd name="T72" fmla="*/ 77 w 148"/>
                  <a:gd name="T73" fmla="*/ 166 h 166"/>
                  <a:gd name="T74" fmla="*/ 62 w 148"/>
                  <a:gd name="T75" fmla="*/ 164 h 166"/>
                  <a:gd name="T76" fmla="*/ 49 w 148"/>
                  <a:gd name="T77" fmla="*/ 160 h 166"/>
                  <a:gd name="T78" fmla="*/ 31 w 148"/>
                  <a:gd name="T79" fmla="*/ 148 h 166"/>
                  <a:gd name="T80" fmla="*/ 12 w 148"/>
                  <a:gd name="T81" fmla="*/ 122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8"/>
                  <a:gd name="T124" fmla="*/ 0 h 166"/>
                  <a:gd name="T125" fmla="*/ 148 w 14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8" h="166">
                    <a:moveTo>
                      <a:pt x="6" y="106"/>
                    </a:moveTo>
                    <a:lnTo>
                      <a:pt x="1" y="87"/>
                    </a:lnTo>
                    <a:lnTo>
                      <a:pt x="0" y="70"/>
                    </a:lnTo>
                    <a:lnTo>
                      <a:pt x="1" y="53"/>
                    </a:lnTo>
                    <a:lnTo>
                      <a:pt x="6" y="38"/>
                    </a:lnTo>
                    <a:lnTo>
                      <a:pt x="9" y="33"/>
                    </a:lnTo>
                    <a:lnTo>
                      <a:pt x="12" y="28"/>
                    </a:lnTo>
                    <a:lnTo>
                      <a:pt x="17" y="23"/>
                    </a:lnTo>
                    <a:lnTo>
                      <a:pt x="23" y="18"/>
                    </a:lnTo>
                    <a:lnTo>
                      <a:pt x="28" y="14"/>
                    </a:lnTo>
                    <a:lnTo>
                      <a:pt x="34" y="10"/>
                    </a:lnTo>
                    <a:lnTo>
                      <a:pt x="40" y="8"/>
                    </a:lnTo>
                    <a:lnTo>
                      <a:pt x="47" y="5"/>
                    </a:lnTo>
                    <a:lnTo>
                      <a:pt x="56" y="2"/>
                    </a:lnTo>
                    <a:lnTo>
                      <a:pt x="65" y="0"/>
                    </a:lnTo>
                    <a:lnTo>
                      <a:pt x="72" y="0"/>
                    </a:lnTo>
                    <a:lnTo>
                      <a:pt x="81" y="0"/>
                    </a:lnTo>
                    <a:lnTo>
                      <a:pt x="89" y="1"/>
                    </a:lnTo>
                    <a:lnTo>
                      <a:pt x="97" y="4"/>
                    </a:lnTo>
                    <a:lnTo>
                      <a:pt x="103" y="8"/>
                    </a:lnTo>
                    <a:lnTo>
                      <a:pt x="109" y="11"/>
                    </a:lnTo>
                    <a:lnTo>
                      <a:pt x="116" y="16"/>
                    </a:lnTo>
                    <a:lnTo>
                      <a:pt x="122" y="22"/>
                    </a:lnTo>
                    <a:lnTo>
                      <a:pt x="126" y="28"/>
                    </a:lnTo>
                    <a:lnTo>
                      <a:pt x="130" y="36"/>
                    </a:lnTo>
                    <a:lnTo>
                      <a:pt x="98" y="46"/>
                    </a:lnTo>
                    <a:lnTo>
                      <a:pt x="95" y="41"/>
                    </a:lnTo>
                    <a:lnTo>
                      <a:pt x="91" y="37"/>
                    </a:lnTo>
                    <a:lnTo>
                      <a:pt x="88" y="34"/>
                    </a:lnTo>
                    <a:lnTo>
                      <a:pt x="85" y="32"/>
                    </a:lnTo>
                    <a:lnTo>
                      <a:pt x="79" y="29"/>
                    </a:lnTo>
                    <a:lnTo>
                      <a:pt x="72" y="28"/>
                    </a:lnTo>
                    <a:lnTo>
                      <a:pt x="65" y="28"/>
                    </a:lnTo>
                    <a:lnTo>
                      <a:pt x="57" y="30"/>
                    </a:lnTo>
                    <a:lnTo>
                      <a:pt x="49" y="34"/>
                    </a:lnTo>
                    <a:lnTo>
                      <a:pt x="43" y="39"/>
                    </a:lnTo>
                    <a:lnTo>
                      <a:pt x="38" y="46"/>
                    </a:lnTo>
                    <a:lnTo>
                      <a:pt x="34" y="53"/>
                    </a:lnTo>
                    <a:lnTo>
                      <a:pt x="33" y="62"/>
                    </a:lnTo>
                    <a:lnTo>
                      <a:pt x="33" y="73"/>
                    </a:lnTo>
                    <a:lnTo>
                      <a:pt x="34" y="84"/>
                    </a:lnTo>
                    <a:lnTo>
                      <a:pt x="38" y="95"/>
                    </a:lnTo>
                    <a:lnTo>
                      <a:pt x="42" y="107"/>
                    </a:lnTo>
                    <a:lnTo>
                      <a:pt x="48" y="116"/>
                    </a:lnTo>
                    <a:lnTo>
                      <a:pt x="53" y="124"/>
                    </a:lnTo>
                    <a:lnTo>
                      <a:pt x="61" y="130"/>
                    </a:lnTo>
                    <a:lnTo>
                      <a:pt x="68" y="134"/>
                    </a:lnTo>
                    <a:lnTo>
                      <a:pt x="76" y="135"/>
                    </a:lnTo>
                    <a:lnTo>
                      <a:pt x="84" y="135"/>
                    </a:lnTo>
                    <a:lnTo>
                      <a:pt x="91" y="134"/>
                    </a:lnTo>
                    <a:lnTo>
                      <a:pt x="99" y="130"/>
                    </a:lnTo>
                    <a:lnTo>
                      <a:pt x="104" y="126"/>
                    </a:lnTo>
                    <a:lnTo>
                      <a:pt x="109" y="121"/>
                    </a:lnTo>
                    <a:lnTo>
                      <a:pt x="113" y="115"/>
                    </a:lnTo>
                    <a:lnTo>
                      <a:pt x="114" y="111"/>
                    </a:lnTo>
                    <a:lnTo>
                      <a:pt x="114" y="106"/>
                    </a:lnTo>
                    <a:lnTo>
                      <a:pt x="114" y="101"/>
                    </a:lnTo>
                    <a:lnTo>
                      <a:pt x="114" y="94"/>
                    </a:lnTo>
                    <a:lnTo>
                      <a:pt x="146" y="84"/>
                    </a:lnTo>
                    <a:lnTo>
                      <a:pt x="148" y="97"/>
                    </a:lnTo>
                    <a:lnTo>
                      <a:pt x="146" y="108"/>
                    </a:lnTo>
                    <a:lnTo>
                      <a:pt x="144" y="120"/>
                    </a:lnTo>
                    <a:lnTo>
                      <a:pt x="139" y="131"/>
                    </a:lnTo>
                    <a:lnTo>
                      <a:pt x="136" y="136"/>
                    </a:lnTo>
                    <a:lnTo>
                      <a:pt x="132" y="141"/>
                    </a:lnTo>
                    <a:lnTo>
                      <a:pt x="128" y="145"/>
                    </a:lnTo>
                    <a:lnTo>
                      <a:pt x="123" y="149"/>
                    </a:lnTo>
                    <a:lnTo>
                      <a:pt x="118" y="152"/>
                    </a:lnTo>
                    <a:lnTo>
                      <a:pt x="113" y="155"/>
                    </a:lnTo>
                    <a:lnTo>
                      <a:pt x="107" y="158"/>
                    </a:lnTo>
                    <a:lnTo>
                      <a:pt x="100" y="160"/>
                    </a:lnTo>
                    <a:lnTo>
                      <a:pt x="93" y="163"/>
                    </a:lnTo>
                    <a:lnTo>
                      <a:pt x="85" y="164"/>
                    </a:lnTo>
                    <a:lnTo>
                      <a:pt x="77" y="166"/>
                    </a:lnTo>
                    <a:lnTo>
                      <a:pt x="70" y="166"/>
                    </a:lnTo>
                    <a:lnTo>
                      <a:pt x="62" y="164"/>
                    </a:lnTo>
                    <a:lnTo>
                      <a:pt x="56" y="163"/>
                    </a:lnTo>
                    <a:lnTo>
                      <a:pt x="49" y="160"/>
                    </a:lnTo>
                    <a:lnTo>
                      <a:pt x="43" y="157"/>
                    </a:lnTo>
                    <a:lnTo>
                      <a:pt x="31" y="148"/>
                    </a:lnTo>
                    <a:lnTo>
                      <a:pt x="21" y="136"/>
                    </a:lnTo>
                    <a:lnTo>
                      <a:pt x="12" y="122"/>
                    </a:lnTo>
                    <a:lnTo>
                      <a:pt x="6" y="106"/>
                    </a:lnTo>
                    <a:close/>
                  </a:path>
                </a:pathLst>
              </a:custGeom>
              <a:solidFill>
                <a:srgbClr val="4C4C99"/>
              </a:solidFill>
              <a:ln w="9525">
                <a:noFill/>
                <a:round/>
                <a:headEnd/>
                <a:tailEnd/>
              </a:ln>
            </p:spPr>
            <p:txBody>
              <a:bodyPr/>
              <a:lstStyle/>
              <a:p>
                <a:endParaRPr lang="en-US" dirty="0"/>
              </a:p>
            </p:txBody>
          </p:sp>
          <p:sp>
            <p:nvSpPr>
              <p:cNvPr id="29" name="Freeform 28"/>
              <p:cNvSpPr>
                <a:spLocks/>
              </p:cNvSpPr>
              <p:nvPr/>
            </p:nvSpPr>
            <p:spPr bwMode="auto">
              <a:xfrm>
                <a:off x="3665538" y="2889250"/>
                <a:ext cx="366713" cy="395288"/>
              </a:xfrm>
              <a:custGeom>
                <a:avLst/>
                <a:gdLst>
                  <a:gd name="T0" fmla="*/ 106 w 156"/>
                  <a:gd name="T1" fmla="*/ 6 h 168"/>
                  <a:gd name="T2" fmla="*/ 100 w 156"/>
                  <a:gd name="T3" fmla="*/ 4 h 168"/>
                  <a:gd name="T4" fmla="*/ 94 w 156"/>
                  <a:gd name="T5" fmla="*/ 3 h 168"/>
                  <a:gd name="T6" fmla="*/ 88 w 156"/>
                  <a:gd name="T7" fmla="*/ 1 h 168"/>
                  <a:gd name="T8" fmla="*/ 80 w 156"/>
                  <a:gd name="T9" fmla="*/ 0 h 168"/>
                  <a:gd name="T10" fmla="*/ 74 w 156"/>
                  <a:gd name="T11" fmla="*/ 1 h 168"/>
                  <a:gd name="T12" fmla="*/ 66 w 156"/>
                  <a:gd name="T13" fmla="*/ 1 h 168"/>
                  <a:gd name="T14" fmla="*/ 59 w 156"/>
                  <a:gd name="T15" fmla="*/ 3 h 168"/>
                  <a:gd name="T16" fmla="*/ 51 w 156"/>
                  <a:gd name="T17" fmla="*/ 5 h 168"/>
                  <a:gd name="T18" fmla="*/ 43 w 156"/>
                  <a:gd name="T19" fmla="*/ 8 h 168"/>
                  <a:gd name="T20" fmla="*/ 36 w 156"/>
                  <a:gd name="T21" fmla="*/ 12 h 168"/>
                  <a:gd name="T22" fmla="*/ 29 w 156"/>
                  <a:gd name="T23" fmla="*/ 15 h 168"/>
                  <a:gd name="T24" fmla="*/ 24 w 156"/>
                  <a:gd name="T25" fmla="*/ 19 h 168"/>
                  <a:gd name="T26" fmla="*/ 19 w 156"/>
                  <a:gd name="T27" fmla="*/ 24 h 168"/>
                  <a:gd name="T28" fmla="*/ 14 w 156"/>
                  <a:gd name="T29" fmla="*/ 29 h 168"/>
                  <a:gd name="T30" fmla="*/ 10 w 156"/>
                  <a:gd name="T31" fmla="*/ 35 h 168"/>
                  <a:gd name="T32" fmla="*/ 8 w 156"/>
                  <a:gd name="T33" fmla="*/ 40 h 168"/>
                  <a:gd name="T34" fmla="*/ 1 w 156"/>
                  <a:gd name="T35" fmla="*/ 55 h 168"/>
                  <a:gd name="T36" fmla="*/ 0 w 156"/>
                  <a:gd name="T37" fmla="*/ 71 h 168"/>
                  <a:gd name="T38" fmla="*/ 1 w 156"/>
                  <a:gd name="T39" fmla="*/ 89 h 168"/>
                  <a:gd name="T40" fmla="*/ 6 w 156"/>
                  <a:gd name="T41" fmla="*/ 108 h 168"/>
                  <a:gd name="T42" fmla="*/ 10 w 156"/>
                  <a:gd name="T43" fmla="*/ 119 h 168"/>
                  <a:gd name="T44" fmla="*/ 14 w 156"/>
                  <a:gd name="T45" fmla="*/ 128 h 168"/>
                  <a:gd name="T46" fmla="*/ 19 w 156"/>
                  <a:gd name="T47" fmla="*/ 135 h 168"/>
                  <a:gd name="T48" fmla="*/ 24 w 156"/>
                  <a:gd name="T49" fmla="*/ 143 h 168"/>
                  <a:gd name="T50" fmla="*/ 29 w 156"/>
                  <a:gd name="T51" fmla="*/ 149 h 168"/>
                  <a:gd name="T52" fmla="*/ 36 w 156"/>
                  <a:gd name="T53" fmla="*/ 154 h 168"/>
                  <a:gd name="T54" fmla="*/ 42 w 156"/>
                  <a:gd name="T55" fmla="*/ 159 h 168"/>
                  <a:gd name="T56" fmla="*/ 50 w 156"/>
                  <a:gd name="T57" fmla="*/ 163 h 168"/>
                  <a:gd name="T58" fmla="*/ 56 w 156"/>
                  <a:gd name="T59" fmla="*/ 166 h 168"/>
                  <a:gd name="T60" fmla="*/ 61 w 156"/>
                  <a:gd name="T61" fmla="*/ 167 h 168"/>
                  <a:gd name="T62" fmla="*/ 68 w 156"/>
                  <a:gd name="T63" fmla="*/ 168 h 168"/>
                  <a:gd name="T64" fmla="*/ 75 w 156"/>
                  <a:gd name="T65" fmla="*/ 168 h 168"/>
                  <a:gd name="T66" fmla="*/ 82 w 156"/>
                  <a:gd name="T67" fmla="*/ 168 h 168"/>
                  <a:gd name="T68" fmla="*/ 89 w 156"/>
                  <a:gd name="T69" fmla="*/ 167 h 168"/>
                  <a:gd name="T70" fmla="*/ 97 w 156"/>
                  <a:gd name="T71" fmla="*/ 166 h 168"/>
                  <a:gd name="T72" fmla="*/ 105 w 156"/>
                  <a:gd name="T73" fmla="*/ 163 h 168"/>
                  <a:gd name="T74" fmla="*/ 112 w 156"/>
                  <a:gd name="T75" fmla="*/ 161 h 168"/>
                  <a:gd name="T76" fmla="*/ 119 w 156"/>
                  <a:gd name="T77" fmla="*/ 158 h 168"/>
                  <a:gd name="T78" fmla="*/ 125 w 156"/>
                  <a:gd name="T79" fmla="*/ 154 h 168"/>
                  <a:gd name="T80" fmla="*/ 131 w 156"/>
                  <a:gd name="T81" fmla="*/ 150 h 168"/>
                  <a:gd name="T82" fmla="*/ 137 w 156"/>
                  <a:gd name="T83" fmla="*/ 145 h 168"/>
                  <a:gd name="T84" fmla="*/ 140 w 156"/>
                  <a:gd name="T85" fmla="*/ 140 h 168"/>
                  <a:gd name="T86" fmla="*/ 144 w 156"/>
                  <a:gd name="T87" fmla="*/ 135 h 168"/>
                  <a:gd name="T88" fmla="*/ 147 w 156"/>
                  <a:gd name="T89" fmla="*/ 130 h 168"/>
                  <a:gd name="T90" fmla="*/ 153 w 156"/>
                  <a:gd name="T91" fmla="*/ 115 h 168"/>
                  <a:gd name="T92" fmla="*/ 156 w 156"/>
                  <a:gd name="T93" fmla="*/ 98 h 168"/>
                  <a:gd name="T94" fmla="*/ 154 w 156"/>
                  <a:gd name="T95" fmla="*/ 80 h 168"/>
                  <a:gd name="T96" fmla="*/ 149 w 156"/>
                  <a:gd name="T97" fmla="*/ 61 h 168"/>
                  <a:gd name="T98" fmla="*/ 145 w 156"/>
                  <a:gd name="T99" fmla="*/ 51 h 168"/>
                  <a:gd name="T100" fmla="*/ 142 w 156"/>
                  <a:gd name="T101" fmla="*/ 42 h 168"/>
                  <a:gd name="T102" fmla="*/ 137 w 156"/>
                  <a:gd name="T103" fmla="*/ 35 h 168"/>
                  <a:gd name="T104" fmla="*/ 131 w 156"/>
                  <a:gd name="T105" fmla="*/ 27 h 168"/>
                  <a:gd name="T106" fmla="*/ 126 w 156"/>
                  <a:gd name="T107" fmla="*/ 20 h 168"/>
                  <a:gd name="T108" fmla="*/ 120 w 156"/>
                  <a:gd name="T109" fmla="*/ 15 h 168"/>
                  <a:gd name="T110" fmla="*/ 112 w 156"/>
                  <a:gd name="T111" fmla="*/ 10 h 168"/>
                  <a:gd name="T112" fmla="*/ 106 w 156"/>
                  <a:gd name="T113" fmla="*/ 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
                  <a:gd name="T172" fmla="*/ 0 h 168"/>
                  <a:gd name="T173" fmla="*/ 156 w 156"/>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 h="168">
                    <a:moveTo>
                      <a:pt x="106" y="6"/>
                    </a:moveTo>
                    <a:lnTo>
                      <a:pt x="100" y="4"/>
                    </a:lnTo>
                    <a:lnTo>
                      <a:pt x="94" y="3"/>
                    </a:lnTo>
                    <a:lnTo>
                      <a:pt x="88" y="1"/>
                    </a:lnTo>
                    <a:lnTo>
                      <a:pt x="80" y="0"/>
                    </a:lnTo>
                    <a:lnTo>
                      <a:pt x="74" y="1"/>
                    </a:lnTo>
                    <a:lnTo>
                      <a:pt x="66" y="1"/>
                    </a:lnTo>
                    <a:lnTo>
                      <a:pt x="59" y="3"/>
                    </a:lnTo>
                    <a:lnTo>
                      <a:pt x="51" y="5"/>
                    </a:lnTo>
                    <a:lnTo>
                      <a:pt x="43" y="8"/>
                    </a:lnTo>
                    <a:lnTo>
                      <a:pt x="36" y="12"/>
                    </a:lnTo>
                    <a:lnTo>
                      <a:pt x="29" y="15"/>
                    </a:lnTo>
                    <a:lnTo>
                      <a:pt x="24" y="19"/>
                    </a:lnTo>
                    <a:lnTo>
                      <a:pt x="19" y="24"/>
                    </a:lnTo>
                    <a:lnTo>
                      <a:pt x="14" y="29"/>
                    </a:lnTo>
                    <a:lnTo>
                      <a:pt x="10" y="35"/>
                    </a:lnTo>
                    <a:lnTo>
                      <a:pt x="8" y="40"/>
                    </a:lnTo>
                    <a:lnTo>
                      <a:pt x="1" y="55"/>
                    </a:lnTo>
                    <a:lnTo>
                      <a:pt x="0" y="71"/>
                    </a:lnTo>
                    <a:lnTo>
                      <a:pt x="1" y="89"/>
                    </a:lnTo>
                    <a:lnTo>
                      <a:pt x="6" y="108"/>
                    </a:lnTo>
                    <a:lnTo>
                      <a:pt x="10" y="119"/>
                    </a:lnTo>
                    <a:lnTo>
                      <a:pt x="14" y="128"/>
                    </a:lnTo>
                    <a:lnTo>
                      <a:pt x="19" y="135"/>
                    </a:lnTo>
                    <a:lnTo>
                      <a:pt x="24" y="143"/>
                    </a:lnTo>
                    <a:lnTo>
                      <a:pt x="29" y="149"/>
                    </a:lnTo>
                    <a:lnTo>
                      <a:pt x="36" y="154"/>
                    </a:lnTo>
                    <a:lnTo>
                      <a:pt x="42" y="159"/>
                    </a:lnTo>
                    <a:lnTo>
                      <a:pt x="50" y="163"/>
                    </a:lnTo>
                    <a:lnTo>
                      <a:pt x="56" y="166"/>
                    </a:lnTo>
                    <a:lnTo>
                      <a:pt x="61" y="167"/>
                    </a:lnTo>
                    <a:lnTo>
                      <a:pt x="68" y="168"/>
                    </a:lnTo>
                    <a:lnTo>
                      <a:pt x="75" y="168"/>
                    </a:lnTo>
                    <a:lnTo>
                      <a:pt x="82" y="168"/>
                    </a:lnTo>
                    <a:lnTo>
                      <a:pt x="89" y="167"/>
                    </a:lnTo>
                    <a:lnTo>
                      <a:pt x="97" y="166"/>
                    </a:lnTo>
                    <a:lnTo>
                      <a:pt x="105" y="163"/>
                    </a:lnTo>
                    <a:lnTo>
                      <a:pt x="112" y="161"/>
                    </a:lnTo>
                    <a:lnTo>
                      <a:pt x="119" y="158"/>
                    </a:lnTo>
                    <a:lnTo>
                      <a:pt x="125" y="154"/>
                    </a:lnTo>
                    <a:lnTo>
                      <a:pt x="131" y="150"/>
                    </a:lnTo>
                    <a:lnTo>
                      <a:pt x="137" y="145"/>
                    </a:lnTo>
                    <a:lnTo>
                      <a:pt x="140" y="140"/>
                    </a:lnTo>
                    <a:lnTo>
                      <a:pt x="144" y="135"/>
                    </a:lnTo>
                    <a:lnTo>
                      <a:pt x="147" y="130"/>
                    </a:lnTo>
                    <a:lnTo>
                      <a:pt x="153" y="115"/>
                    </a:lnTo>
                    <a:lnTo>
                      <a:pt x="156" y="98"/>
                    </a:lnTo>
                    <a:lnTo>
                      <a:pt x="154" y="80"/>
                    </a:lnTo>
                    <a:lnTo>
                      <a:pt x="149" y="61"/>
                    </a:lnTo>
                    <a:lnTo>
                      <a:pt x="145" y="51"/>
                    </a:lnTo>
                    <a:lnTo>
                      <a:pt x="142" y="42"/>
                    </a:lnTo>
                    <a:lnTo>
                      <a:pt x="137" y="35"/>
                    </a:lnTo>
                    <a:lnTo>
                      <a:pt x="131" y="27"/>
                    </a:lnTo>
                    <a:lnTo>
                      <a:pt x="126" y="20"/>
                    </a:lnTo>
                    <a:lnTo>
                      <a:pt x="120" y="15"/>
                    </a:lnTo>
                    <a:lnTo>
                      <a:pt x="112" y="10"/>
                    </a:lnTo>
                    <a:lnTo>
                      <a:pt x="106" y="6"/>
                    </a:lnTo>
                    <a:close/>
                  </a:path>
                </a:pathLst>
              </a:custGeom>
              <a:solidFill>
                <a:srgbClr val="4C4C99"/>
              </a:solidFill>
              <a:ln w="9525">
                <a:noFill/>
                <a:round/>
                <a:headEnd/>
                <a:tailEnd/>
              </a:ln>
            </p:spPr>
            <p:txBody>
              <a:bodyPr/>
              <a:lstStyle/>
              <a:p>
                <a:endParaRPr lang="en-US" dirty="0"/>
              </a:p>
            </p:txBody>
          </p:sp>
          <p:sp>
            <p:nvSpPr>
              <p:cNvPr id="30" name="Freeform 29"/>
              <p:cNvSpPr>
                <a:spLocks/>
              </p:cNvSpPr>
              <p:nvPr/>
            </p:nvSpPr>
            <p:spPr bwMode="auto">
              <a:xfrm>
                <a:off x="4013200" y="2746375"/>
                <a:ext cx="401638" cy="444500"/>
              </a:xfrm>
              <a:custGeom>
                <a:avLst/>
                <a:gdLst>
                  <a:gd name="T0" fmla="*/ 50 w 171"/>
                  <a:gd name="T1" fmla="*/ 189 h 189"/>
                  <a:gd name="T2" fmla="*/ 0 w 171"/>
                  <a:gd name="T3" fmla="*/ 39 h 189"/>
                  <a:gd name="T4" fmla="*/ 32 w 171"/>
                  <a:gd name="T5" fmla="*/ 28 h 189"/>
                  <a:gd name="T6" fmla="*/ 126 w 171"/>
                  <a:gd name="T7" fmla="*/ 112 h 189"/>
                  <a:gd name="T8" fmla="*/ 92 w 171"/>
                  <a:gd name="T9" fmla="*/ 9 h 189"/>
                  <a:gd name="T10" fmla="*/ 121 w 171"/>
                  <a:gd name="T11" fmla="*/ 0 h 189"/>
                  <a:gd name="T12" fmla="*/ 171 w 171"/>
                  <a:gd name="T13" fmla="*/ 148 h 189"/>
                  <a:gd name="T14" fmla="*/ 140 w 171"/>
                  <a:gd name="T15" fmla="*/ 158 h 189"/>
                  <a:gd name="T16" fmla="*/ 43 w 171"/>
                  <a:gd name="T17" fmla="*/ 73 h 189"/>
                  <a:gd name="T18" fmla="*/ 79 w 171"/>
                  <a:gd name="T19" fmla="*/ 178 h 189"/>
                  <a:gd name="T20" fmla="*/ 50 w 171"/>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89"/>
                  <a:gd name="T35" fmla="*/ 171 w 171"/>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89">
                    <a:moveTo>
                      <a:pt x="50" y="189"/>
                    </a:moveTo>
                    <a:lnTo>
                      <a:pt x="0" y="39"/>
                    </a:lnTo>
                    <a:lnTo>
                      <a:pt x="32" y="28"/>
                    </a:lnTo>
                    <a:lnTo>
                      <a:pt x="126" y="112"/>
                    </a:lnTo>
                    <a:lnTo>
                      <a:pt x="92" y="9"/>
                    </a:lnTo>
                    <a:lnTo>
                      <a:pt x="121" y="0"/>
                    </a:lnTo>
                    <a:lnTo>
                      <a:pt x="171" y="148"/>
                    </a:lnTo>
                    <a:lnTo>
                      <a:pt x="140" y="158"/>
                    </a:lnTo>
                    <a:lnTo>
                      <a:pt x="43" y="73"/>
                    </a:lnTo>
                    <a:lnTo>
                      <a:pt x="79" y="178"/>
                    </a:lnTo>
                    <a:lnTo>
                      <a:pt x="50" y="189"/>
                    </a:lnTo>
                    <a:close/>
                  </a:path>
                </a:pathLst>
              </a:custGeom>
              <a:solidFill>
                <a:srgbClr val="4C4C99"/>
              </a:solidFill>
              <a:ln w="9525">
                <a:noFill/>
                <a:round/>
                <a:headEnd/>
                <a:tailEnd/>
              </a:ln>
            </p:spPr>
            <p:txBody>
              <a:bodyPr/>
              <a:lstStyle/>
              <a:p>
                <a:endParaRPr lang="en-US" dirty="0"/>
              </a:p>
            </p:txBody>
          </p:sp>
          <p:sp>
            <p:nvSpPr>
              <p:cNvPr id="35" name="Freeform 34"/>
              <p:cNvSpPr>
                <a:spLocks/>
              </p:cNvSpPr>
              <p:nvPr/>
            </p:nvSpPr>
            <p:spPr bwMode="auto">
              <a:xfrm>
                <a:off x="5029200" y="2608263"/>
                <a:ext cx="104775" cy="84138"/>
              </a:xfrm>
              <a:custGeom>
                <a:avLst/>
                <a:gdLst>
                  <a:gd name="T0" fmla="*/ 35 w 45"/>
                  <a:gd name="T1" fmla="*/ 0 h 36"/>
                  <a:gd name="T2" fmla="*/ 37 w 45"/>
                  <a:gd name="T3" fmla="*/ 2 h 36"/>
                  <a:gd name="T4" fmla="*/ 40 w 45"/>
                  <a:gd name="T5" fmla="*/ 3 h 36"/>
                  <a:gd name="T6" fmla="*/ 43 w 45"/>
                  <a:gd name="T7" fmla="*/ 7 h 36"/>
                  <a:gd name="T8" fmla="*/ 44 w 45"/>
                  <a:gd name="T9" fmla="*/ 11 h 36"/>
                  <a:gd name="T10" fmla="*/ 45 w 45"/>
                  <a:gd name="T11" fmla="*/ 14 h 36"/>
                  <a:gd name="T12" fmla="*/ 45 w 45"/>
                  <a:gd name="T13" fmla="*/ 18 h 36"/>
                  <a:gd name="T14" fmla="*/ 44 w 45"/>
                  <a:gd name="T15" fmla="*/ 21 h 36"/>
                  <a:gd name="T16" fmla="*/ 43 w 45"/>
                  <a:gd name="T17" fmla="*/ 23 h 36"/>
                  <a:gd name="T18" fmla="*/ 40 w 45"/>
                  <a:gd name="T19" fmla="*/ 25 h 36"/>
                  <a:gd name="T20" fmla="*/ 39 w 45"/>
                  <a:gd name="T21" fmla="*/ 26 h 36"/>
                  <a:gd name="T22" fmla="*/ 36 w 45"/>
                  <a:gd name="T23" fmla="*/ 27 h 36"/>
                  <a:gd name="T24" fmla="*/ 32 w 45"/>
                  <a:gd name="T25" fmla="*/ 28 h 36"/>
                  <a:gd name="T26" fmla="*/ 9 w 45"/>
                  <a:gd name="T27" fmla="*/ 36 h 36"/>
                  <a:gd name="T28" fmla="*/ 0 w 45"/>
                  <a:gd name="T29" fmla="*/ 11 h 36"/>
                  <a:gd name="T30" fmla="*/ 23 w 45"/>
                  <a:gd name="T31" fmla="*/ 2 h 36"/>
                  <a:gd name="T32" fmla="*/ 27 w 45"/>
                  <a:gd name="T33" fmla="*/ 0 h 36"/>
                  <a:gd name="T34" fmla="*/ 30 w 45"/>
                  <a:gd name="T35" fmla="*/ 0 h 36"/>
                  <a:gd name="T36" fmla="*/ 32 w 45"/>
                  <a:gd name="T37" fmla="*/ 0 h 36"/>
                  <a:gd name="T38" fmla="*/ 35 w 4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6"/>
                  <a:gd name="T62" fmla="*/ 45 w 4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6">
                    <a:moveTo>
                      <a:pt x="35" y="0"/>
                    </a:moveTo>
                    <a:lnTo>
                      <a:pt x="37" y="2"/>
                    </a:lnTo>
                    <a:lnTo>
                      <a:pt x="40" y="3"/>
                    </a:lnTo>
                    <a:lnTo>
                      <a:pt x="43" y="7"/>
                    </a:lnTo>
                    <a:lnTo>
                      <a:pt x="44" y="11"/>
                    </a:lnTo>
                    <a:lnTo>
                      <a:pt x="45" y="14"/>
                    </a:lnTo>
                    <a:lnTo>
                      <a:pt x="45" y="18"/>
                    </a:lnTo>
                    <a:lnTo>
                      <a:pt x="44" y="21"/>
                    </a:lnTo>
                    <a:lnTo>
                      <a:pt x="43" y="23"/>
                    </a:lnTo>
                    <a:lnTo>
                      <a:pt x="40" y="25"/>
                    </a:lnTo>
                    <a:lnTo>
                      <a:pt x="39" y="26"/>
                    </a:lnTo>
                    <a:lnTo>
                      <a:pt x="36" y="27"/>
                    </a:lnTo>
                    <a:lnTo>
                      <a:pt x="32" y="28"/>
                    </a:lnTo>
                    <a:lnTo>
                      <a:pt x="9" y="36"/>
                    </a:lnTo>
                    <a:lnTo>
                      <a:pt x="0" y="11"/>
                    </a:lnTo>
                    <a:lnTo>
                      <a:pt x="23" y="2"/>
                    </a:lnTo>
                    <a:lnTo>
                      <a:pt x="27" y="0"/>
                    </a:lnTo>
                    <a:lnTo>
                      <a:pt x="30" y="0"/>
                    </a:lnTo>
                    <a:lnTo>
                      <a:pt x="32" y="0"/>
                    </a:lnTo>
                    <a:lnTo>
                      <a:pt x="35" y="0"/>
                    </a:lnTo>
                    <a:close/>
                  </a:path>
                </a:pathLst>
              </a:custGeom>
              <a:solidFill>
                <a:srgbClr val="FFFFFF"/>
              </a:solidFill>
              <a:ln w="9525">
                <a:noFill/>
                <a:round/>
                <a:headEnd/>
                <a:tailEnd/>
              </a:ln>
            </p:spPr>
            <p:txBody>
              <a:bodyPr/>
              <a:lstStyle/>
              <a:p>
                <a:endParaRPr lang="en-US" dirty="0"/>
              </a:p>
            </p:txBody>
          </p:sp>
          <p:sp>
            <p:nvSpPr>
              <p:cNvPr id="36" name="Freeform 35"/>
              <p:cNvSpPr>
                <a:spLocks/>
              </p:cNvSpPr>
              <p:nvPr/>
            </p:nvSpPr>
            <p:spPr bwMode="auto">
              <a:xfrm>
                <a:off x="5308600" y="2551113"/>
                <a:ext cx="60325" cy="101600"/>
              </a:xfrm>
              <a:custGeom>
                <a:avLst/>
                <a:gdLst>
                  <a:gd name="T0" fmla="*/ 26 w 26"/>
                  <a:gd name="T1" fmla="*/ 35 h 43"/>
                  <a:gd name="T2" fmla="*/ 0 w 26"/>
                  <a:gd name="T3" fmla="*/ 43 h 43"/>
                  <a:gd name="T4" fmla="*/ 0 w 26"/>
                  <a:gd name="T5" fmla="*/ 0 h 43"/>
                  <a:gd name="T6" fmla="*/ 26 w 26"/>
                  <a:gd name="T7" fmla="*/ 35 h 43"/>
                  <a:gd name="T8" fmla="*/ 0 60000 65536"/>
                  <a:gd name="T9" fmla="*/ 0 60000 65536"/>
                  <a:gd name="T10" fmla="*/ 0 60000 65536"/>
                  <a:gd name="T11" fmla="*/ 0 60000 65536"/>
                  <a:gd name="T12" fmla="*/ 0 w 26"/>
                  <a:gd name="T13" fmla="*/ 0 h 43"/>
                  <a:gd name="T14" fmla="*/ 26 w 26"/>
                  <a:gd name="T15" fmla="*/ 43 h 43"/>
                </a:gdLst>
                <a:ahLst/>
                <a:cxnLst>
                  <a:cxn ang="T8">
                    <a:pos x="T0" y="T1"/>
                  </a:cxn>
                  <a:cxn ang="T9">
                    <a:pos x="T2" y="T3"/>
                  </a:cxn>
                  <a:cxn ang="T10">
                    <a:pos x="T4" y="T5"/>
                  </a:cxn>
                  <a:cxn ang="T11">
                    <a:pos x="T6" y="T7"/>
                  </a:cxn>
                </a:cxnLst>
                <a:rect l="T12" t="T13" r="T14" b="T15"/>
                <a:pathLst>
                  <a:path w="26" h="43">
                    <a:moveTo>
                      <a:pt x="26" y="35"/>
                    </a:moveTo>
                    <a:lnTo>
                      <a:pt x="0" y="43"/>
                    </a:lnTo>
                    <a:lnTo>
                      <a:pt x="0" y="0"/>
                    </a:lnTo>
                    <a:lnTo>
                      <a:pt x="26" y="35"/>
                    </a:lnTo>
                    <a:close/>
                  </a:path>
                </a:pathLst>
              </a:custGeom>
              <a:solidFill>
                <a:srgbClr val="FFFFFF"/>
              </a:solidFill>
              <a:ln w="9525">
                <a:noFill/>
                <a:round/>
                <a:headEnd/>
                <a:tailEnd/>
              </a:ln>
            </p:spPr>
            <p:txBody>
              <a:bodyPr/>
              <a:lstStyle/>
              <a:p>
                <a:endParaRPr lang="en-US" dirty="0"/>
              </a:p>
            </p:txBody>
          </p:sp>
          <p:sp>
            <p:nvSpPr>
              <p:cNvPr id="37" name="Freeform 36"/>
              <p:cNvSpPr>
                <a:spLocks/>
              </p:cNvSpPr>
              <p:nvPr/>
            </p:nvSpPr>
            <p:spPr bwMode="auto">
              <a:xfrm>
                <a:off x="3740150" y="2957513"/>
                <a:ext cx="214313" cy="258763"/>
              </a:xfrm>
              <a:custGeom>
                <a:avLst/>
                <a:gdLst>
                  <a:gd name="T0" fmla="*/ 29 w 91"/>
                  <a:gd name="T1" fmla="*/ 105 h 110"/>
                  <a:gd name="T2" fmla="*/ 22 w 91"/>
                  <a:gd name="T3" fmla="*/ 99 h 110"/>
                  <a:gd name="T4" fmla="*/ 15 w 91"/>
                  <a:gd name="T5" fmla="*/ 91 h 110"/>
                  <a:gd name="T6" fmla="*/ 10 w 91"/>
                  <a:gd name="T7" fmla="*/ 81 h 110"/>
                  <a:gd name="T8" fmla="*/ 5 w 91"/>
                  <a:gd name="T9" fmla="*/ 69 h 110"/>
                  <a:gd name="T10" fmla="*/ 1 w 91"/>
                  <a:gd name="T11" fmla="*/ 58 h 110"/>
                  <a:gd name="T12" fmla="*/ 0 w 91"/>
                  <a:gd name="T13" fmla="*/ 46 h 110"/>
                  <a:gd name="T14" fmla="*/ 0 w 91"/>
                  <a:gd name="T15" fmla="*/ 36 h 110"/>
                  <a:gd name="T16" fmla="*/ 3 w 91"/>
                  <a:gd name="T17" fmla="*/ 27 h 110"/>
                  <a:gd name="T18" fmla="*/ 6 w 91"/>
                  <a:gd name="T19" fmla="*/ 20 h 110"/>
                  <a:gd name="T20" fmla="*/ 13 w 91"/>
                  <a:gd name="T21" fmla="*/ 12 h 110"/>
                  <a:gd name="T22" fmla="*/ 19 w 91"/>
                  <a:gd name="T23" fmla="*/ 7 h 110"/>
                  <a:gd name="T24" fmla="*/ 28 w 91"/>
                  <a:gd name="T25" fmla="*/ 3 h 110"/>
                  <a:gd name="T26" fmla="*/ 37 w 91"/>
                  <a:gd name="T27" fmla="*/ 0 h 110"/>
                  <a:gd name="T28" fmla="*/ 46 w 91"/>
                  <a:gd name="T29" fmla="*/ 0 h 110"/>
                  <a:gd name="T30" fmla="*/ 54 w 91"/>
                  <a:gd name="T31" fmla="*/ 3 h 110"/>
                  <a:gd name="T32" fmla="*/ 62 w 91"/>
                  <a:gd name="T33" fmla="*/ 7 h 110"/>
                  <a:gd name="T34" fmla="*/ 70 w 91"/>
                  <a:gd name="T35" fmla="*/ 13 h 110"/>
                  <a:gd name="T36" fmla="*/ 77 w 91"/>
                  <a:gd name="T37" fmla="*/ 21 h 110"/>
                  <a:gd name="T38" fmla="*/ 82 w 91"/>
                  <a:gd name="T39" fmla="*/ 31 h 110"/>
                  <a:gd name="T40" fmla="*/ 85 w 91"/>
                  <a:gd name="T41" fmla="*/ 42 h 110"/>
                  <a:gd name="T42" fmla="*/ 89 w 91"/>
                  <a:gd name="T43" fmla="*/ 54 h 110"/>
                  <a:gd name="T44" fmla="*/ 91 w 91"/>
                  <a:gd name="T45" fmla="*/ 65 h 110"/>
                  <a:gd name="T46" fmla="*/ 91 w 91"/>
                  <a:gd name="T47" fmla="*/ 76 h 110"/>
                  <a:gd name="T48" fmla="*/ 88 w 91"/>
                  <a:gd name="T49" fmla="*/ 85 h 110"/>
                  <a:gd name="T50" fmla="*/ 84 w 91"/>
                  <a:gd name="T51" fmla="*/ 92 h 110"/>
                  <a:gd name="T52" fmla="*/ 79 w 91"/>
                  <a:gd name="T53" fmla="*/ 99 h 110"/>
                  <a:gd name="T54" fmla="*/ 71 w 91"/>
                  <a:gd name="T55" fmla="*/ 105 h 110"/>
                  <a:gd name="T56" fmla="*/ 64 w 91"/>
                  <a:gd name="T57" fmla="*/ 109 h 110"/>
                  <a:gd name="T58" fmla="*/ 55 w 91"/>
                  <a:gd name="T59" fmla="*/ 110 h 110"/>
                  <a:gd name="T60" fmla="*/ 46 w 91"/>
                  <a:gd name="T61" fmla="*/ 110 h 110"/>
                  <a:gd name="T62" fmla="*/ 37 w 91"/>
                  <a:gd name="T63" fmla="*/ 109 h 110"/>
                  <a:gd name="T64" fmla="*/ 29 w 91"/>
                  <a:gd name="T65" fmla="*/ 10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0"/>
                  <a:gd name="T101" fmla="*/ 91 w 9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0">
                    <a:moveTo>
                      <a:pt x="29" y="105"/>
                    </a:moveTo>
                    <a:lnTo>
                      <a:pt x="22" y="99"/>
                    </a:lnTo>
                    <a:lnTo>
                      <a:pt x="15" y="91"/>
                    </a:lnTo>
                    <a:lnTo>
                      <a:pt x="10" y="81"/>
                    </a:lnTo>
                    <a:lnTo>
                      <a:pt x="5" y="69"/>
                    </a:lnTo>
                    <a:lnTo>
                      <a:pt x="1" y="58"/>
                    </a:lnTo>
                    <a:lnTo>
                      <a:pt x="0" y="46"/>
                    </a:lnTo>
                    <a:lnTo>
                      <a:pt x="0" y="36"/>
                    </a:lnTo>
                    <a:lnTo>
                      <a:pt x="3" y="27"/>
                    </a:lnTo>
                    <a:lnTo>
                      <a:pt x="6" y="20"/>
                    </a:lnTo>
                    <a:lnTo>
                      <a:pt x="13" y="12"/>
                    </a:lnTo>
                    <a:lnTo>
                      <a:pt x="19" y="7"/>
                    </a:lnTo>
                    <a:lnTo>
                      <a:pt x="28" y="3"/>
                    </a:lnTo>
                    <a:lnTo>
                      <a:pt x="37" y="0"/>
                    </a:lnTo>
                    <a:lnTo>
                      <a:pt x="46" y="0"/>
                    </a:lnTo>
                    <a:lnTo>
                      <a:pt x="54" y="3"/>
                    </a:lnTo>
                    <a:lnTo>
                      <a:pt x="62" y="7"/>
                    </a:lnTo>
                    <a:lnTo>
                      <a:pt x="70" y="13"/>
                    </a:lnTo>
                    <a:lnTo>
                      <a:pt x="77" y="21"/>
                    </a:lnTo>
                    <a:lnTo>
                      <a:pt x="82" y="31"/>
                    </a:lnTo>
                    <a:lnTo>
                      <a:pt x="85" y="42"/>
                    </a:lnTo>
                    <a:lnTo>
                      <a:pt x="89" y="54"/>
                    </a:lnTo>
                    <a:lnTo>
                      <a:pt x="91" y="65"/>
                    </a:lnTo>
                    <a:lnTo>
                      <a:pt x="91" y="76"/>
                    </a:lnTo>
                    <a:lnTo>
                      <a:pt x="88" y="85"/>
                    </a:lnTo>
                    <a:lnTo>
                      <a:pt x="84" y="92"/>
                    </a:lnTo>
                    <a:lnTo>
                      <a:pt x="79" y="99"/>
                    </a:lnTo>
                    <a:lnTo>
                      <a:pt x="71" y="105"/>
                    </a:lnTo>
                    <a:lnTo>
                      <a:pt x="64" y="109"/>
                    </a:lnTo>
                    <a:lnTo>
                      <a:pt x="55" y="110"/>
                    </a:lnTo>
                    <a:lnTo>
                      <a:pt x="46" y="110"/>
                    </a:lnTo>
                    <a:lnTo>
                      <a:pt x="37" y="109"/>
                    </a:lnTo>
                    <a:lnTo>
                      <a:pt x="29" y="105"/>
                    </a:lnTo>
                    <a:close/>
                  </a:path>
                </a:pathLst>
              </a:custGeom>
              <a:solidFill>
                <a:srgbClr val="FFFFFF"/>
              </a:solidFill>
              <a:ln w="9525">
                <a:noFill/>
                <a:round/>
                <a:headEnd/>
                <a:tailEnd/>
              </a:ln>
            </p:spPr>
            <p:txBody>
              <a:bodyPr/>
              <a:lstStyle/>
              <a:p>
                <a:endParaRPr lang="en-US" dirty="0"/>
              </a:p>
            </p:txBody>
          </p:sp>
          <p:sp>
            <p:nvSpPr>
              <p:cNvPr id="38" name="Freeform 37"/>
              <p:cNvSpPr>
                <a:spLocks/>
              </p:cNvSpPr>
              <p:nvPr/>
            </p:nvSpPr>
            <p:spPr bwMode="auto">
              <a:xfrm>
                <a:off x="3171825" y="2711450"/>
                <a:ext cx="1335088" cy="742950"/>
              </a:xfrm>
              <a:custGeom>
                <a:avLst/>
                <a:gdLst>
                  <a:gd name="T0" fmla="*/ 69 w 568"/>
                  <a:gd name="T1" fmla="*/ 96 h 316"/>
                  <a:gd name="T2" fmla="*/ 41 w 568"/>
                  <a:gd name="T3" fmla="*/ 248 h 316"/>
                  <a:gd name="T4" fmla="*/ 53 w 568"/>
                  <a:gd name="T5" fmla="*/ 260 h 316"/>
                  <a:gd name="T6" fmla="*/ 145 w 568"/>
                  <a:gd name="T7" fmla="*/ 316 h 316"/>
                  <a:gd name="T8" fmla="*/ 341 w 568"/>
                  <a:gd name="T9" fmla="*/ 296 h 316"/>
                  <a:gd name="T10" fmla="*/ 421 w 568"/>
                  <a:gd name="T11" fmla="*/ 252 h 316"/>
                  <a:gd name="T12" fmla="*/ 461 w 568"/>
                  <a:gd name="T13" fmla="*/ 204 h 316"/>
                  <a:gd name="T14" fmla="*/ 549 w 568"/>
                  <a:gd name="T15" fmla="*/ 200 h 316"/>
                  <a:gd name="T16" fmla="*/ 537 w 568"/>
                  <a:gd name="T17" fmla="*/ 112 h 316"/>
                  <a:gd name="T18" fmla="*/ 489 w 568"/>
                  <a:gd name="T19" fmla="*/ 40 h 316"/>
                  <a:gd name="T20" fmla="*/ 477 w 568"/>
                  <a:gd name="T21" fmla="*/ 16 h 316"/>
                  <a:gd name="T22" fmla="*/ 441 w 568"/>
                  <a:gd name="T23" fmla="*/ 0 h 316"/>
                  <a:gd name="T24" fmla="*/ 265 w 568"/>
                  <a:gd name="T25" fmla="*/ 4 h 316"/>
                  <a:gd name="T26" fmla="*/ 121 w 568"/>
                  <a:gd name="T27" fmla="*/ 40 h 316"/>
                  <a:gd name="T28" fmla="*/ 89 w 568"/>
                  <a:gd name="T29" fmla="*/ 72 h 316"/>
                  <a:gd name="T30" fmla="*/ 69 w 568"/>
                  <a:gd name="T31" fmla="*/ 96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316"/>
                  <a:gd name="T50" fmla="*/ 568 w 568"/>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316">
                    <a:moveTo>
                      <a:pt x="69" y="96"/>
                    </a:moveTo>
                    <a:cubicBezTo>
                      <a:pt x="0" y="106"/>
                      <a:pt x="32" y="160"/>
                      <a:pt x="41" y="248"/>
                    </a:cubicBezTo>
                    <a:cubicBezTo>
                      <a:pt x="42" y="254"/>
                      <a:pt x="49" y="256"/>
                      <a:pt x="53" y="260"/>
                    </a:cubicBezTo>
                    <a:cubicBezTo>
                      <a:pt x="90" y="304"/>
                      <a:pt x="93" y="299"/>
                      <a:pt x="145" y="316"/>
                    </a:cubicBezTo>
                    <a:cubicBezTo>
                      <a:pt x="288" y="312"/>
                      <a:pt x="250" y="309"/>
                      <a:pt x="341" y="296"/>
                    </a:cubicBezTo>
                    <a:cubicBezTo>
                      <a:pt x="376" y="261"/>
                      <a:pt x="360" y="259"/>
                      <a:pt x="421" y="252"/>
                    </a:cubicBezTo>
                    <a:cubicBezTo>
                      <a:pt x="434" y="243"/>
                      <a:pt x="445" y="206"/>
                      <a:pt x="461" y="204"/>
                    </a:cubicBezTo>
                    <a:cubicBezTo>
                      <a:pt x="490" y="199"/>
                      <a:pt x="520" y="201"/>
                      <a:pt x="549" y="200"/>
                    </a:cubicBezTo>
                    <a:cubicBezTo>
                      <a:pt x="568" y="171"/>
                      <a:pt x="567" y="132"/>
                      <a:pt x="537" y="112"/>
                    </a:cubicBezTo>
                    <a:cubicBezTo>
                      <a:pt x="524" y="92"/>
                      <a:pt x="497" y="63"/>
                      <a:pt x="489" y="40"/>
                    </a:cubicBezTo>
                    <a:cubicBezTo>
                      <a:pt x="486" y="30"/>
                      <a:pt x="485" y="24"/>
                      <a:pt x="477" y="16"/>
                    </a:cubicBezTo>
                    <a:cubicBezTo>
                      <a:pt x="468" y="7"/>
                      <a:pt x="441" y="0"/>
                      <a:pt x="441" y="0"/>
                    </a:cubicBezTo>
                    <a:cubicBezTo>
                      <a:pt x="382" y="1"/>
                      <a:pt x="324" y="2"/>
                      <a:pt x="265" y="4"/>
                    </a:cubicBezTo>
                    <a:cubicBezTo>
                      <a:pt x="219" y="6"/>
                      <a:pt x="167" y="31"/>
                      <a:pt x="121" y="40"/>
                    </a:cubicBezTo>
                    <a:cubicBezTo>
                      <a:pt x="111" y="50"/>
                      <a:pt x="99" y="63"/>
                      <a:pt x="89" y="72"/>
                    </a:cubicBezTo>
                    <a:cubicBezTo>
                      <a:pt x="64" y="93"/>
                      <a:pt x="60" y="78"/>
                      <a:pt x="69" y="96"/>
                    </a:cubicBezTo>
                    <a:close/>
                  </a:path>
                </a:pathLst>
              </a:custGeom>
              <a:solidFill>
                <a:schemeClr val="bg1"/>
              </a:solidFill>
              <a:ln w="9525">
                <a:noFill/>
                <a:round/>
                <a:headEnd/>
                <a:tailEnd/>
              </a:ln>
            </p:spPr>
            <p:txBody>
              <a:bodyPr/>
              <a:lstStyle/>
              <a:p>
                <a:endParaRPr lang="en-US" dirty="0"/>
              </a:p>
            </p:txBody>
          </p:sp>
          <p:sp>
            <p:nvSpPr>
              <p:cNvPr id="39" name="Freeform 38"/>
              <p:cNvSpPr>
                <a:spLocks/>
              </p:cNvSpPr>
              <p:nvPr/>
            </p:nvSpPr>
            <p:spPr bwMode="auto">
              <a:xfrm>
                <a:off x="4703763" y="2271713"/>
                <a:ext cx="1246188" cy="636588"/>
              </a:xfrm>
              <a:custGeom>
                <a:avLst/>
                <a:gdLst>
                  <a:gd name="T0" fmla="*/ 477 w 530"/>
                  <a:gd name="T1" fmla="*/ 7 h 271"/>
                  <a:gd name="T2" fmla="*/ 221 w 530"/>
                  <a:gd name="T3" fmla="*/ 35 h 271"/>
                  <a:gd name="T4" fmla="*/ 169 w 530"/>
                  <a:gd name="T5" fmla="*/ 71 h 271"/>
                  <a:gd name="T6" fmla="*/ 137 w 530"/>
                  <a:gd name="T7" fmla="*/ 79 h 271"/>
                  <a:gd name="T8" fmla="*/ 101 w 530"/>
                  <a:gd name="T9" fmla="*/ 103 h 271"/>
                  <a:gd name="T10" fmla="*/ 57 w 530"/>
                  <a:gd name="T11" fmla="*/ 127 h 271"/>
                  <a:gd name="T12" fmla="*/ 33 w 530"/>
                  <a:gd name="T13" fmla="*/ 143 h 271"/>
                  <a:gd name="T14" fmla="*/ 33 w 530"/>
                  <a:gd name="T15" fmla="*/ 199 h 271"/>
                  <a:gd name="T16" fmla="*/ 53 w 530"/>
                  <a:gd name="T17" fmla="*/ 223 h 271"/>
                  <a:gd name="T18" fmla="*/ 65 w 530"/>
                  <a:gd name="T19" fmla="*/ 247 h 271"/>
                  <a:gd name="T20" fmla="*/ 89 w 530"/>
                  <a:gd name="T21" fmla="*/ 263 h 271"/>
                  <a:gd name="T22" fmla="*/ 101 w 530"/>
                  <a:gd name="T23" fmla="*/ 271 h 271"/>
                  <a:gd name="T24" fmla="*/ 217 w 530"/>
                  <a:gd name="T25" fmla="*/ 255 h 271"/>
                  <a:gd name="T26" fmla="*/ 269 w 530"/>
                  <a:gd name="T27" fmla="*/ 235 h 271"/>
                  <a:gd name="T28" fmla="*/ 385 w 530"/>
                  <a:gd name="T29" fmla="*/ 199 h 271"/>
                  <a:gd name="T30" fmla="*/ 413 w 530"/>
                  <a:gd name="T31" fmla="*/ 183 h 271"/>
                  <a:gd name="T32" fmla="*/ 425 w 530"/>
                  <a:gd name="T33" fmla="*/ 171 h 271"/>
                  <a:gd name="T34" fmla="*/ 437 w 530"/>
                  <a:gd name="T35" fmla="*/ 163 h 271"/>
                  <a:gd name="T36" fmla="*/ 505 w 530"/>
                  <a:gd name="T37" fmla="*/ 147 h 271"/>
                  <a:gd name="T38" fmla="*/ 509 w 530"/>
                  <a:gd name="T39" fmla="*/ 31 h 271"/>
                  <a:gd name="T40" fmla="*/ 477 w 530"/>
                  <a:gd name="T41" fmla="*/ 7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0"/>
                  <a:gd name="T64" fmla="*/ 0 h 271"/>
                  <a:gd name="T65" fmla="*/ 530 w 530"/>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0" h="271">
                    <a:moveTo>
                      <a:pt x="477" y="7"/>
                    </a:moveTo>
                    <a:cubicBezTo>
                      <a:pt x="370" y="9"/>
                      <a:pt x="308" y="0"/>
                      <a:pt x="221" y="35"/>
                    </a:cubicBezTo>
                    <a:cubicBezTo>
                      <a:pt x="201" y="55"/>
                      <a:pt x="195" y="62"/>
                      <a:pt x="169" y="71"/>
                    </a:cubicBezTo>
                    <a:cubicBezTo>
                      <a:pt x="160" y="74"/>
                      <a:pt x="146" y="74"/>
                      <a:pt x="137" y="79"/>
                    </a:cubicBezTo>
                    <a:cubicBezTo>
                      <a:pt x="130" y="83"/>
                      <a:pt x="111" y="97"/>
                      <a:pt x="101" y="103"/>
                    </a:cubicBezTo>
                    <a:cubicBezTo>
                      <a:pt x="86" y="112"/>
                      <a:pt x="72" y="119"/>
                      <a:pt x="57" y="127"/>
                    </a:cubicBezTo>
                    <a:cubicBezTo>
                      <a:pt x="49" y="132"/>
                      <a:pt x="33" y="143"/>
                      <a:pt x="33" y="143"/>
                    </a:cubicBezTo>
                    <a:cubicBezTo>
                      <a:pt x="21" y="161"/>
                      <a:pt x="0" y="188"/>
                      <a:pt x="33" y="199"/>
                    </a:cubicBezTo>
                    <a:cubicBezTo>
                      <a:pt x="34" y="201"/>
                      <a:pt x="53" y="223"/>
                      <a:pt x="53" y="223"/>
                    </a:cubicBezTo>
                    <a:cubicBezTo>
                      <a:pt x="63" y="238"/>
                      <a:pt x="50" y="234"/>
                      <a:pt x="65" y="247"/>
                    </a:cubicBezTo>
                    <a:cubicBezTo>
                      <a:pt x="72" y="253"/>
                      <a:pt x="81" y="258"/>
                      <a:pt x="89" y="263"/>
                    </a:cubicBezTo>
                    <a:cubicBezTo>
                      <a:pt x="93" y="266"/>
                      <a:pt x="101" y="271"/>
                      <a:pt x="101" y="271"/>
                    </a:cubicBezTo>
                    <a:cubicBezTo>
                      <a:pt x="140" y="266"/>
                      <a:pt x="177" y="258"/>
                      <a:pt x="217" y="255"/>
                    </a:cubicBezTo>
                    <a:cubicBezTo>
                      <a:pt x="261" y="237"/>
                      <a:pt x="243" y="244"/>
                      <a:pt x="269" y="235"/>
                    </a:cubicBezTo>
                    <a:cubicBezTo>
                      <a:pt x="298" y="206"/>
                      <a:pt x="346" y="204"/>
                      <a:pt x="385" y="199"/>
                    </a:cubicBezTo>
                    <a:cubicBezTo>
                      <a:pt x="417" y="167"/>
                      <a:pt x="375" y="204"/>
                      <a:pt x="413" y="183"/>
                    </a:cubicBezTo>
                    <a:cubicBezTo>
                      <a:pt x="418" y="180"/>
                      <a:pt x="421" y="175"/>
                      <a:pt x="425" y="171"/>
                    </a:cubicBezTo>
                    <a:cubicBezTo>
                      <a:pt x="429" y="168"/>
                      <a:pt x="433" y="165"/>
                      <a:pt x="437" y="163"/>
                    </a:cubicBezTo>
                    <a:cubicBezTo>
                      <a:pt x="456" y="154"/>
                      <a:pt x="484" y="150"/>
                      <a:pt x="505" y="147"/>
                    </a:cubicBezTo>
                    <a:cubicBezTo>
                      <a:pt x="530" y="109"/>
                      <a:pt x="529" y="116"/>
                      <a:pt x="509" y="31"/>
                    </a:cubicBezTo>
                    <a:cubicBezTo>
                      <a:pt x="507" y="20"/>
                      <a:pt x="470" y="14"/>
                      <a:pt x="477" y="7"/>
                    </a:cubicBezTo>
                    <a:close/>
                  </a:path>
                </a:pathLst>
              </a:custGeom>
              <a:solidFill>
                <a:schemeClr val="bg1"/>
              </a:solidFill>
              <a:ln w="9525">
                <a:noFill/>
                <a:round/>
                <a:headEnd/>
                <a:tailEnd/>
              </a:ln>
            </p:spPr>
            <p:txBody>
              <a:bodyPr/>
              <a:lstStyle/>
              <a:p>
                <a:endParaRPr lang="en-US" dirty="0"/>
              </a:p>
            </p:txBody>
          </p:sp>
          <p:sp>
            <p:nvSpPr>
              <p:cNvPr id="40" name="Freeform 39"/>
              <p:cNvSpPr>
                <a:spLocks/>
              </p:cNvSpPr>
              <p:nvPr/>
            </p:nvSpPr>
            <p:spPr bwMode="auto">
              <a:xfrm>
                <a:off x="3824288" y="4481513"/>
                <a:ext cx="530225" cy="674688"/>
              </a:xfrm>
              <a:custGeom>
                <a:avLst/>
                <a:gdLst>
                  <a:gd name="T0" fmla="*/ 0 w 225"/>
                  <a:gd name="T1" fmla="*/ 44 h 287"/>
                  <a:gd name="T2" fmla="*/ 88 w 225"/>
                  <a:gd name="T3" fmla="*/ 287 h 287"/>
                  <a:gd name="T4" fmla="*/ 225 w 225"/>
                  <a:gd name="T5" fmla="*/ 287 h 287"/>
                  <a:gd name="T6" fmla="*/ 122 w 225"/>
                  <a:gd name="T7" fmla="*/ 0 h 287"/>
                  <a:gd name="T8" fmla="*/ 0 w 225"/>
                  <a:gd name="T9" fmla="*/ 44 h 287"/>
                  <a:gd name="T10" fmla="*/ 0 60000 65536"/>
                  <a:gd name="T11" fmla="*/ 0 60000 65536"/>
                  <a:gd name="T12" fmla="*/ 0 60000 65536"/>
                  <a:gd name="T13" fmla="*/ 0 60000 65536"/>
                  <a:gd name="T14" fmla="*/ 0 60000 65536"/>
                  <a:gd name="T15" fmla="*/ 0 w 225"/>
                  <a:gd name="T16" fmla="*/ 0 h 287"/>
                  <a:gd name="T17" fmla="*/ 225 w 225"/>
                  <a:gd name="T18" fmla="*/ 287 h 287"/>
                </a:gdLst>
                <a:ahLst/>
                <a:cxnLst>
                  <a:cxn ang="T10">
                    <a:pos x="T0" y="T1"/>
                  </a:cxn>
                  <a:cxn ang="T11">
                    <a:pos x="T2" y="T3"/>
                  </a:cxn>
                  <a:cxn ang="T12">
                    <a:pos x="T4" y="T5"/>
                  </a:cxn>
                  <a:cxn ang="T13">
                    <a:pos x="T6" y="T7"/>
                  </a:cxn>
                  <a:cxn ang="T14">
                    <a:pos x="T8" y="T9"/>
                  </a:cxn>
                </a:cxnLst>
                <a:rect l="T15" t="T16" r="T17" b="T18"/>
                <a:pathLst>
                  <a:path w="225" h="287">
                    <a:moveTo>
                      <a:pt x="0" y="44"/>
                    </a:moveTo>
                    <a:lnTo>
                      <a:pt x="88" y="287"/>
                    </a:lnTo>
                    <a:lnTo>
                      <a:pt x="225" y="287"/>
                    </a:lnTo>
                    <a:lnTo>
                      <a:pt x="122" y="0"/>
                    </a:lnTo>
                    <a:lnTo>
                      <a:pt x="0" y="44"/>
                    </a:lnTo>
                    <a:close/>
                  </a:path>
                </a:pathLst>
              </a:custGeom>
              <a:solidFill>
                <a:srgbClr val="00007F"/>
              </a:solidFill>
              <a:ln w="9525">
                <a:noFill/>
                <a:round/>
                <a:headEnd/>
                <a:tailEnd/>
              </a:ln>
            </p:spPr>
            <p:txBody>
              <a:bodyPr/>
              <a:lstStyle/>
              <a:p>
                <a:endParaRPr lang="en-US" dirty="0"/>
              </a:p>
            </p:txBody>
          </p:sp>
          <p:sp>
            <p:nvSpPr>
              <p:cNvPr id="41" name="Freeform 40"/>
              <p:cNvSpPr>
                <a:spLocks/>
              </p:cNvSpPr>
              <p:nvPr/>
            </p:nvSpPr>
            <p:spPr bwMode="auto">
              <a:xfrm>
                <a:off x="3748088" y="1909763"/>
                <a:ext cx="2851150" cy="3246438"/>
              </a:xfrm>
              <a:custGeom>
                <a:avLst/>
                <a:gdLst>
                  <a:gd name="T0" fmla="*/ 1213 w 1213"/>
                  <a:gd name="T1" fmla="*/ 850 h 1381"/>
                  <a:gd name="T2" fmla="*/ 928 w 1213"/>
                  <a:gd name="T3" fmla="*/ 0 h 1381"/>
                  <a:gd name="T4" fmla="*/ 0 w 1213"/>
                  <a:gd name="T5" fmla="*/ 310 h 1381"/>
                  <a:gd name="T6" fmla="*/ 358 w 1213"/>
                  <a:gd name="T7" fmla="*/ 1381 h 1381"/>
                  <a:gd name="T8" fmla="*/ 880 w 1213"/>
                  <a:gd name="T9" fmla="*/ 1381 h 1381"/>
                  <a:gd name="T10" fmla="*/ 1177 w 1213"/>
                  <a:gd name="T11" fmla="*/ 1281 h 1381"/>
                  <a:gd name="T12" fmla="*/ 1213 w 1213"/>
                  <a:gd name="T13" fmla="*/ 850 h 1381"/>
                  <a:gd name="T14" fmla="*/ 0 60000 65536"/>
                  <a:gd name="T15" fmla="*/ 0 60000 65536"/>
                  <a:gd name="T16" fmla="*/ 0 60000 65536"/>
                  <a:gd name="T17" fmla="*/ 0 60000 65536"/>
                  <a:gd name="T18" fmla="*/ 0 60000 65536"/>
                  <a:gd name="T19" fmla="*/ 0 60000 65536"/>
                  <a:gd name="T20" fmla="*/ 0 60000 65536"/>
                  <a:gd name="T21" fmla="*/ 0 w 1213"/>
                  <a:gd name="T22" fmla="*/ 0 h 1381"/>
                  <a:gd name="T23" fmla="*/ 1213 w 1213"/>
                  <a:gd name="T24" fmla="*/ 1381 h 1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 h="1381">
                    <a:moveTo>
                      <a:pt x="1213" y="850"/>
                    </a:moveTo>
                    <a:lnTo>
                      <a:pt x="928" y="0"/>
                    </a:lnTo>
                    <a:lnTo>
                      <a:pt x="0" y="310"/>
                    </a:lnTo>
                    <a:lnTo>
                      <a:pt x="358" y="1381"/>
                    </a:lnTo>
                    <a:lnTo>
                      <a:pt x="880" y="1381"/>
                    </a:lnTo>
                    <a:lnTo>
                      <a:pt x="1177" y="1281"/>
                    </a:lnTo>
                    <a:lnTo>
                      <a:pt x="1213" y="850"/>
                    </a:lnTo>
                    <a:close/>
                  </a:path>
                </a:pathLst>
              </a:custGeom>
              <a:solidFill>
                <a:srgbClr val="FFFFFF"/>
              </a:solidFill>
              <a:ln w="9525">
                <a:noFill/>
                <a:round/>
                <a:headEnd/>
                <a:tailEnd/>
              </a:ln>
            </p:spPr>
            <p:txBody>
              <a:bodyPr/>
              <a:lstStyle/>
              <a:p>
                <a:endParaRPr lang="en-US" dirty="0"/>
              </a:p>
            </p:txBody>
          </p:sp>
          <p:sp>
            <p:nvSpPr>
              <p:cNvPr id="42" name="Freeform 41"/>
              <p:cNvSpPr>
                <a:spLocks/>
              </p:cNvSpPr>
              <p:nvPr/>
            </p:nvSpPr>
            <p:spPr bwMode="auto">
              <a:xfrm>
                <a:off x="4264025" y="2986088"/>
                <a:ext cx="1563688" cy="550863"/>
              </a:xfrm>
              <a:custGeom>
                <a:avLst/>
                <a:gdLst>
                  <a:gd name="T0" fmla="*/ 12 w 665"/>
                  <a:gd name="T1" fmla="*/ 233 h 234"/>
                  <a:gd name="T2" fmla="*/ 660 w 665"/>
                  <a:gd name="T3" fmla="*/ 18 h 234"/>
                  <a:gd name="T4" fmla="*/ 660 w 665"/>
                  <a:gd name="T5" fmla="*/ 18 h 234"/>
                  <a:gd name="T6" fmla="*/ 662 w 665"/>
                  <a:gd name="T7" fmla="*/ 16 h 234"/>
                  <a:gd name="T8" fmla="*/ 665 w 665"/>
                  <a:gd name="T9" fmla="*/ 14 h 234"/>
                  <a:gd name="T10" fmla="*/ 665 w 665"/>
                  <a:gd name="T11" fmla="*/ 10 h 234"/>
                  <a:gd name="T12" fmla="*/ 665 w 665"/>
                  <a:gd name="T13" fmla="*/ 6 h 234"/>
                  <a:gd name="T14" fmla="*/ 663 w 665"/>
                  <a:gd name="T15" fmla="*/ 2 h 234"/>
                  <a:gd name="T16" fmla="*/ 661 w 665"/>
                  <a:gd name="T17" fmla="*/ 1 h 234"/>
                  <a:gd name="T18" fmla="*/ 657 w 665"/>
                  <a:gd name="T19" fmla="*/ 0 h 234"/>
                  <a:gd name="T20" fmla="*/ 653 w 665"/>
                  <a:gd name="T21" fmla="*/ 0 h 234"/>
                  <a:gd name="T22" fmla="*/ 653 w 665"/>
                  <a:gd name="T23" fmla="*/ 0 h 234"/>
                  <a:gd name="T24" fmla="*/ 7 w 665"/>
                  <a:gd name="T25" fmla="*/ 215 h 234"/>
                  <a:gd name="T26" fmla="*/ 7 w 665"/>
                  <a:gd name="T27" fmla="*/ 215 h 234"/>
                  <a:gd name="T28" fmla="*/ 3 w 665"/>
                  <a:gd name="T29" fmla="*/ 218 h 234"/>
                  <a:gd name="T30" fmla="*/ 1 w 665"/>
                  <a:gd name="T31" fmla="*/ 220 h 234"/>
                  <a:gd name="T32" fmla="*/ 0 w 665"/>
                  <a:gd name="T33" fmla="*/ 224 h 234"/>
                  <a:gd name="T34" fmla="*/ 0 w 665"/>
                  <a:gd name="T35" fmla="*/ 228 h 234"/>
                  <a:gd name="T36" fmla="*/ 3 w 665"/>
                  <a:gd name="T37" fmla="*/ 232 h 234"/>
                  <a:gd name="T38" fmla="*/ 5 w 665"/>
                  <a:gd name="T39" fmla="*/ 233 h 234"/>
                  <a:gd name="T40" fmla="*/ 9 w 665"/>
                  <a:gd name="T41" fmla="*/ 234 h 234"/>
                  <a:gd name="T42" fmla="*/ 12 w 665"/>
                  <a:gd name="T43" fmla="*/ 233 h 234"/>
                  <a:gd name="T44" fmla="*/ 12 w 665"/>
                  <a:gd name="T45" fmla="*/ 23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4"/>
                  <a:gd name="T71" fmla="*/ 665 w 665"/>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4">
                    <a:moveTo>
                      <a:pt x="12" y="233"/>
                    </a:moveTo>
                    <a:lnTo>
                      <a:pt x="660" y="18"/>
                    </a:lnTo>
                    <a:lnTo>
                      <a:pt x="662" y="16"/>
                    </a:lnTo>
                    <a:lnTo>
                      <a:pt x="665" y="14"/>
                    </a:lnTo>
                    <a:lnTo>
                      <a:pt x="665" y="10"/>
                    </a:lnTo>
                    <a:lnTo>
                      <a:pt x="665" y="6"/>
                    </a:lnTo>
                    <a:lnTo>
                      <a:pt x="663" y="2"/>
                    </a:lnTo>
                    <a:lnTo>
                      <a:pt x="661" y="1"/>
                    </a:lnTo>
                    <a:lnTo>
                      <a:pt x="657" y="0"/>
                    </a:lnTo>
                    <a:lnTo>
                      <a:pt x="653" y="0"/>
                    </a:lnTo>
                    <a:lnTo>
                      <a:pt x="7" y="215"/>
                    </a:lnTo>
                    <a:lnTo>
                      <a:pt x="3" y="218"/>
                    </a:lnTo>
                    <a:lnTo>
                      <a:pt x="1" y="220"/>
                    </a:lnTo>
                    <a:lnTo>
                      <a:pt x="0" y="224"/>
                    </a:lnTo>
                    <a:lnTo>
                      <a:pt x="0" y="228"/>
                    </a:lnTo>
                    <a:lnTo>
                      <a:pt x="3" y="232"/>
                    </a:lnTo>
                    <a:lnTo>
                      <a:pt x="5" y="233"/>
                    </a:lnTo>
                    <a:lnTo>
                      <a:pt x="9" y="234"/>
                    </a:lnTo>
                    <a:lnTo>
                      <a:pt x="12" y="233"/>
                    </a:lnTo>
                    <a:close/>
                  </a:path>
                </a:pathLst>
              </a:custGeom>
              <a:solidFill>
                <a:srgbClr val="9696BA"/>
              </a:solidFill>
              <a:ln w="9525">
                <a:noFill/>
                <a:round/>
                <a:headEnd/>
                <a:tailEnd/>
              </a:ln>
            </p:spPr>
            <p:txBody>
              <a:bodyPr/>
              <a:lstStyle/>
              <a:p>
                <a:endParaRPr lang="en-US" dirty="0"/>
              </a:p>
            </p:txBody>
          </p:sp>
          <p:sp>
            <p:nvSpPr>
              <p:cNvPr id="43" name="Freeform 42"/>
              <p:cNvSpPr>
                <a:spLocks/>
              </p:cNvSpPr>
              <p:nvPr/>
            </p:nvSpPr>
            <p:spPr bwMode="auto">
              <a:xfrm>
                <a:off x="4337050" y="3138488"/>
                <a:ext cx="1743075" cy="609600"/>
              </a:xfrm>
              <a:custGeom>
                <a:avLst/>
                <a:gdLst>
                  <a:gd name="T0" fmla="*/ 11 w 741"/>
                  <a:gd name="T1" fmla="*/ 259 h 259"/>
                  <a:gd name="T2" fmla="*/ 734 w 741"/>
                  <a:gd name="T3" fmla="*/ 18 h 259"/>
                  <a:gd name="T4" fmla="*/ 734 w 741"/>
                  <a:gd name="T5" fmla="*/ 18 h 259"/>
                  <a:gd name="T6" fmla="*/ 738 w 741"/>
                  <a:gd name="T7" fmla="*/ 15 h 259"/>
                  <a:gd name="T8" fmla="*/ 740 w 741"/>
                  <a:gd name="T9" fmla="*/ 13 h 259"/>
                  <a:gd name="T10" fmla="*/ 741 w 741"/>
                  <a:gd name="T11" fmla="*/ 9 h 259"/>
                  <a:gd name="T12" fmla="*/ 740 w 741"/>
                  <a:gd name="T13" fmla="*/ 5 h 259"/>
                  <a:gd name="T14" fmla="*/ 738 w 741"/>
                  <a:gd name="T15" fmla="*/ 2 h 259"/>
                  <a:gd name="T16" fmla="*/ 736 w 741"/>
                  <a:gd name="T17" fmla="*/ 0 h 259"/>
                  <a:gd name="T18" fmla="*/ 732 w 741"/>
                  <a:gd name="T19" fmla="*/ 0 h 259"/>
                  <a:gd name="T20" fmla="*/ 728 w 741"/>
                  <a:gd name="T21" fmla="*/ 0 h 259"/>
                  <a:gd name="T22" fmla="*/ 728 w 741"/>
                  <a:gd name="T23" fmla="*/ 0 h 259"/>
                  <a:gd name="T24" fmla="*/ 5 w 741"/>
                  <a:gd name="T25" fmla="*/ 241 h 259"/>
                  <a:gd name="T26" fmla="*/ 5 w 741"/>
                  <a:gd name="T27" fmla="*/ 241 h 259"/>
                  <a:gd name="T28" fmla="*/ 2 w 741"/>
                  <a:gd name="T29" fmla="*/ 242 h 259"/>
                  <a:gd name="T30" fmla="*/ 1 w 741"/>
                  <a:gd name="T31" fmla="*/ 245 h 259"/>
                  <a:gd name="T32" fmla="*/ 0 w 741"/>
                  <a:gd name="T33" fmla="*/ 248 h 259"/>
                  <a:gd name="T34" fmla="*/ 0 w 741"/>
                  <a:gd name="T35" fmla="*/ 252 h 259"/>
                  <a:gd name="T36" fmla="*/ 1 w 741"/>
                  <a:gd name="T37" fmla="*/ 256 h 259"/>
                  <a:gd name="T38" fmla="*/ 4 w 741"/>
                  <a:gd name="T39" fmla="*/ 257 h 259"/>
                  <a:gd name="T40" fmla="*/ 7 w 741"/>
                  <a:gd name="T41" fmla="*/ 259 h 259"/>
                  <a:gd name="T42" fmla="*/ 11 w 741"/>
                  <a:gd name="T43" fmla="*/ 259 h 259"/>
                  <a:gd name="T44" fmla="*/ 11 w 741"/>
                  <a:gd name="T45" fmla="*/ 259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9"/>
                  <a:gd name="T71" fmla="*/ 741 w 741"/>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9">
                    <a:moveTo>
                      <a:pt x="11" y="259"/>
                    </a:moveTo>
                    <a:lnTo>
                      <a:pt x="734" y="18"/>
                    </a:lnTo>
                    <a:lnTo>
                      <a:pt x="738" y="15"/>
                    </a:lnTo>
                    <a:lnTo>
                      <a:pt x="740" y="13"/>
                    </a:lnTo>
                    <a:lnTo>
                      <a:pt x="741" y="9"/>
                    </a:lnTo>
                    <a:lnTo>
                      <a:pt x="740" y="5"/>
                    </a:lnTo>
                    <a:lnTo>
                      <a:pt x="738" y="2"/>
                    </a:lnTo>
                    <a:lnTo>
                      <a:pt x="736" y="0"/>
                    </a:lnTo>
                    <a:lnTo>
                      <a:pt x="732" y="0"/>
                    </a:lnTo>
                    <a:lnTo>
                      <a:pt x="728" y="0"/>
                    </a:lnTo>
                    <a:lnTo>
                      <a:pt x="5" y="241"/>
                    </a:lnTo>
                    <a:lnTo>
                      <a:pt x="2" y="242"/>
                    </a:lnTo>
                    <a:lnTo>
                      <a:pt x="1" y="245"/>
                    </a:lnTo>
                    <a:lnTo>
                      <a:pt x="0" y="248"/>
                    </a:lnTo>
                    <a:lnTo>
                      <a:pt x="0" y="252"/>
                    </a:lnTo>
                    <a:lnTo>
                      <a:pt x="1" y="256"/>
                    </a:lnTo>
                    <a:lnTo>
                      <a:pt x="4" y="257"/>
                    </a:lnTo>
                    <a:lnTo>
                      <a:pt x="7" y="259"/>
                    </a:lnTo>
                    <a:lnTo>
                      <a:pt x="11" y="259"/>
                    </a:lnTo>
                    <a:close/>
                  </a:path>
                </a:pathLst>
              </a:custGeom>
              <a:solidFill>
                <a:srgbClr val="9696BA"/>
              </a:solidFill>
              <a:ln w="9525">
                <a:noFill/>
                <a:round/>
                <a:headEnd/>
                <a:tailEnd/>
              </a:ln>
            </p:spPr>
            <p:txBody>
              <a:bodyPr/>
              <a:lstStyle/>
              <a:p>
                <a:endParaRPr lang="en-US" dirty="0"/>
              </a:p>
            </p:txBody>
          </p:sp>
          <p:sp>
            <p:nvSpPr>
              <p:cNvPr id="44" name="Freeform 43"/>
              <p:cNvSpPr>
                <a:spLocks/>
              </p:cNvSpPr>
              <p:nvPr/>
            </p:nvSpPr>
            <p:spPr bwMode="auto">
              <a:xfrm>
                <a:off x="4405313" y="3400425"/>
                <a:ext cx="1597025" cy="558800"/>
              </a:xfrm>
              <a:custGeom>
                <a:avLst/>
                <a:gdLst>
                  <a:gd name="T0" fmla="*/ 13 w 679"/>
                  <a:gd name="T1" fmla="*/ 237 h 238"/>
                  <a:gd name="T2" fmla="*/ 672 w 679"/>
                  <a:gd name="T3" fmla="*/ 18 h 238"/>
                  <a:gd name="T4" fmla="*/ 672 w 679"/>
                  <a:gd name="T5" fmla="*/ 18 h 238"/>
                  <a:gd name="T6" fmla="*/ 676 w 679"/>
                  <a:gd name="T7" fmla="*/ 16 h 238"/>
                  <a:gd name="T8" fmla="*/ 677 w 679"/>
                  <a:gd name="T9" fmla="*/ 12 h 238"/>
                  <a:gd name="T10" fmla="*/ 679 w 679"/>
                  <a:gd name="T11" fmla="*/ 10 h 238"/>
                  <a:gd name="T12" fmla="*/ 677 w 679"/>
                  <a:gd name="T13" fmla="*/ 6 h 238"/>
                  <a:gd name="T14" fmla="*/ 676 w 679"/>
                  <a:gd name="T15" fmla="*/ 2 h 238"/>
                  <a:gd name="T16" fmla="*/ 674 w 679"/>
                  <a:gd name="T17" fmla="*/ 1 h 238"/>
                  <a:gd name="T18" fmla="*/ 670 w 679"/>
                  <a:gd name="T19" fmla="*/ 0 h 238"/>
                  <a:gd name="T20" fmla="*/ 666 w 679"/>
                  <a:gd name="T21" fmla="*/ 0 h 238"/>
                  <a:gd name="T22" fmla="*/ 666 w 679"/>
                  <a:gd name="T23" fmla="*/ 0 h 238"/>
                  <a:gd name="T24" fmla="*/ 7 w 679"/>
                  <a:gd name="T25" fmla="*/ 220 h 238"/>
                  <a:gd name="T26" fmla="*/ 7 w 679"/>
                  <a:gd name="T27" fmla="*/ 220 h 238"/>
                  <a:gd name="T28" fmla="*/ 3 w 679"/>
                  <a:gd name="T29" fmla="*/ 221 h 238"/>
                  <a:gd name="T30" fmla="*/ 1 w 679"/>
                  <a:gd name="T31" fmla="*/ 224 h 238"/>
                  <a:gd name="T32" fmla="*/ 0 w 679"/>
                  <a:gd name="T33" fmla="*/ 228 h 238"/>
                  <a:gd name="T34" fmla="*/ 0 w 679"/>
                  <a:gd name="T35" fmla="*/ 232 h 238"/>
                  <a:gd name="T36" fmla="*/ 3 w 679"/>
                  <a:gd name="T37" fmla="*/ 235 h 238"/>
                  <a:gd name="T38" fmla="*/ 5 w 679"/>
                  <a:gd name="T39" fmla="*/ 237 h 238"/>
                  <a:gd name="T40" fmla="*/ 9 w 679"/>
                  <a:gd name="T41" fmla="*/ 238 h 238"/>
                  <a:gd name="T42" fmla="*/ 13 w 679"/>
                  <a:gd name="T43" fmla="*/ 237 h 238"/>
                  <a:gd name="T44" fmla="*/ 13 w 679"/>
                  <a:gd name="T45" fmla="*/ 237 h 2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9"/>
                  <a:gd name="T70" fmla="*/ 0 h 238"/>
                  <a:gd name="T71" fmla="*/ 679 w 679"/>
                  <a:gd name="T72" fmla="*/ 238 h 2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9" h="238">
                    <a:moveTo>
                      <a:pt x="13" y="237"/>
                    </a:moveTo>
                    <a:lnTo>
                      <a:pt x="672" y="18"/>
                    </a:lnTo>
                    <a:lnTo>
                      <a:pt x="676" y="16"/>
                    </a:lnTo>
                    <a:lnTo>
                      <a:pt x="677" y="12"/>
                    </a:lnTo>
                    <a:lnTo>
                      <a:pt x="679" y="10"/>
                    </a:lnTo>
                    <a:lnTo>
                      <a:pt x="677" y="6"/>
                    </a:lnTo>
                    <a:lnTo>
                      <a:pt x="676" y="2"/>
                    </a:lnTo>
                    <a:lnTo>
                      <a:pt x="674" y="1"/>
                    </a:lnTo>
                    <a:lnTo>
                      <a:pt x="670" y="0"/>
                    </a:lnTo>
                    <a:lnTo>
                      <a:pt x="666" y="0"/>
                    </a:lnTo>
                    <a:lnTo>
                      <a:pt x="7" y="220"/>
                    </a:lnTo>
                    <a:lnTo>
                      <a:pt x="3" y="221"/>
                    </a:lnTo>
                    <a:lnTo>
                      <a:pt x="1" y="224"/>
                    </a:lnTo>
                    <a:lnTo>
                      <a:pt x="0" y="228"/>
                    </a:lnTo>
                    <a:lnTo>
                      <a:pt x="0" y="232"/>
                    </a:lnTo>
                    <a:lnTo>
                      <a:pt x="3" y="235"/>
                    </a:lnTo>
                    <a:lnTo>
                      <a:pt x="5" y="237"/>
                    </a:lnTo>
                    <a:lnTo>
                      <a:pt x="9" y="238"/>
                    </a:lnTo>
                    <a:lnTo>
                      <a:pt x="13" y="237"/>
                    </a:lnTo>
                    <a:close/>
                  </a:path>
                </a:pathLst>
              </a:custGeom>
              <a:solidFill>
                <a:srgbClr val="9696BA"/>
              </a:solidFill>
              <a:ln w="9525">
                <a:noFill/>
                <a:round/>
                <a:headEnd/>
                <a:tailEnd/>
              </a:ln>
            </p:spPr>
            <p:txBody>
              <a:bodyPr/>
              <a:lstStyle/>
              <a:p>
                <a:endParaRPr lang="en-US" dirty="0"/>
              </a:p>
            </p:txBody>
          </p:sp>
          <p:sp>
            <p:nvSpPr>
              <p:cNvPr id="45" name="Freeform 44"/>
              <p:cNvSpPr>
                <a:spLocks/>
              </p:cNvSpPr>
              <p:nvPr/>
            </p:nvSpPr>
            <p:spPr bwMode="auto">
              <a:xfrm>
                <a:off x="4478339" y="3522785"/>
                <a:ext cx="1743075" cy="606425"/>
              </a:xfrm>
              <a:custGeom>
                <a:avLst/>
                <a:gdLst>
                  <a:gd name="T0" fmla="*/ 11 w 741"/>
                  <a:gd name="T1" fmla="*/ 258 h 258"/>
                  <a:gd name="T2" fmla="*/ 734 w 741"/>
                  <a:gd name="T3" fmla="*/ 17 h 258"/>
                  <a:gd name="T4" fmla="*/ 734 w 741"/>
                  <a:gd name="T5" fmla="*/ 17 h 258"/>
                  <a:gd name="T6" fmla="*/ 738 w 741"/>
                  <a:gd name="T7" fmla="*/ 16 h 258"/>
                  <a:gd name="T8" fmla="*/ 740 w 741"/>
                  <a:gd name="T9" fmla="*/ 12 h 258"/>
                  <a:gd name="T10" fmla="*/ 741 w 741"/>
                  <a:gd name="T11" fmla="*/ 10 h 258"/>
                  <a:gd name="T12" fmla="*/ 741 w 741"/>
                  <a:gd name="T13" fmla="*/ 6 h 258"/>
                  <a:gd name="T14" fmla="*/ 738 w 741"/>
                  <a:gd name="T15" fmla="*/ 2 h 258"/>
                  <a:gd name="T16" fmla="*/ 736 w 741"/>
                  <a:gd name="T17" fmla="*/ 1 h 258"/>
                  <a:gd name="T18" fmla="*/ 732 w 741"/>
                  <a:gd name="T19" fmla="*/ 0 h 258"/>
                  <a:gd name="T20" fmla="*/ 728 w 741"/>
                  <a:gd name="T21" fmla="*/ 0 h 258"/>
                  <a:gd name="T22" fmla="*/ 728 w 741"/>
                  <a:gd name="T23" fmla="*/ 0 h 258"/>
                  <a:gd name="T24" fmla="*/ 6 w 741"/>
                  <a:gd name="T25" fmla="*/ 240 h 258"/>
                  <a:gd name="T26" fmla="*/ 6 w 741"/>
                  <a:gd name="T27" fmla="*/ 240 h 258"/>
                  <a:gd name="T28" fmla="*/ 2 w 741"/>
                  <a:gd name="T29" fmla="*/ 243 h 258"/>
                  <a:gd name="T30" fmla="*/ 1 w 741"/>
                  <a:gd name="T31" fmla="*/ 246 h 258"/>
                  <a:gd name="T32" fmla="*/ 0 w 741"/>
                  <a:gd name="T33" fmla="*/ 249 h 258"/>
                  <a:gd name="T34" fmla="*/ 0 w 741"/>
                  <a:gd name="T35" fmla="*/ 252 h 258"/>
                  <a:gd name="T36" fmla="*/ 1 w 741"/>
                  <a:gd name="T37" fmla="*/ 256 h 258"/>
                  <a:gd name="T38" fmla="*/ 4 w 741"/>
                  <a:gd name="T39" fmla="*/ 257 h 258"/>
                  <a:gd name="T40" fmla="*/ 7 w 741"/>
                  <a:gd name="T41" fmla="*/ 258 h 258"/>
                  <a:gd name="T42" fmla="*/ 11 w 741"/>
                  <a:gd name="T43" fmla="*/ 258 h 258"/>
                  <a:gd name="T44" fmla="*/ 11 w 741"/>
                  <a:gd name="T45" fmla="*/ 258 h 2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8"/>
                  <a:gd name="T71" fmla="*/ 741 w 741"/>
                  <a:gd name="T72" fmla="*/ 258 h 2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8">
                    <a:moveTo>
                      <a:pt x="11" y="258"/>
                    </a:moveTo>
                    <a:lnTo>
                      <a:pt x="734" y="17"/>
                    </a:lnTo>
                    <a:lnTo>
                      <a:pt x="738" y="16"/>
                    </a:lnTo>
                    <a:lnTo>
                      <a:pt x="740" y="12"/>
                    </a:lnTo>
                    <a:lnTo>
                      <a:pt x="741" y="10"/>
                    </a:lnTo>
                    <a:lnTo>
                      <a:pt x="741" y="6"/>
                    </a:lnTo>
                    <a:lnTo>
                      <a:pt x="738" y="2"/>
                    </a:lnTo>
                    <a:lnTo>
                      <a:pt x="736" y="1"/>
                    </a:lnTo>
                    <a:lnTo>
                      <a:pt x="732" y="0"/>
                    </a:lnTo>
                    <a:lnTo>
                      <a:pt x="728" y="0"/>
                    </a:lnTo>
                    <a:lnTo>
                      <a:pt x="6" y="240"/>
                    </a:lnTo>
                    <a:lnTo>
                      <a:pt x="2" y="243"/>
                    </a:lnTo>
                    <a:lnTo>
                      <a:pt x="1" y="246"/>
                    </a:lnTo>
                    <a:lnTo>
                      <a:pt x="0" y="249"/>
                    </a:lnTo>
                    <a:lnTo>
                      <a:pt x="0" y="252"/>
                    </a:lnTo>
                    <a:lnTo>
                      <a:pt x="1" y="256"/>
                    </a:lnTo>
                    <a:lnTo>
                      <a:pt x="4" y="257"/>
                    </a:lnTo>
                    <a:lnTo>
                      <a:pt x="7" y="258"/>
                    </a:lnTo>
                    <a:lnTo>
                      <a:pt x="11" y="258"/>
                    </a:lnTo>
                    <a:close/>
                  </a:path>
                </a:pathLst>
              </a:custGeom>
              <a:solidFill>
                <a:srgbClr val="9696BA"/>
              </a:solidFill>
              <a:ln w="9525">
                <a:noFill/>
                <a:round/>
                <a:headEnd/>
                <a:tailEnd/>
              </a:ln>
            </p:spPr>
            <p:txBody>
              <a:bodyPr/>
              <a:lstStyle/>
              <a:p>
                <a:endParaRPr lang="en-US" dirty="0"/>
              </a:p>
            </p:txBody>
          </p:sp>
          <p:sp>
            <p:nvSpPr>
              <p:cNvPr id="46" name="Freeform 45"/>
              <p:cNvSpPr>
                <a:spLocks/>
              </p:cNvSpPr>
              <p:nvPr/>
            </p:nvSpPr>
            <p:spPr bwMode="auto">
              <a:xfrm>
                <a:off x="4546600" y="3802063"/>
                <a:ext cx="1655763" cy="581025"/>
              </a:xfrm>
              <a:custGeom>
                <a:avLst/>
                <a:gdLst>
                  <a:gd name="T0" fmla="*/ 13 w 704"/>
                  <a:gd name="T1" fmla="*/ 247 h 247"/>
                  <a:gd name="T2" fmla="*/ 698 w 704"/>
                  <a:gd name="T3" fmla="*/ 17 h 247"/>
                  <a:gd name="T4" fmla="*/ 698 w 704"/>
                  <a:gd name="T5" fmla="*/ 17 h 247"/>
                  <a:gd name="T6" fmla="*/ 702 w 704"/>
                  <a:gd name="T7" fmla="*/ 16 h 247"/>
                  <a:gd name="T8" fmla="*/ 703 w 704"/>
                  <a:gd name="T9" fmla="*/ 14 h 247"/>
                  <a:gd name="T10" fmla="*/ 704 w 704"/>
                  <a:gd name="T11" fmla="*/ 10 h 247"/>
                  <a:gd name="T12" fmla="*/ 703 w 704"/>
                  <a:gd name="T13" fmla="*/ 6 h 247"/>
                  <a:gd name="T14" fmla="*/ 702 w 704"/>
                  <a:gd name="T15" fmla="*/ 2 h 247"/>
                  <a:gd name="T16" fmla="*/ 699 w 704"/>
                  <a:gd name="T17" fmla="*/ 1 h 247"/>
                  <a:gd name="T18" fmla="*/ 695 w 704"/>
                  <a:gd name="T19" fmla="*/ 0 h 247"/>
                  <a:gd name="T20" fmla="*/ 691 w 704"/>
                  <a:gd name="T21" fmla="*/ 1 h 247"/>
                  <a:gd name="T22" fmla="*/ 691 w 704"/>
                  <a:gd name="T23" fmla="*/ 1 h 247"/>
                  <a:gd name="T24" fmla="*/ 6 w 704"/>
                  <a:gd name="T25" fmla="*/ 229 h 247"/>
                  <a:gd name="T26" fmla="*/ 6 w 704"/>
                  <a:gd name="T27" fmla="*/ 229 h 247"/>
                  <a:gd name="T28" fmla="*/ 3 w 704"/>
                  <a:gd name="T29" fmla="*/ 230 h 247"/>
                  <a:gd name="T30" fmla="*/ 1 w 704"/>
                  <a:gd name="T31" fmla="*/ 233 h 247"/>
                  <a:gd name="T32" fmla="*/ 0 w 704"/>
                  <a:gd name="T33" fmla="*/ 237 h 247"/>
                  <a:gd name="T34" fmla="*/ 1 w 704"/>
                  <a:gd name="T35" fmla="*/ 240 h 247"/>
                  <a:gd name="T36" fmla="*/ 3 w 704"/>
                  <a:gd name="T37" fmla="*/ 244 h 247"/>
                  <a:gd name="T38" fmla="*/ 5 w 704"/>
                  <a:gd name="T39" fmla="*/ 245 h 247"/>
                  <a:gd name="T40" fmla="*/ 9 w 704"/>
                  <a:gd name="T41" fmla="*/ 247 h 247"/>
                  <a:gd name="T42" fmla="*/ 13 w 704"/>
                  <a:gd name="T43" fmla="*/ 247 h 247"/>
                  <a:gd name="T44" fmla="*/ 13 w 704"/>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7"/>
                  <a:gd name="T71" fmla="*/ 704 w 704"/>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7">
                    <a:moveTo>
                      <a:pt x="13" y="247"/>
                    </a:moveTo>
                    <a:lnTo>
                      <a:pt x="698" y="17"/>
                    </a:lnTo>
                    <a:lnTo>
                      <a:pt x="702" y="16"/>
                    </a:lnTo>
                    <a:lnTo>
                      <a:pt x="703" y="14"/>
                    </a:lnTo>
                    <a:lnTo>
                      <a:pt x="704" y="10"/>
                    </a:lnTo>
                    <a:lnTo>
                      <a:pt x="703" y="6"/>
                    </a:lnTo>
                    <a:lnTo>
                      <a:pt x="702" y="2"/>
                    </a:lnTo>
                    <a:lnTo>
                      <a:pt x="699" y="1"/>
                    </a:lnTo>
                    <a:lnTo>
                      <a:pt x="695" y="0"/>
                    </a:lnTo>
                    <a:lnTo>
                      <a:pt x="691" y="1"/>
                    </a:lnTo>
                    <a:lnTo>
                      <a:pt x="6" y="229"/>
                    </a:lnTo>
                    <a:lnTo>
                      <a:pt x="3" y="230"/>
                    </a:lnTo>
                    <a:lnTo>
                      <a:pt x="1" y="233"/>
                    </a:lnTo>
                    <a:lnTo>
                      <a:pt x="0" y="237"/>
                    </a:lnTo>
                    <a:lnTo>
                      <a:pt x="1" y="240"/>
                    </a:lnTo>
                    <a:lnTo>
                      <a:pt x="3" y="244"/>
                    </a:lnTo>
                    <a:lnTo>
                      <a:pt x="5" y="245"/>
                    </a:lnTo>
                    <a:lnTo>
                      <a:pt x="9" y="247"/>
                    </a:lnTo>
                    <a:lnTo>
                      <a:pt x="13" y="247"/>
                    </a:lnTo>
                    <a:close/>
                  </a:path>
                </a:pathLst>
              </a:custGeom>
              <a:solidFill>
                <a:srgbClr val="9696BA"/>
              </a:solidFill>
              <a:ln w="9525">
                <a:noFill/>
                <a:round/>
                <a:headEnd/>
                <a:tailEnd/>
              </a:ln>
            </p:spPr>
            <p:txBody>
              <a:bodyPr/>
              <a:lstStyle/>
              <a:p>
                <a:endParaRPr lang="en-US" dirty="0"/>
              </a:p>
            </p:txBody>
          </p:sp>
          <p:sp>
            <p:nvSpPr>
              <p:cNvPr id="47" name="Freeform 46"/>
              <p:cNvSpPr>
                <a:spLocks/>
              </p:cNvSpPr>
              <p:nvPr/>
            </p:nvSpPr>
            <p:spPr bwMode="auto">
              <a:xfrm>
                <a:off x="4619625" y="4052888"/>
                <a:ext cx="1530350" cy="541338"/>
              </a:xfrm>
              <a:custGeom>
                <a:avLst/>
                <a:gdLst>
                  <a:gd name="T0" fmla="*/ 11 w 651"/>
                  <a:gd name="T1" fmla="*/ 229 h 230"/>
                  <a:gd name="T2" fmla="*/ 645 w 651"/>
                  <a:gd name="T3" fmla="*/ 17 h 230"/>
                  <a:gd name="T4" fmla="*/ 645 w 651"/>
                  <a:gd name="T5" fmla="*/ 17 h 230"/>
                  <a:gd name="T6" fmla="*/ 649 w 651"/>
                  <a:gd name="T7" fmla="*/ 16 h 230"/>
                  <a:gd name="T8" fmla="*/ 650 w 651"/>
                  <a:gd name="T9" fmla="*/ 14 h 230"/>
                  <a:gd name="T10" fmla="*/ 651 w 651"/>
                  <a:gd name="T11" fmla="*/ 10 h 230"/>
                  <a:gd name="T12" fmla="*/ 651 w 651"/>
                  <a:gd name="T13" fmla="*/ 6 h 230"/>
                  <a:gd name="T14" fmla="*/ 650 w 651"/>
                  <a:gd name="T15" fmla="*/ 2 h 230"/>
                  <a:gd name="T16" fmla="*/ 648 w 651"/>
                  <a:gd name="T17" fmla="*/ 1 h 230"/>
                  <a:gd name="T18" fmla="*/ 644 w 651"/>
                  <a:gd name="T19" fmla="*/ 0 h 230"/>
                  <a:gd name="T20" fmla="*/ 640 w 651"/>
                  <a:gd name="T21" fmla="*/ 0 h 230"/>
                  <a:gd name="T22" fmla="*/ 640 w 651"/>
                  <a:gd name="T23" fmla="*/ 0 h 230"/>
                  <a:gd name="T24" fmla="*/ 6 w 651"/>
                  <a:gd name="T25" fmla="*/ 211 h 230"/>
                  <a:gd name="T26" fmla="*/ 6 w 651"/>
                  <a:gd name="T27" fmla="*/ 211 h 230"/>
                  <a:gd name="T28" fmla="*/ 2 w 651"/>
                  <a:gd name="T29" fmla="*/ 214 h 230"/>
                  <a:gd name="T30" fmla="*/ 1 w 651"/>
                  <a:gd name="T31" fmla="*/ 216 h 230"/>
                  <a:gd name="T32" fmla="*/ 0 w 651"/>
                  <a:gd name="T33" fmla="*/ 220 h 230"/>
                  <a:gd name="T34" fmla="*/ 0 w 651"/>
                  <a:gd name="T35" fmla="*/ 224 h 230"/>
                  <a:gd name="T36" fmla="*/ 1 w 651"/>
                  <a:gd name="T37" fmla="*/ 226 h 230"/>
                  <a:gd name="T38" fmla="*/ 4 w 651"/>
                  <a:gd name="T39" fmla="*/ 229 h 230"/>
                  <a:gd name="T40" fmla="*/ 7 w 651"/>
                  <a:gd name="T41" fmla="*/ 230 h 230"/>
                  <a:gd name="T42" fmla="*/ 11 w 651"/>
                  <a:gd name="T43" fmla="*/ 229 h 230"/>
                  <a:gd name="T44" fmla="*/ 11 w 651"/>
                  <a:gd name="T45" fmla="*/ 229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230"/>
                  <a:gd name="T71" fmla="*/ 651 w 6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230">
                    <a:moveTo>
                      <a:pt x="11" y="229"/>
                    </a:moveTo>
                    <a:lnTo>
                      <a:pt x="645" y="17"/>
                    </a:lnTo>
                    <a:lnTo>
                      <a:pt x="649" y="16"/>
                    </a:lnTo>
                    <a:lnTo>
                      <a:pt x="650" y="14"/>
                    </a:lnTo>
                    <a:lnTo>
                      <a:pt x="651" y="10"/>
                    </a:lnTo>
                    <a:lnTo>
                      <a:pt x="651" y="6"/>
                    </a:lnTo>
                    <a:lnTo>
                      <a:pt x="650" y="2"/>
                    </a:lnTo>
                    <a:lnTo>
                      <a:pt x="648" y="1"/>
                    </a:lnTo>
                    <a:lnTo>
                      <a:pt x="644" y="0"/>
                    </a:lnTo>
                    <a:lnTo>
                      <a:pt x="640" y="0"/>
                    </a:lnTo>
                    <a:lnTo>
                      <a:pt x="6" y="211"/>
                    </a:lnTo>
                    <a:lnTo>
                      <a:pt x="2" y="214"/>
                    </a:lnTo>
                    <a:lnTo>
                      <a:pt x="1" y="216"/>
                    </a:lnTo>
                    <a:lnTo>
                      <a:pt x="0" y="220"/>
                    </a:lnTo>
                    <a:lnTo>
                      <a:pt x="0" y="224"/>
                    </a:lnTo>
                    <a:lnTo>
                      <a:pt x="1" y="226"/>
                    </a:lnTo>
                    <a:lnTo>
                      <a:pt x="4" y="229"/>
                    </a:lnTo>
                    <a:lnTo>
                      <a:pt x="7" y="230"/>
                    </a:lnTo>
                    <a:lnTo>
                      <a:pt x="11" y="229"/>
                    </a:lnTo>
                    <a:close/>
                  </a:path>
                </a:pathLst>
              </a:custGeom>
              <a:solidFill>
                <a:srgbClr val="9696BA"/>
              </a:solidFill>
              <a:ln w="9525">
                <a:noFill/>
                <a:round/>
                <a:headEnd/>
                <a:tailEnd/>
              </a:ln>
            </p:spPr>
            <p:txBody>
              <a:bodyPr/>
              <a:lstStyle/>
              <a:p>
                <a:endParaRPr lang="en-US" dirty="0"/>
              </a:p>
            </p:txBody>
          </p:sp>
          <p:sp>
            <p:nvSpPr>
              <p:cNvPr id="48" name="Freeform 47"/>
              <p:cNvSpPr>
                <a:spLocks/>
              </p:cNvSpPr>
              <p:nvPr/>
            </p:nvSpPr>
            <p:spPr bwMode="auto">
              <a:xfrm>
                <a:off x="4760913" y="4406900"/>
                <a:ext cx="1741488"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49" name="Freeform 48"/>
              <p:cNvSpPr>
                <a:spLocks/>
              </p:cNvSpPr>
              <p:nvPr/>
            </p:nvSpPr>
            <p:spPr bwMode="auto">
              <a:xfrm>
                <a:off x="2209800" y="2133600"/>
                <a:ext cx="2706688" cy="2547938"/>
              </a:xfrm>
              <a:custGeom>
                <a:avLst/>
                <a:gdLst>
                  <a:gd name="T0" fmla="*/ 1100 w 1151"/>
                  <a:gd name="T1" fmla="*/ 297 h 1084"/>
                  <a:gd name="T2" fmla="*/ 1062 w 1151"/>
                  <a:gd name="T3" fmla="*/ 229 h 1084"/>
                  <a:gd name="T4" fmla="*/ 1014 w 1151"/>
                  <a:gd name="T5" fmla="*/ 169 h 1084"/>
                  <a:gd name="T6" fmla="*/ 960 w 1151"/>
                  <a:gd name="T7" fmla="*/ 117 h 1084"/>
                  <a:gd name="T8" fmla="*/ 896 w 1151"/>
                  <a:gd name="T9" fmla="*/ 74 h 1084"/>
                  <a:gd name="T10" fmla="*/ 826 w 1151"/>
                  <a:gd name="T11" fmla="*/ 39 h 1084"/>
                  <a:gd name="T12" fmla="*/ 752 w 1151"/>
                  <a:gd name="T13" fmla="*/ 15 h 1084"/>
                  <a:gd name="T14" fmla="*/ 676 w 1151"/>
                  <a:gd name="T15" fmla="*/ 2 h 1084"/>
                  <a:gd name="T16" fmla="*/ 600 w 1151"/>
                  <a:gd name="T17" fmla="*/ 0 h 1084"/>
                  <a:gd name="T18" fmla="*/ 523 w 1151"/>
                  <a:gd name="T19" fmla="*/ 10 h 1084"/>
                  <a:gd name="T20" fmla="*/ 448 w 1151"/>
                  <a:gd name="T21" fmla="*/ 32 h 1084"/>
                  <a:gd name="T22" fmla="*/ 430 w 1151"/>
                  <a:gd name="T23" fmla="*/ 38 h 1084"/>
                  <a:gd name="T24" fmla="*/ 411 w 1151"/>
                  <a:gd name="T25" fmla="*/ 47 h 1084"/>
                  <a:gd name="T26" fmla="*/ 393 w 1151"/>
                  <a:gd name="T27" fmla="*/ 54 h 1084"/>
                  <a:gd name="T28" fmla="*/ 373 w 1151"/>
                  <a:gd name="T29" fmla="*/ 60 h 1084"/>
                  <a:gd name="T30" fmla="*/ 353 w 1151"/>
                  <a:gd name="T31" fmla="*/ 66 h 1084"/>
                  <a:gd name="T32" fmla="*/ 250 w 1151"/>
                  <a:gd name="T33" fmla="*/ 114 h 1084"/>
                  <a:gd name="T34" fmla="*/ 133 w 1151"/>
                  <a:gd name="T35" fmla="*/ 213 h 1084"/>
                  <a:gd name="T36" fmla="*/ 50 w 1151"/>
                  <a:gd name="T37" fmla="*/ 339 h 1084"/>
                  <a:gd name="T38" fmla="*/ 7 w 1151"/>
                  <a:gd name="T39" fmla="*/ 483 h 1084"/>
                  <a:gd name="T40" fmla="*/ 6 w 1151"/>
                  <a:gd name="T41" fmla="*/ 636 h 1084"/>
                  <a:gd name="T42" fmla="*/ 41 w 1151"/>
                  <a:gd name="T43" fmla="*/ 763 h 1084"/>
                  <a:gd name="T44" fmla="*/ 77 w 1151"/>
                  <a:gd name="T45" fmla="*/ 832 h 1084"/>
                  <a:gd name="T46" fmla="*/ 120 w 1151"/>
                  <a:gd name="T47" fmla="*/ 894 h 1084"/>
                  <a:gd name="T48" fmla="*/ 174 w 1151"/>
                  <a:gd name="T49" fmla="*/ 950 h 1084"/>
                  <a:gd name="T50" fmla="*/ 234 w 1151"/>
                  <a:gd name="T51" fmla="*/ 996 h 1084"/>
                  <a:gd name="T52" fmla="*/ 303 w 1151"/>
                  <a:gd name="T53" fmla="*/ 1034 h 1084"/>
                  <a:gd name="T54" fmla="*/ 375 w 1151"/>
                  <a:gd name="T55" fmla="*/ 1062 h 1084"/>
                  <a:gd name="T56" fmla="*/ 451 w 1151"/>
                  <a:gd name="T57" fmla="*/ 1079 h 1084"/>
                  <a:gd name="T58" fmla="*/ 526 w 1151"/>
                  <a:gd name="T59" fmla="*/ 1084 h 1084"/>
                  <a:gd name="T60" fmla="*/ 603 w 1151"/>
                  <a:gd name="T61" fmla="*/ 1078 h 1084"/>
                  <a:gd name="T62" fmla="*/ 678 w 1151"/>
                  <a:gd name="T63" fmla="*/ 1061 h 1084"/>
                  <a:gd name="T64" fmla="*/ 716 w 1151"/>
                  <a:gd name="T65" fmla="*/ 1047 h 1084"/>
                  <a:gd name="T66" fmla="*/ 734 w 1151"/>
                  <a:gd name="T67" fmla="*/ 1040 h 1084"/>
                  <a:gd name="T68" fmla="*/ 753 w 1151"/>
                  <a:gd name="T69" fmla="*/ 1032 h 1084"/>
                  <a:gd name="T70" fmla="*/ 773 w 1151"/>
                  <a:gd name="T71" fmla="*/ 1026 h 1084"/>
                  <a:gd name="T72" fmla="*/ 794 w 1151"/>
                  <a:gd name="T73" fmla="*/ 1020 h 1084"/>
                  <a:gd name="T74" fmla="*/ 856 w 1151"/>
                  <a:gd name="T75" fmla="*/ 995 h 1084"/>
                  <a:gd name="T76" fmla="*/ 984 w 1151"/>
                  <a:gd name="T77" fmla="*/ 907 h 1084"/>
                  <a:gd name="T78" fmla="*/ 1078 w 1151"/>
                  <a:gd name="T79" fmla="*/ 789 h 1084"/>
                  <a:gd name="T80" fmla="*/ 1136 w 1151"/>
                  <a:gd name="T81" fmla="*/ 650 h 1084"/>
                  <a:gd name="T82" fmla="*/ 1151 w 1151"/>
                  <a:gd name="T83" fmla="*/ 498 h 1084"/>
                  <a:gd name="T84" fmla="*/ 1120 w 1151"/>
                  <a:gd name="T85" fmla="*/ 344 h 10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1"/>
                  <a:gd name="T130" fmla="*/ 0 h 1084"/>
                  <a:gd name="T131" fmla="*/ 1151 w 1151"/>
                  <a:gd name="T132" fmla="*/ 1084 h 10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1" h="1084">
                    <a:moveTo>
                      <a:pt x="1120" y="344"/>
                    </a:moveTo>
                    <a:lnTo>
                      <a:pt x="1111" y="320"/>
                    </a:lnTo>
                    <a:lnTo>
                      <a:pt x="1100" y="297"/>
                    </a:lnTo>
                    <a:lnTo>
                      <a:pt x="1088" y="274"/>
                    </a:lnTo>
                    <a:lnTo>
                      <a:pt x="1076" y="251"/>
                    </a:lnTo>
                    <a:lnTo>
                      <a:pt x="1062" y="229"/>
                    </a:lnTo>
                    <a:lnTo>
                      <a:pt x="1048" y="209"/>
                    </a:lnTo>
                    <a:lnTo>
                      <a:pt x="1031" y="190"/>
                    </a:lnTo>
                    <a:lnTo>
                      <a:pt x="1014" y="169"/>
                    </a:lnTo>
                    <a:lnTo>
                      <a:pt x="997" y="151"/>
                    </a:lnTo>
                    <a:lnTo>
                      <a:pt x="979" y="133"/>
                    </a:lnTo>
                    <a:lnTo>
                      <a:pt x="960" y="117"/>
                    </a:lnTo>
                    <a:lnTo>
                      <a:pt x="939" y="102"/>
                    </a:lnTo>
                    <a:lnTo>
                      <a:pt x="918" y="88"/>
                    </a:lnTo>
                    <a:lnTo>
                      <a:pt x="896" y="74"/>
                    </a:lnTo>
                    <a:lnTo>
                      <a:pt x="873" y="61"/>
                    </a:lnTo>
                    <a:lnTo>
                      <a:pt x="850" y="49"/>
                    </a:lnTo>
                    <a:lnTo>
                      <a:pt x="826" y="39"/>
                    </a:lnTo>
                    <a:lnTo>
                      <a:pt x="801" y="29"/>
                    </a:lnTo>
                    <a:lnTo>
                      <a:pt x="777" y="21"/>
                    </a:lnTo>
                    <a:lnTo>
                      <a:pt x="752" y="15"/>
                    </a:lnTo>
                    <a:lnTo>
                      <a:pt x="728" y="9"/>
                    </a:lnTo>
                    <a:lnTo>
                      <a:pt x="702" y="5"/>
                    </a:lnTo>
                    <a:lnTo>
                      <a:pt x="676" y="2"/>
                    </a:lnTo>
                    <a:lnTo>
                      <a:pt x="651" y="0"/>
                    </a:lnTo>
                    <a:lnTo>
                      <a:pt x="625" y="0"/>
                    </a:lnTo>
                    <a:lnTo>
                      <a:pt x="600" y="0"/>
                    </a:lnTo>
                    <a:lnTo>
                      <a:pt x="574" y="2"/>
                    </a:lnTo>
                    <a:lnTo>
                      <a:pt x="549" y="6"/>
                    </a:lnTo>
                    <a:lnTo>
                      <a:pt x="523" y="10"/>
                    </a:lnTo>
                    <a:lnTo>
                      <a:pt x="498" y="16"/>
                    </a:lnTo>
                    <a:lnTo>
                      <a:pt x="474" y="23"/>
                    </a:lnTo>
                    <a:lnTo>
                      <a:pt x="448" y="32"/>
                    </a:lnTo>
                    <a:lnTo>
                      <a:pt x="442" y="34"/>
                    </a:lnTo>
                    <a:lnTo>
                      <a:pt x="437" y="35"/>
                    </a:lnTo>
                    <a:lnTo>
                      <a:pt x="430" y="38"/>
                    </a:lnTo>
                    <a:lnTo>
                      <a:pt x="424" y="40"/>
                    </a:lnTo>
                    <a:lnTo>
                      <a:pt x="418" y="43"/>
                    </a:lnTo>
                    <a:lnTo>
                      <a:pt x="411" y="47"/>
                    </a:lnTo>
                    <a:lnTo>
                      <a:pt x="406" y="49"/>
                    </a:lnTo>
                    <a:lnTo>
                      <a:pt x="400" y="52"/>
                    </a:lnTo>
                    <a:lnTo>
                      <a:pt x="393" y="54"/>
                    </a:lnTo>
                    <a:lnTo>
                      <a:pt x="387" y="56"/>
                    </a:lnTo>
                    <a:lnTo>
                      <a:pt x="379" y="58"/>
                    </a:lnTo>
                    <a:lnTo>
                      <a:pt x="373" y="60"/>
                    </a:lnTo>
                    <a:lnTo>
                      <a:pt x="367" y="62"/>
                    </a:lnTo>
                    <a:lnTo>
                      <a:pt x="360" y="63"/>
                    </a:lnTo>
                    <a:lnTo>
                      <a:pt x="353" y="66"/>
                    </a:lnTo>
                    <a:lnTo>
                      <a:pt x="346" y="69"/>
                    </a:lnTo>
                    <a:lnTo>
                      <a:pt x="296" y="89"/>
                    </a:lnTo>
                    <a:lnTo>
                      <a:pt x="250" y="114"/>
                    </a:lnTo>
                    <a:lnTo>
                      <a:pt x="208" y="144"/>
                    </a:lnTo>
                    <a:lnTo>
                      <a:pt x="169" y="177"/>
                    </a:lnTo>
                    <a:lnTo>
                      <a:pt x="133" y="213"/>
                    </a:lnTo>
                    <a:lnTo>
                      <a:pt x="101" y="252"/>
                    </a:lnTo>
                    <a:lnTo>
                      <a:pt x="73" y="294"/>
                    </a:lnTo>
                    <a:lnTo>
                      <a:pt x="50" y="339"/>
                    </a:lnTo>
                    <a:lnTo>
                      <a:pt x="31" y="385"/>
                    </a:lnTo>
                    <a:lnTo>
                      <a:pt x="16" y="433"/>
                    </a:lnTo>
                    <a:lnTo>
                      <a:pt x="7" y="483"/>
                    </a:lnTo>
                    <a:lnTo>
                      <a:pt x="2" y="534"/>
                    </a:lnTo>
                    <a:lnTo>
                      <a:pt x="0" y="585"/>
                    </a:lnTo>
                    <a:lnTo>
                      <a:pt x="6" y="636"/>
                    </a:lnTo>
                    <a:lnTo>
                      <a:pt x="17" y="688"/>
                    </a:lnTo>
                    <a:lnTo>
                      <a:pt x="32" y="739"/>
                    </a:lnTo>
                    <a:lnTo>
                      <a:pt x="41" y="763"/>
                    </a:lnTo>
                    <a:lnTo>
                      <a:pt x="53" y="787"/>
                    </a:lnTo>
                    <a:lnTo>
                      <a:pt x="64" y="810"/>
                    </a:lnTo>
                    <a:lnTo>
                      <a:pt x="77" y="832"/>
                    </a:lnTo>
                    <a:lnTo>
                      <a:pt x="90" y="854"/>
                    </a:lnTo>
                    <a:lnTo>
                      <a:pt x="105" y="875"/>
                    </a:lnTo>
                    <a:lnTo>
                      <a:pt x="120" y="894"/>
                    </a:lnTo>
                    <a:lnTo>
                      <a:pt x="137" y="913"/>
                    </a:lnTo>
                    <a:lnTo>
                      <a:pt x="155" y="933"/>
                    </a:lnTo>
                    <a:lnTo>
                      <a:pt x="174" y="950"/>
                    </a:lnTo>
                    <a:lnTo>
                      <a:pt x="193" y="967"/>
                    </a:lnTo>
                    <a:lnTo>
                      <a:pt x="213" y="982"/>
                    </a:lnTo>
                    <a:lnTo>
                      <a:pt x="234" y="996"/>
                    </a:lnTo>
                    <a:lnTo>
                      <a:pt x="257" y="1010"/>
                    </a:lnTo>
                    <a:lnTo>
                      <a:pt x="280" y="1023"/>
                    </a:lnTo>
                    <a:lnTo>
                      <a:pt x="303" y="1034"/>
                    </a:lnTo>
                    <a:lnTo>
                      <a:pt x="327" y="1045"/>
                    </a:lnTo>
                    <a:lnTo>
                      <a:pt x="351" y="1055"/>
                    </a:lnTo>
                    <a:lnTo>
                      <a:pt x="375" y="1062"/>
                    </a:lnTo>
                    <a:lnTo>
                      <a:pt x="401" y="1069"/>
                    </a:lnTo>
                    <a:lnTo>
                      <a:pt x="425" y="1075"/>
                    </a:lnTo>
                    <a:lnTo>
                      <a:pt x="451" y="1079"/>
                    </a:lnTo>
                    <a:lnTo>
                      <a:pt x="476" y="1082"/>
                    </a:lnTo>
                    <a:lnTo>
                      <a:pt x="502" y="1084"/>
                    </a:lnTo>
                    <a:lnTo>
                      <a:pt x="526" y="1084"/>
                    </a:lnTo>
                    <a:lnTo>
                      <a:pt x="551" y="1084"/>
                    </a:lnTo>
                    <a:lnTo>
                      <a:pt x="577" y="1082"/>
                    </a:lnTo>
                    <a:lnTo>
                      <a:pt x="603" y="1078"/>
                    </a:lnTo>
                    <a:lnTo>
                      <a:pt x="628" y="1074"/>
                    </a:lnTo>
                    <a:lnTo>
                      <a:pt x="654" y="1068"/>
                    </a:lnTo>
                    <a:lnTo>
                      <a:pt x="678" y="1061"/>
                    </a:lnTo>
                    <a:lnTo>
                      <a:pt x="703" y="1052"/>
                    </a:lnTo>
                    <a:lnTo>
                      <a:pt x="710" y="1050"/>
                    </a:lnTo>
                    <a:lnTo>
                      <a:pt x="716" y="1047"/>
                    </a:lnTo>
                    <a:lnTo>
                      <a:pt x="722" y="1045"/>
                    </a:lnTo>
                    <a:lnTo>
                      <a:pt x="729" y="1042"/>
                    </a:lnTo>
                    <a:lnTo>
                      <a:pt x="734" y="1040"/>
                    </a:lnTo>
                    <a:lnTo>
                      <a:pt x="740" y="1037"/>
                    </a:lnTo>
                    <a:lnTo>
                      <a:pt x="747" y="1034"/>
                    </a:lnTo>
                    <a:lnTo>
                      <a:pt x="753" y="1032"/>
                    </a:lnTo>
                    <a:lnTo>
                      <a:pt x="759" y="1029"/>
                    </a:lnTo>
                    <a:lnTo>
                      <a:pt x="767" y="1028"/>
                    </a:lnTo>
                    <a:lnTo>
                      <a:pt x="773" y="1026"/>
                    </a:lnTo>
                    <a:lnTo>
                      <a:pt x="780" y="1024"/>
                    </a:lnTo>
                    <a:lnTo>
                      <a:pt x="786" y="1022"/>
                    </a:lnTo>
                    <a:lnTo>
                      <a:pt x="794" y="1020"/>
                    </a:lnTo>
                    <a:lnTo>
                      <a:pt x="800" y="1018"/>
                    </a:lnTo>
                    <a:lnTo>
                      <a:pt x="807" y="1015"/>
                    </a:lnTo>
                    <a:lnTo>
                      <a:pt x="856" y="995"/>
                    </a:lnTo>
                    <a:lnTo>
                      <a:pt x="902" y="969"/>
                    </a:lnTo>
                    <a:lnTo>
                      <a:pt x="944" y="940"/>
                    </a:lnTo>
                    <a:lnTo>
                      <a:pt x="984" y="907"/>
                    </a:lnTo>
                    <a:lnTo>
                      <a:pt x="1020" y="871"/>
                    </a:lnTo>
                    <a:lnTo>
                      <a:pt x="1051" y="832"/>
                    </a:lnTo>
                    <a:lnTo>
                      <a:pt x="1078" y="789"/>
                    </a:lnTo>
                    <a:lnTo>
                      <a:pt x="1102" y="744"/>
                    </a:lnTo>
                    <a:lnTo>
                      <a:pt x="1122" y="698"/>
                    </a:lnTo>
                    <a:lnTo>
                      <a:pt x="1136" y="650"/>
                    </a:lnTo>
                    <a:lnTo>
                      <a:pt x="1146" y="600"/>
                    </a:lnTo>
                    <a:lnTo>
                      <a:pt x="1151" y="549"/>
                    </a:lnTo>
                    <a:lnTo>
                      <a:pt x="1151" y="498"/>
                    </a:lnTo>
                    <a:lnTo>
                      <a:pt x="1146" y="447"/>
                    </a:lnTo>
                    <a:lnTo>
                      <a:pt x="1136" y="395"/>
                    </a:lnTo>
                    <a:lnTo>
                      <a:pt x="1120" y="344"/>
                    </a:lnTo>
                    <a:close/>
                  </a:path>
                </a:pathLst>
              </a:custGeom>
              <a:solidFill>
                <a:srgbClr val="00007F"/>
              </a:solidFill>
              <a:ln w="9525">
                <a:noFill/>
                <a:round/>
                <a:headEnd/>
                <a:tailEnd/>
              </a:ln>
            </p:spPr>
            <p:txBody>
              <a:bodyPr/>
              <a:lstStyle/>
              <a:p>
                <a:endParaRPr lang="en-US" dirty="0"/>
              </a:p>
            </p:txBody>
          </p:sp>
          <p:sp>
            <p:nvSpPr>
              <p:cNvPr id="50" name="Freeform 49"/>
              <p:cNvSpPr>
                <a:spLocks/>
              </p:cNvSpPr>
              <p:nvPr/>
            </p:nvSpPr>
            <p:spPr bwMode="auto">
              <a:xfrm>
                <a:off x="2527300" y="2362200"/>
                <a:ext cx="2044700" cy="2198688"/>
              </a:xfrm>
              <a:custGeom>
                <a:avLst/>
                <a:gdLst>
                  <a:gd name="T0" fmla="*/ 555 w 870"/>
                  <a:gd name="T1" fmla="*/ 931 h 935"/>
                  <a:gd name="T2" fmla="*/ 465 w 870"/>
                  <a:gd name="T3" fmla="*/ 935 h 935"/>
                  <a:gd name="T4" fmla="*/ 379 w 870"/>
                  <a:gd name="T5" fmla="*/ 924 h 935"/>
                  <a:gd name="T6" fmla="*/ 297 w 870"/>
                  <a:gd name="T7" fmla="*/ 897 h 935"/>
                  <a:gd name="T8" fmla="*/ 220 w 870"/>
                  <a:gd name="T9" fmla="*/ 855 h 935"/>
                  <a:gd name="T10" fmla="*/ 152 w 870"/>
                  <a:gd name="T11" fmla="*/ 801 h 935"/>
                  <a:gd name="T12" fmla="*/ 93 w 870"/>
                  <a:gd name="T13" fmla="*/ 735 h 935"/>
                  <a:gd name="T14" fmla="*/ 47 w 870"/>
                  <a:gd name="T15" fmla="*/ 657 h 935"/>
                  <a:gd name="T16" fmla="*/ 15 w 870"/>
                  <a:gd name="T17" fmla="*/ 568 h 935"/>
                  <a:gd name="T18" fmla="*/ 0 w 870"/>
                  <a:gd name="T19" fmla="*/ 474 h 935"/>
                  <a:gd name="T20" fmla="*/ 5 w 870"/>
                  <a:gd name="T21" fmla="*/ 379 h 935"/>
                  <a:gd name="T22" fmla="*/ 28 w 870"/>
                  <a:gd name="T23" fmla="*/ 286 h 935"/>
                  <a:gd name="T24" fmla="*/ 55 w 870"/>
                  <a:gd name="T25" fmla="*/ 224 h 935"/>
                  <a:gd name="T26" fmla="*/ 75 w 870"/>
                  <a:gd name="T27" fmla="*/ 188 h 935"/>
                  <a:gd name="T28" fmla="*/ 99 w 870"/>
                  <a:gd name="T29" fmla="*/ 155 h 935"/>
                  <a:gd name="T30" fmla="*/ 125 w 870"/>
                  <a:gd name="T31" fmla="*/ 123 h 935"/>
                  <a:gd name="T32" fmla="*/ 154 w 870"/>
                  <a:gd name="T33" fmla="*/ 94 h 935"/>
                  <a:gd name="T34" fmla="*/ 185 w 870"/>
                  <a:gd name="T35" fmla="*/ 68 h 935"/>
                  <a:gd name="T36" fmla="*/ 218 w 870"/>
                  <a:gd name="T37" fmla="*/ 44 h 935"/>
                  <a:gd name="T38" fmla="*/ 254 w 870"/>
                  <a:gd name="T39" fmla="*/ 23 h 935"/>
                  <a:gd name="T40" fmla="*/ 292 w 870"/>
                  <a:gd name="T41" fmla="*/ 10 h 935"/>
                  <a:gd name="T42" fmla="*/ 331 w 870"/>
                  <a:gd name="T43" fmla="*/ 3 h 935"/>
                  <a:gd name="T44" fmla="*/ 372 w 870"/>
                  <a:gd name="T45" fmla="*/ 0 h 935"/>
                  <a:gd name="T46" fmla="*/ 412 w 870"/>
                  <a:gd name="T47" fmla="*/ 1 h 935"/>
                  <a:gd name="T48" fmla="*/ 453 w 870"/>
                  <a:gd name="T49" fmla="*/ 5 h 935"/>
                  <a:gd name="T50" fmla="*/ 492 w 870"/>
                  <a:gd name="T51" fmla="*/ 12 h 935"/>
                  <a:gd name="T52" fmla="*/ 532 w 870"/>
                  <a:gd name="T53" fmla="*/ 23 h 935"/>
                  <a:gd name="T54" fmla="*/ 570 w 870"/>
                  <a:gd name="T55" fmla="*/ 37 h 935"/>
                  <a:gd name="T56" fmla="*/ 611 w 870"/>
                  <a:gd name="T57" fmla="*/ 57 h 935"/>
                  <a:gd name="T58" fmla="*/ 653 w 870"/>
                  <a:gd name="T59" fmla="*/ 81 h 935"/>
                  <a:gd name="T60" fmla="*/ 691 w 870"/>
                  <a:gd name="T61" fmla="*/ 109 h 935"/>
                  <a:gd name="T62" fmla="*/ 727 w 870"/>
                  <a:gd name="T63" fmla="*/ 141 h 935"/>
                  <a:gd name="T64" fmla="*/ 759 w 870"/>
                  <a:gd name="T65" fmla="*/ 175 h 935"/>
                  <a:gd name="T66" fmla="*/ 787 w 870"/>
                  <a:gd name="T67" fmla="*/ 212 h 935"/>
                  <a:gd name="T68" fmla="*/ 812 w 870"/>
                  <a:gd name="T69" fmla="*/ 253 h 935"/>
                  <a:gd name="T70" fmla="*/ 833 w 870"/>
                  <a:gd name="T71" fmla="*/ 297 h 935"/>
                  <a:gd name="T72" fmla="*/ 856 w 870"/>
                  <a:gd name="T73" fmla="*/ 365 h 935"/>
                  <a:gd name="T74" fmla="*/ 870 w 870"/>
                  <a:gd name="T75" fmla="*/ 460 h 935"/>
                  <a:gd name="T76" fmla="*/ 866 w 870"/>
                  <a:gd name="T77" fmla="*/ 555 h 935"/>
                  <a:gd name="T78" fmla="*/ 843 w 870"/>
                  <a:gd name="T79" fmla="*/ 648 h 935"/>
                  <a:gd name="T80" fmla="*/ 816 w 870"/>
                  <a:gd name="T81" fmla="*/ 712 h 935"/>
                  <a:gd name="T82" fmla="*/ 794 w 870"/>
                  <a:gd name="T83" fmla="*/ 748 h 935"/>
                  <a:gd name="T84" fmla="*/ 771 w 870"/>
                  <a:gd name="T85" fmla="*/ 781 h 935"/>
                  <a:gd name="T86" fmla="*/ 745 w 870"/>
                  <a:gd name="T87" fmla="*/ 813 h 935"/>
                  <a:gd name="T88" fmla="*/ 717 w 870"/>
                  <a:gd name="T89" fmla="*/ 842 h 935"/>
                  <a:gd name="T90" fmla="*/ 686 w 870"/>
                  <a:gd name="T91" fmla="*/ 867 h 935"/>
                  <a:gd name="T92" fmla="*/ 653 w 870"/>
                  <a:gd name="T93" fmla="*/ 892 h 935"/>
                  <a:gd name="T94" fmla="*/ 617 w 870"/>
                  <a:gd name="T95" fmla="*/ 913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
                  <a:gd name="T145" fmla="*/ 0 h 935"/>
                  <a:gd name="T146" fmla="*/ 870 w 870"/>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 h="935">
                    <a:moveTo>
                      <a:pt x="599" y="922"/>
                    </a:moveTo>
                    <a:lnTo>
                      <a:pt x="555" y="931"/>
                    </a:lnTo>
                    <a:lnTo>
                      <a:pt x="510" y="935"/>
                    </a:lnTo>
                    <a:lnTo>
                      <a:pt x="465" y="935"/>
                    </a:lnTo>
                    <a:lnTo>
                      <a:pt x="422" y="931"/>
                    </a:lnTo>
                    <a:lnTo>
                      <a:pt x="379" y="924"/>
                    </a:lnTo>
                    <a:lnTo>
                      <a:pt x="337" y="912"/>
                    </a:lnTo>
                    <a:lnTo>
                      <a:pt x="297" y="897"/>
                    </a:lnTo>
                    <a:lnTo>
                      <a:pt x="257" y="878"/>
                    </a:lnTo>
                    <a:lnTo>
                      <a:pt x="220" y="855"/>
                    </a:lnTo>
                    <a:lnTo>
                      <a:pt x="185" y="829"/>
                    </a:lnTo>
                    <a:lnTo>
                      <a:pt x="152" y="801"/>
                    </a:lnTo>
                    <a:lnTo>
                      <a:pt x="121" y="769"/>
                    </a:lnTo>
                    <a:lnTo>
                      <a:pt x="93" y="735"/>
                    </a:lnTo>
                    <a:lnTo>
                      <a:pt x="69" y="697"/>
                    </a:lnTo>
                    <a:lnTo>
                      <a:pt x="47" y="657"/>
                    </a:lnTo>
                    <a:lnTo>
                      <a:pt x="29" y="614"/>
                    </a:lnTo>
                    <a:lnTo>
                      <a:pt x="15" y="568"/>
                    </a:lnTo>
                    <a:lnTo>
                      <a:pt x="5" y="521"/>
                    </a:lnTo>
                    <a:lnTo>
                      <a:pt x="0" y="474"/>
                    </a:lnTo>
                    <a:lnTo>
                      <a:pt x="0" y="427"/>
                    </a:lnTo>
                    <a:lnTo>
                      <a:pt x="5" y="379"/>
                    </a:lnTo>
                    <a:lnTo>
                      <a:pt x="14" y="332"/>
                    </a:lnTo>
                    <a:lnTo>
                      <a:pt x="28" y="286"/>
                    </a:lnTo>
                    <a:lnTo>
                      <a:pt x="46" y="242"/>
                    </a:lnTo>
                    <a:lnTo>
                      <a:pt x="55" y="224"/>
                    </a:lnTo>
                    <a:lnTo>
                      <a:pt x="65" y="205"/>
                    </a:lnTo>
                    <a:lnTo>
                      <a:pt x="75" y="188"/>
                    </a:lnTo>
                    <a:lnTo>
                      <a:pt x="87" y="170"/>
                    </a:lnTo>
                    <a:lnTo>
                      <a:pt x="99" y="155"/>
                    </a:lnTo>
                    <a:lnTo>
                      <a:pt x="112" y="139"/>
                    </a:lnTo>
                    <a:lnTo>
                      <a:pt x="125" y="123"/>
                    </a:lnTo>
                    <a:lnTo>
                      <a:pt x="139" y="108"/>
                    </a:lnTo>
                    <a:lnTo>
                      <a:pt x="154" y="94"/>
                    </a:lnTo>
                    <a:lnTo>
                      <a:pt x="168" y="81"/>
                    </a:lnTo>
                    <a:lnTo>
                      <a:pt x="185" y="68"/>
                    </a:lnTo>
                    <a:lnTo>
                      <a:pt x="201" y="56"/>
                    </a:lnTo>
                    <a:lnTo>
                      <a:pt x="218" y="44"/>
                    </a:lnTo>
                    <a:lnTo>
                      <a:pt x="236" y="33"/>
                    </a:lnTo>
                    <a:lnTo>
                      <a:pt x="254" y="23"/>
                    </a:lnTo>
                    <a:lnTo>
                      <a:pt x="271" y="14"/>
                    </a:lnTo>
                    <a:lnTo>
                      <a:pt x="292" y="10"/>
                    </a:lnTo>
                    <a:lnTo>
                      <a:pt x="311" y="6"/>
                    </a:lnTo>
                    <a:lnTo>
                      <a:pt x="331" y="3"/>
                    </a:lnTo>
                    <a:lnTo>
                      <a:pt x="352" y="1"/>
                    </a:lnTo>
                    <a:lnTo>
                      <a:pt x="372" y="0"/>
                    </a:lnTo>
                    <a:lnTo>
                      <a:pt x="391" y="0"/>
                    </a:lnTo>
                    <a:lnTo>
                      <a:pt x="412" y="1"/>
                    </a:lnTo>
                    <a:lnTo>
                      <a:pt x="432" y="2"/>
                    </a:lnTo>
                    <a:lnTo>
                      <a:pt x="453" y="5"/>
                    </a:lnTo>
                    <a:lnTo>
                      <a:pt x="472" y="9"/>
                    </a:lnTo>
                    <a:lnTo>
                      <a:pt x="492" y="12"/>
                    </a:lnTo>
                    <a:lnTo>
                      <a:pt x="511" y="17"/>
                    </a:lnTo>
                    <a:lnTo>
                      <a:pt x="532" y="23"/>
                    </a:lnTo>
                    <a:lnTo>
                      <a:pt x="551" y="29"/>
                    </a:lnTo>
                    <a:lnTo>
                      <a:pt x="570" y="37"/>
                    </a:lnTo>
                    <a:lnTo>
                      <a:pt x="589" y="45"/>
                    </a:lnTo>
                    <a:lnTo>
                      <a:pt x="611" y="57"/>
                    </a:lnTo>
                    <a:lnTo>
                      <a:pt x="632" y="68"/>
                    </a:lnTo>
                    <a:lnTo>
                      <a:pt x="653" y="81"/>
                    </a:lnTo>
                    <a:lnTo>
                      <a:pt x="672" y="95"/>
                    </a:lnTo>
                    <a:lnTo>
                      <a:pt x="691" y="109"/>
                    </a:lnTo>
                    <a:lnTo>
                      <a:pt x="709" y="124"/>
                    </a:lnTo>
                    <a:lnTo>
                      <a:pt x="727" y="141"/>
                    </a:lnTo>
                    <a:lnTo>
                      <a:pt x="743" y="158"/>
                    </a:lnTo>
                    <a:lnTo>
                      <a:pt x="759" y="175"/>
                    </a:lnTo>
                    <a:lnTo>
                      <a:pt x="773" y="193"/>
                    </a:lnTo>
                    <a:lnTo>
                      <a:pt x="787" y="212"/>
                    </a:lnTo>
                    <a:lnTo>
                      <a:pt x="800" y="233"/>
                    </a:lnTo>
                    <a:lnTo>
                      <a:pt x="812" y="253"/>
                    </a:lnTo>
                    <a:lnTo>
                      <a:pt x="822" y="275"/>
                    </a:lnTo>
                    <a:lnTo>
                      <a:pt x="833" y="297"/>
                    </a:lnTo>
                    <a:lnTo>
                      <a:pt x="842" y="319"/>
                    </a:lnTo>
                    <a:lnTo>
                      <a:pt x="856" y="365"/>
                    </a:lnTo>
                    <a:lnTo>
                      <a:pt x="865" y="412"/>
                    </a:lnTo>
                    <a:lnTo>
                      <a:pt x="870" y="460"/>
                    </a:lnTo>
                    <a:lnTo>
                      <a:pt x="870" y="508"/>
                    </a:lnTo>
                    <a:lnTo>
                      <a:pt x="866" y="555"/>
                    </a:lnTo>
                    <a:lnTo>
                      <a:pt x="857" y="601"/>
                    </a:lnTo>
                    <a:lnTo>
                      <a:pt x="843" y="648"/>
                    </a:lnTo>
                    <a:lnTo>
                      <a:pt x="825" y="693"/>
                    </a:lnTo>
                    <a:lnTo>
                      <a:pt x="816" y="712"/>
                    </a:lnTo>
                    <a:lnTo>
                      <a:pt x="806" y="730"/>
                    </a:lnTo>
                    <a:lnTo>
                      <a:pt x="794" y="748"/>
                    </a:lnTo>
                    <a:lnTo>
                      <a:pt x="783" y="764"/>
                    </a:lnTo>
                    <a:lnTo>
                      <a:pt x="771" y="781"/>
                    </a:lnTo>
                    <a:lnTo>
                      <a:pt x="759" y="797"/>
                    </a:lnTo>
                    <a:lnTo>
                      <a:pt x="745" y="813"/>
                    </a:lnTo>
                    <a:lnTo>
                      <a:pt x="731" y="827"/>
                    </a:lnTo>
                    <a:lnTo>
                      <a:pt x="717" y="842"/>
                    </a:lnTo>
                    <a:lnTo>
                      <a:pt x="701" y="855"/>
                    </a:lnTo>
                    <a:lnTo>
                      <a:pt x="686" y="867"/>
                    </a:lnTo>
                    <a:lnTo>
                      <a:pt x="669" y="880"/>
                    </a:lnTo>
                    <a:lnTo>
                      <a:pt x="653" y="892"/>
                    </a:lnTo>
                    <a:lnTo>
                      <a:pt x="635" y="903"/>
                    </a:lnTo>
                    <a:lnTo>
                      <a:pt x="617" y="913"/>
                    </a:lnTo>
                    <a:lnTo>
                      <a:pt x="599" y="922"/>
                    </a:lnTo>
                    <a:close/>
                  </a:path>
                </a:pathLst>
              </a:custGeom>
              <a:solidFill>
                <a:srgbClr val="FFFFFF"/>
              </a:solidFill>
              <a:ln w="9525">
                <a:noFill/>
                <a:round/>
                <a:headEnd/>
                <a:tailEnd/>
              </a:ln>
            </p:spPr>
            <p:txBody>
              <a:bodyPr/>
              <a:lstStyle/>
              <a:p>
                <a:endParaRPr lang="en-US" dirty="0"/>
              </a:p>
            </p:txBody>
          </p:sp>
          <p:sp>
            <p:nvSpPr>
              <p:cNvPr id="51" name="Freeform 50"/>
              <p:cNvSpPr>
                <a:spLocks/>
              </p:cNvSpPr>
              <p:nvPr/>
            </p:nvSpPr>
            <p:spPr bwMode="auto">
              <a:xfrm>
                <a:off x="4086225" y="4692650"/>
                <a:ext cx="268288" cy="463550"/>
              </a:xfrm>
              <a:custGeom>
                <a:avLst/>
                <a:gdLst>
                  <a:gd name="T0" fmla="*/ 46 w 114"/>
                  <a:gd name="T1" fmla="*/ 5 h 197"/>
                  <a:gd name="T2" fmla="*/ 0 w 114"/>
                  <a:gd name="T3" fmla="*/ 0 h 197"/>
                  <a:gd name="T4" fmla="*/ 70 w 114"/>
                  <a:gd name="T5" fmla="*/ 197 h 197"/>
                  <a:gd name="T6" fmla="*/ 114 w 114"/>
                  <a:gd name="T7" fmla="*/ 197 h 197"/>
                  <a:gd name="T8" fmla="*/ 46 w 114"/>
                  <a:gd name="T9" fmla="*/ 5 h 197"/>
                  <a:gd name="T10" fmla="*/ 0 60000 65536"/>
                  <a:gd name="T11" fmla="*/ 0 60000 65536"/>
                  <a:gd name="T12" fmla="*/ 0 60000 65536"/>
                  <a:gd name="T13" fmla="*/ 0 60000 65536"/>
                  <a:gd name="T14" fmla="*/ 0 60000 65536"/>
                  <a:gd name="T15" fmla="*/ 0 w 114"/>
                  <a:gd name="T16" fmla="*/ 0 h 197"/>
                  <a:gd name="T17" fmla="*/ 114 w 114"/>
                  <a:gd name="T18" fmla="*/ 197 h 197"/>
                </a:gdLst>
                <a:ahLst/>
                <a:cxnLst>
                  <a:cxn ang="T10">
                    <a:pos x="T0" y="T1"/>
                  </a:cxn>
                  <a:cxn ang="T11">
                    <a:pos x="T2" y="T3"/>
                  </a:cxn>
                  <a:cxn ang="T12">
                    <a:pos x="T4" y="T5"/>
                  </a:cxn>
                  <a:cxn ang="T13">
                    <a:pos x="T6" y="T7"/>
                  </a:cxn>
                  <a:cxn ang="T14">
                    <a:pos x="T8" y="T9"/>
                  </a:cxn>
                </a:cxnLst>
                <a:rect l="T15" t="T16" r="T17" b="T18"/>
                <a:pathLst>
                  <a:path w="114" h="197">
                    <a:moveTo>
                      <a:pt x="46" y="5"/>
                    </a:moveTo>
                    <a:lnTo>
                      <a:pt x="0" y="0"/>
                    </a:lnTo>
                    <a:lnTo>
                      <a:pt x="70" y="197"/>
                    </a:lnTo>
                    <a:lnTo>
                      <a:pt x="114" y="197"/>
                    </a:lnTo>
                    <a:lnTo>
                      <a:pt x="46" y="5"/>
                    </a:lnTo>
                    <a:close/>
                  </a:path>
                </a:pathLst>
              </a:custGeom>
              <a:solidFill>
                <a:srgbClr val="2D2D8C"/>
              </a:solidFill>
              <a:ln w="9525">
                <a:noFill/>
                <a:round/>
                <a:headEnd/>
                <a:tailEnd/>
              </a:ln>
            </p:spPr>
            <p:txBody>
              <a:bodyPr/>
              <a:lstStyle/>
              <a:p>
                <a:endParaRPr lang="en-US" dirty="0"/>
              </a:p>
            </p:txBody>
          </p:sp>
          <p:sp>
            <p:nvSpPr>
              <p:cNvPr id="52" name="Freeform 51"/>
              <p:cNvSpPr>
                <a:spLocks/>
              </p:cNvSpPr>
              <p:nvPr/>
            </p:nvSpPr>
            <p:spPr bwMode="auto">
              <a:xfrm>
                <a:off x="4967288" y="4637088"/>
                <a:ext cx="1547813" cy="509588"/>
              </a:xfrm>
              <a:custGeom>
                <a:avLst/>
                <a:gdLst>
                  <a:gd name="T0" fmla="*/ 658 w 658"/>
                  <a:gd name="T1" fmla="*/ 6 h 217"/>
                  <a:gd name="T2" fmla="*/ 655 w 658"/>
                  <a:gd name="T3" fmla="*/ 3 h 217"/>
                  <a:gd name="T4" fmla="*/ 653 w 658"/>
                  <a:gd name="T5" fmla="*/ 1 h 217"/>
                  <a:gd name="T6" fmla="*/ 649 w 658"/>
                  <a:gd name="T7" fmla="*/ 0 h 217"/>
                  <a:gd name="T8" fmla="*/ 645 w 658"/>
                  <a:gd name="T9" fmla="*/ 1 h 217"/>
                  <a:gd name="T10" fmla="*/ 0 w 658"/>
                  <a:gd name="T11" fmla="*/ 217 h 217"/>
                  <a:gd name="T12" fmla="*/ 58 w 658"/>
                  <a:gd name="T13" fmla="*/ 217 h 217"/>
                  <a:gd name="T14" fmla="*/ 651 w 658"/>
                  <a:gd name="T15" fmla="*/ 18 h 217"/>
                  <a:gd name="T16" fmla="*/ 655 w 658"/>
                  <a:gd name="T17" fmla="*/ 17 h 217"/>
                  <a:gd name="T18" fmla="*/ 657 w 658"/>
                  <a:gd name="T19" fmla="*/ 14 h 217"/>
                  <a:gd name="T20" fmla="*/ 658 w 658"/>
                  <a:gd name="T21" fmla="*/ 10 h 217"/>
                  <a:gd name="T22" fmla="*/ 658 w 658"/>
                  <a:gd name="T23" fmla="*/ 6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217"/>
                  <a:gd name="T38" fmla="*/ 658 w 658"/>
                  <a:gd name="T39" fmla="*/ 217 h 2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217">
                    <a:moveTo>
                      <a:pt x="658" y="6"/>
                    </a:moveTo>
                    <a:lnTo>
                      <a:pt x="655" y="3"/>
                    </a:lnTo>
                    <a:lnTo>
                      <a:pt x="653" y="1"/>
                    </a:lnTo>
                    <a:lnTo>
                      <a:pt x="649" y="0"/>
                    </a:lnTo>
                    <a:lnTo>
                      <a:pt x="645" y="1"/>
                    </a:lnTo>
                    <a:lnTo>
                      <a:pt x="0" y="217"/>
                    </a:lnTo>
                    <a:lnTo>
                      <a:pt x="58" y="217"/>
                    </a:lnTo>
                    <a:lnTo>
                      <a:pt x="651" y="18"/>
                    </a:lnTo>
                    <a:lnTo>
                      <a:pt x="655" y="17"/>
                    </a:lnTo>
                    <a:lnTo>
                      <a:pt x="657" y="14"/>
                    </a:lnTo>
                    <a:lnTo>
                      <a:pt x="658" y="10"/>
                    </a:lnTo>
                    <a:lnTo>
                      <a:pt x="658" y="6"/>
                    </a:lnTo>
                    <a:close/>
                  </a:path>
                </a:pathLst>
              </a:custGeom>
              <a:solidFill>
                <a:srgbClr val="9696BA"/>
              </a:solidFill>
              <a:ln w="9525">
                <a:noFill/>
                <a:round/>
                <a:headEnd/>
                <a:tailEnd/>
              </a:ln>
            </p:spPr>
            <p:txBody>
              <a:bodyPr/>
              <a:lstStyle/>
              <a:p>
                <a:endParaRPr lang="en-US" dirty="0"/>
              </a:p>
            </p:txBody>
          </p:sp>
          <p:sp>
            <p:nvSpPr>
              <p:cNvPr id="53" name="Freeform 52"/>
              <p:cNvSpPr>
                <a:spLocks/>
              </p:cNvSpPr>
              <p:nvPr/>
            </p:nvSpPr>
            <p:spPr bwMode="auto">
              <a:xfrm>
                <a:off x="3638550" y="3292475"/>
                <a:ext cx="942975" cy="358775"/>
              </a:xfrm>
              <a:custGeom>
                <a:avLst/>
                <a:gdLst>
                  <a:gd name="T0" fmla="*/ 1 w 401"/>
                  <a:gd name="T1" fmla="*/ 145 h 153"/>
                  <a:gd name="T2" fmla="*/ 3 w 401"/>
                  <a:gd name="T3" fmla="*/ 149 h 153"/>
                  <a:gd name="T4" fmla="*/ 6 w 401"/>
                  <a:gd name="T5" fmla="*/ 152 h 153"/>
                  <a:gd name="T6" fmla="*/ 11 w 401"/>
                  <a:gd name="T7" fmla="*/ 153 h 153"/>
                  <a:gd name="T8" fmla="*/ 15 w 401"/>
                  <a:gd name="T9" fmla="*/ 153 h 153"/>
                  <a:gd name="T10" fmla="*/ 15 w 401"/>
                  <a:gd name="T11" fmla="*/ 153 h 153"/>
                  <a:gd name="T12" fmla="*/ 401 w 401"/>
                  <a:gd name="T13" fmla="*/ 24 h 153"/>
                  <a:gd name="T14" fmla="*/ 401 w 401"/>
                  <a:gd name="T15" fmla="*/ 18 h 153"/>
                  <a:gd name="T16" fmla="*/ 400 w 401"/>
                  <a:gd name="T17" fmla="*/ 11 h 153"/>
                  <a:gd name="T18" fmla="*/ 400 w 401"/>
                  <a:gd name="T19" fmla="*/ 6 h 153"/>
                  <a:gd name="T20" fmla="*/ 399 w 401"/>
                  <a:gd name="T21" fmla="*/ 0 h 153"/>
                  <a:gd name="T22" fmla="*/ 9 w 401"/>
                  <a:gd name="T23" fmla="*/ 130 h 153"/>
                  <a:gd name="T24" fmla="*/ 5 w 401"/>
                  <a:gd name="T25" fmla="*/ 132 h 153"/>
                  <a:gd name="T26" fmla="*/ 1 w 401"/>
                  <a:gd name="T27" fmla="*/ 136 h 153"/>
                  <a:gd name="T28" fmla="*/ 0 w 401"/>
                  <a:gd name="T29" fmla="*/ 140 h 153"/>
                  <a:gd name="T30" fmla="*/ 1 w 401"/>
                  <a:gd name="T31" fmla="*/ 145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153"/>
                  <a:gd name="T50" fmla="*/ 401 w 401"/>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153">
                    <a:moveTo>
                      <a:pt x="1" y="145"/>
                    </a:moveTo>
                    <a:lnTo>
                      <a:pt x="3" y="149"/>
                    </a:lnTo>
                    <a:lnTo>
                      <a:pt x="6" y="152"/>
                    </a:lnTo>
                    <a:lnTo>
                      <a:pt x="11" y="153"/>
                    </a:lnTo>
                    <a:lnTo>
                      <a:pt x="15" y="153"/>
                    </a:lnTo>
                    <a:lnTo>
                      <a:pt x="401" y="24"/>
                    </a:lnTo>
                    <a:lnTo>
                      <a:pt x="401" y="18"/>
                    </a:lnTo>
                    <a:lnTo>
                      <a:pt x="400" y="11"/>
                    </a:lnTo>
                    <a:lnTo>
                      <a:pt x="400" y="6"/>
                    </a:lnTo>
                    <a:lnTo>
                      <a:pt x="399" y="0"/>
                    </a:lnTo>
                    <a:lnTo>
                      <a:pt x="9" y="130"/>
                    </a:lnTo>
                    <a:lnTo>
                      <a:pt x="5" y="132"/>
                    </a:lnTo>
                    <a:lnTo>
                      <a:pt x="1" y="136"/>
                    </a:lnTo>
                    <a:lnTo>
                      <a:pt x="0" y="140"/>
                    </a:lnTo>
                    <a:lnTo>
                      <a:pt x="1" y="145"/>
                    </a:lnTo>
                    <a:close/>
                  </a:path>
                </a:pathLst>
              </a:custGeom>
              <a:solidFill>
                <a:srgbClr val="9696BA"/>
              </a:solidFill>
              <a:ln w="9525">
                <a:noFill/>
                <a:round/>
                <a:headEnd/>
                <a:tailEnd/>
              </a:ln>
            </p:spPr>
            <p:txBody>
              <a:bodyPr/>
              <a:lstStyle/>
              <a:p>
                <a:endParaRPr lang="en-US" dirty="0"/>
              </a:p>
            </p:txBody>
          </p:sp>
          <p:sp>
            <p:nvSpPr>
              <p:cNvPr id="54" name="Freeform 53"/>
              <p:cNvSpPr>
                <a:spLocks/>
              </p:cNvSpPr>
              <p:nvPr/>
            </p:nvSpPr>
            <p:spPr bwMode="auto">
              <a:xfrm>
                <a:off x="3700463" y="3475038"/>
                <a:ext cx="889000" cy="342900"/>
              </a:xfrm>
              <a:custGeom>
                <a:avLst/>
                <a:gdLst>
                  <a:gd name="T0" fmla="*/ 2 w 378"/>
                  <a:gd name="T1" fmla="*/ 137 h 146"/>
                  <a:gd name="T2" fmla="*/ 3 w 378"/>
                  <a:gd name="T3" fmla="*/ 141 h 146"/>
                  <a:gd name="T4" fmla="*/ 7 w 378"/>
                  <a:gd name="T5" fmla="*/ 145 h 146"/>
                  <a:gd name="T6" fmla="*/ 11 w 378"/>
                  <a:gd name="T7" fmla="*/ 146 h 146"/>
                  <a:gd name="T8" fmla="*/ 16 w 378"/>
                  <a:gd name="T9" fmla="*/ 145 h 146"/>
                  <a:gd name="T10" fmla="*/ 16 w 378"/>
                  <a:gd name="T11" fmla="*/ 145 h 146"/>
                  <a:gd name="T12" fmla="*/ 377 w 378"/>
                  <a:gd name="T13" fmla="*/ 25 h 146"/>
                  <a:gd name="T14" fmla="*/ 377 w 378"/>
                  <a:gd name="T15" fmla="*/ 19 h 146"/>
                  <a:gd name="T16" fmla="*/ 377 w 378"/>
                  <a:gd name="T17" fmla="*/ 12 h 146"/>
                  <a:gd name="T18" fmla="*/ 377 w 378"/>
                  <a:gd name="T19" fmla="*/ 6 h 146"/>
                  <a:gd name="T20" fmla="*/ 378 w 378"/>
                  <a:gd name="T21" fmla="*/ 0 h 146"/>
                  <a:gd name="T22" fmla="*/ 8 w 378"/>
                  <a:gd name="T23" fmla="*/ 123 h 146"/>
                  <a:gd name="T24" fmla="*/ 4 w 378"/>
                  <a:gd name="T25" fmla="*/ 126 h 146"/>
                  <a:gd name="T26" fmla="*/ 2 w 378"/>
                  <a:gd name="T27" fmla="*/ 128 h 146"/>
                  <a:gd name="T28" fmla="*/ 0 w 378"/>
                  <a:gd name="T29" fmla="*/ 133 h 146"/>
                  <a:gd name="T30" fmla="*/ 2 w 378"/>
                  <a:gd name="T31" fmla="*/ 13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146"/>
                  <a:gd name="T50" fmla="*/ 378 w 37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146">
                    <a:moveTo>
                      <a:pt x="2" y="137"/>
                    </a:moveTo>
                    <a:lnTo>
                      <a:pt x="3" y="141"/>
                    </a:lnTo>
                    <a:lnTo>
                      <a:pt x="7" y="145"/>
                    </a:lnTo>
                    <a:lnTo>
                      <a:pt x="11" y="146"/>
                    </a:lnTo>
                    <a:lnTo>
                      <a:pt x="16" y="145"/>
                    </a:lnTo>
                    <a:lnTo>
                      <a:pt x="377" y="25"/>
                    </a:lnTo>
                    <a:lnTo>
                      <a:pt x="377" y="19"/>
                    </a:lnTo>
                    <a:lnTo>
                      <a:pt x="377" y="12"/>
                    </a:lnTo>
                    <a:lnTo>
                      <a:pt x="377" y="6"/>
                    </a:lnTo>
                    <a:lnTo>
                      <a:pt x="378" y="0"/>
                    </a:lnTo>
                    <a:lnTo>
                      <a:pt x="8" y="123"/>
                    </a:lnTo>
                    <a:lnTo>
                      <a:pt x="4" y="126"/>
                    </a:lnTo>
                    <a:lnTo>
                      <a:pt x="2" y="128"/>
                    </a:lnTo>
                    <a:lnTo>
                      <a:pt x="0" y="133"/>
                    </a:lnTo>
                    <a:lnTo>
                      <a:pt x="2" y="137"/>
                    </a:lnTo>
                    <a:close/>
                  </a:path>
                </a:pathLst>
              </a:custGeom>
              <a:solidFill>
                <a:srgbClr val="9696BA"/>
              </a:solidFill>
              <a:ln w="9525">
                <a:noFill/>
                <a:round/>
                <a:headEnd/>
                <a:tailEnd/>
              </a:ln>
            </p:spPr>
            <p:txBody>
              <a:bodyPr/>
              <a:lstStyle/>
              <a:p>
                <a:endParaRPr lang="en-US" dirty="0"/>
              </a:p>
            </p:txBody>
          </p:sp>
          <p:sp>
            <p:nvSpPr>
              <p:cNvPr id="55" name="Freeform 54"/>
              <p:cNvSpPr>
                <a:spLocks/>
              </p:cNvSpPr>
              <p:nvPr/>
            </p:nvSpPr>
            <p:spPr bwMode="auto">
              <a:xfrm>
                <a:off x="3784600" y="3681413"/>
                <a:ext cx="781050" cy="307975"/>
              </a:xfrm>
              <a:custGeom>
                <a:avLst/>
                <a:gdLst>
                  <a:gd name="T0" fmla="*/ 0 w 332"/>
                  <a:gd name="T1" fmla="*/ 122 h 131"/>
                  <a:gd name="T2" fmla="*/ 3 w 332"/>
                  <a:gd name="T3" fmla="*/ 126 h 131"/>
                  <a:gd name="T4" fmla="*/ 6 w 332"/>
                  <a:gd name="T5" fmla="*/ 130 h 131"/>
                  <a:gd name="T6" fmla="*/ 10 w 332"/>
                  <a:gd name="T7" fmla="*/ 131 h 131"/>
                  <a:gd name="T8" fmla="*/ 15 w 332"/>
                  <a:gd name="T9" fmla="*/ 130 h 131"/>
                  <a:gd name="T10" fmla="*/ 15 w 332"/>
                  <a:gd name="T11" fmla="*/ 130 h 131"/>
                  <a:gd name="T12" fmla="*/ 325 w 332"/>
                  <a:gd name="T13" fmla="*/ 26 h 131"/>
                  <a:gd name="T14" fmla="*/ 327 w 332"/>
                  <a:gd name="T15" fmla="*/ 20 h 131"/>
                  <a:gd name="T16" fmla="*/ 329 w 332"/>
                  <a:gd name="T17" fmla="*/ 12 h 131"/>
                  <a:gd name="T18" fmla="*/ 330 w 332"/>
                  <a:gd name="T19" fmla="*/ 6 h 131"/>
                  <a:gd name="T20" fmla="*/ 332 w 332"/>
                  <a:gd name="T21" fmla="*/ 0 h 131"/>
                  <a:gd name="T22" fmla="*/ 8 w 332"/>
                  <a:gd name="T23" fmla="*/ 108 h 131"/>
                  <a:gd name="T24" fmla="*/ 4 w 332"/>
                  <a:gd name="T25" fmla="*/ 109 h 131"/>
                  <a:gd name="T26" fmla="*/ 1 w 332"/>
                  <a:gd name="T27" fmla="*/ 113 h 131"/>
                  <a:gd name="T28" fmla="*/ 0 w 332"/>
                  <a:gd name="T29" fmla="*/ 117 h 131"/>
                  <a:gd name="T30" fmla="*/ 0 w 332"/>
                  <a:gd name="T31" fmla="*/ 122 h 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131"/>
                  <a:gd name="T50" fmla="*/ 332 w 332"/>
                  <a:gd name="T51" fmla="*/ 131 h 1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131">
                    <a:moveTo>
                      <a:pt x="0" y="122"/>
                    </a:moveTo>
                    <a:lnTo>
                      <a:pt x="3" y="126"/>
                    </a:lnTo>
                    <a:lnTo>
                      <a:pt x="6" y="130"/>
                    </a:lnTo>
                    <a:lnTo>
                      <a:pt x="10" y="131"/>
                    </a:lnTo>
                    <a:lnTo>
                      <a:pt x="15" y="130"/>
                    </a:lnTo>
                    <a:lnTo>
                      <a:pt x="325" y="26"/>
                    </a:lnTo>
                    <a:lnTo>
                      <a:pt x="327" y="20"/>
                    </a:lnTo>
                    <a:lnTo>
                      <a:pt x="329" y="12"/>
                    </a:lnTo>
                    <a:lnTo>
                      <a:pt x="330" y="6"/>
                    </a:lnTo>
                    <a:lnTo>
                      <a:pt x="332" y="0"/>
                    </a:lnTo>
                    <a:lnTo>
                      <a:pt x="8" y="108"/>
                    </a:lnTo>
                    <a:lnTo>
                      <a:pt x="4" y="109"/>
                    </a:lnTo>
                    <a:lnTo>
                      <a:pt x="1" y="113"/>
                    </a:lnTo>
                    <a:lnTo>
                      <a:pt x="0" y="117"/>
                    </a:lnTo>
                    <a:lnTo>
                      <a:pt x="0" y="122"/>
                    </a:lnTo>
                    <a:close/>
                  </a:path>
                </a:pathLst>
              </a:custGeom>
              <a:solidFill>
                <a:srgbClr val="9696BA"/>
              </a:solidFill>
              <a:ln w="9525">
                <a:noFill/>
                <a:round/>
                <a:headEnd/>
                <a:tailEnd/>
              </a:ln>
            </p:spPr>
            <p:txBody>
              <a:bodyPr/>
              <a:lstStyle/>
              <a:p>
                <a:endParaRPr lang="en-US" dirty="0"/>
              </a:p>
            </p:txBody>
          </p:sp>
          <p:sp>
            <p:nvSpPr>
              <p:cNvPr id="56" name="Freeform 55"/>
              <p:cNvSpPr>
                <a:spLocks/>
              </p:cNvSpPr>
              <p:nvPr/>
            </p:nvSpPr>
            <p:spPr bwMode="auto">
              <a:xfrm>
                <a:off x="3848100" y="3890963"/>
                <a:ext cx="652463" cy="263525"/>
              </a:xfrm>
              <a:custGeom>
                <a:avLst/>
                <a:gdLst>
                  <a:gd name="T0" fmla="*/ 0 w 277"/>
                  <a:gd name="T1" fmla="*/ 104 h 112"/>
                  <a:gd name="T2" fmla="*/ 2 w 277"/>
                  <a:gd name="T3" fmla="*/ 108 h 112"/>
                  <a:gd name="T4" fmla="*/ 6 w 277"/>
                  <a:gd name="T5" fmla="*/ 111 h 112"/>
                  <a:gd name="T6" fmla="*/ 10 w 277"/>
                  <a:gd name="T7" fmla="*/ 112 h 112"/>
                  <a:gd name="T8" fmla="*/ 15 w 277"/>
                  <a:gd name="T9" fmla="*/ 112 h 112"/>
                  <a:gd name="T10" fmla="*/ 15 w 277"/>
                  <a:gd name="T11" fmla="*/ 112 h 112"/>
                  <a:gd name="T12" fmla="*/ 263 w 277"/>
                  <a:gd name="T13" fmla="*/ 29 h 112"/>
                  <a:gd name="T14" fmla="*/ 264 w 277"/>
                  <a:gd name="T15" fmla="*/ 26 h 112"/>
                  <a:gd name="T16" fmla="*/ 266 w 277"/>
                  <a:gd name="T17" fmla="*/ 24 h 112"/>
                  <a:gd name="T18" fmla="*/ 268 w 277"/>
                  <a:gd name="T19" fmla="*/ 21 h 112"/>
                  <a:gd name="T20" fmla="*/ 269 w 277"/>
                  <a:gd name="T21" fmla="*/ 19 h 112"/>
                  <a:gd name="T22" fmla="*/ 272 w 277"/>
                  <a:gd name="T23" fmla="*/ 14 h 112"/>
                  <a:gd name="T24" fmla="*/ 273 w 277"/>
                  <a:gd name="T25" fmla="*/ 9 h 112"/>
                  <a:gd name="T26" fmla="*/ 275 w 277"/>
                  <a:gd name="T27" fmla="*/ 5 h 112"/>
                  <a:gd name="T28" fmla="*/ 277 w 277"/>
                  <a:gd name="T29" fmla="*/ 0 h 112"/>
                  <a:gd name="T30" fmla="*/ 8 w 277"/>
                  <a:gd name="T31" fmla="*/ 89 h 112"/>
                  <a:gd name="T32" fmla="*/ 4 w 277"/>
                  <a:gd name="T33" fmla="*/ 91 h 112"/>
                  <a:gd name="T34" fmla="*/ 1 w 277"/>
                  <a:gd name="T35" fmla="*/ 95 h 112"/>
                  <a:gd name="T36" fmla="*/ 0 w 277"/>
                  <a:gd name="T37" fmla="*/ 99 h 112"/>
                  <a:gd name="T38" fmla="*/ 0 w 277"/>
                  <a:gd name="T39" fmla="*/ 104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112"/>
                  <a:gd name="T62" fmla="*/ 277 w 27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112">
                    <a:moveTo>
                      <a:pt x="0" y="104"/>
                    </a:moveTo>
                    <a:lnTo>
                      <a:pt x="2" y="108"/>
                    </a:lnTo>
                    <a:lnTo>
                      <a:pt x="6" y="111"/>
                    </a:lnTo>
                    <a:lnTo>
                      <a:pt x="10" y="112"/>
                    </a:lnTo>
                    <a:lnTo>
                      <a:pt x="15" y="112"/>
                    </a:lnTo>
                    <a:lnTo>
                      <a:pt x="263" y="29"/>
                    </a:lnTo>
                    <a:lnTo>
                      <a:pt x="264" y="26"/>
                    </a:lnTo>
                    <a:lnTo>
                      <a:pt x="266" y="24"/>
                    </a:lnTo>
                    <a:lnTo>
                      <a:pt x="268" y="21"/>
                    </a:lnTo>
                    <a:lnTo>
                      <a:pt x="269" y="19"/>
                    </a:lnTo>
                    <a:lnTo>
                      <a:pt x="272" y="14"/>
                    </a:lnTo>
                    <a:lnTo>
                      <a:pt x="273" y="9"/>
                    </a:lnTo>
                    <a:lnTo>
                      <a:pt x="275" y="5"/>
                    </a:lnTo>
                    <a:lnTo>
                      <a:pt x="277" y="0"/>
                    </a:lnTo>
                    <a:lnTo>
                      <a:pt x="8" y="89"/>
                    </a:lnTo>
                    <a:lnTo>
                      <a:pt x="4" y="91"/>
                    </a:lnTo>
                    <a:lnTo>
                      <a:pt x="1" y="95"/>
                    </a:lnTo>
                    <a:lnTo>
                      <a:pt x="0" y="99"/>
                    </a:lnTo>
                    <a:lnTo>
                      <a:pt x="0" y="104"/>
                    </a:lnTo>
                    <a:close/>
                  </a:path>
                </a:pathLst>
              </a:custGeom>
              <a:solidFill>
                <a:srgbClr val="9696BA"/>
              </a:solidFill>
              <a:ln w="9525">
                <a:noFill/>
                <a:round/>
                <a:headEnd/>
                <a:tailEnd/>
              </a:ln>
            </p:spPr>
            <p:txBody>
              <a:bodyPr/>
              <a:lstStyle/>
              <a:p>
                <a:endParaRPr lang="en-US" dirty="0"/>
              </a:p>
            </p:txBody>
          </p:sp>
          <p:sp>
            <p:nvSpPr>
              <p:cNvPr id="57" name="Text Box 37"/>
              <p:cNvSpPr txBox="1">
                <a:spLocks noChangeArrowheads="1"/>
              </p:cNvSpPr>
              <p:nvPr/>
            </p:nvSpPr>
            <p:spPr bwMode="auto">
              <a:xfrm rot="20460668">
                <a:off x="2923311" y="2457081"/>
                <a:ext cx="2132315" cy="925697"/>
              </a:xfrm>
              <a:prstGeom prst="rect">
                <a:avLst/>
              </a:prstGeom>
              <a:noFill/>
              <a:ln w="9525">
                <a:noFill/>
                <a:miter lim="800000"/>
                <a:headEnd/>
                <a:tailEnd/>
              </a:ln>
            </p:spPr>
            <p:txBody>
              <a:bodyPr wrap="none">
                <a:spAutoFit/>
              </a:bodyPr>
              <a:lstStyle/>
              <a:p>
                <a:pPr algn="r"/>
                <a:r>
                  <a:rPr lang="en-US" sz="2800" dirty="0" smtClean="0">
                    <a:solidFill>
                      <a:srgbClr val="00007F"/>
                    </a:solidFill>
                    <a:latin typeface="Arial" charset="0"/>
                  </a:rPr>
                  <a:t>Activi</a:t>
                </a:r>
                <a:endParaRPr lang="en-US" sz="2800" dirty="0">
                  <a:solidFill>
                    <a:srgbClr val="00007F"/>
                  </a:solidFill>
                  <a:latin typeface="Arial" charset="0"/>
                </a:endParaRPr>
              </a:p>
            </p:txBody>
          </p:sp>
          <p:sp>
            <p:nvSpPr>
              <p:cNvPr id="58" name="Freeform 39"/>
              <p:cNvSpPr>
                <a:spLocks/>
              </p:cNvSpPr>
              <p:nvPr/>
            </p:nvSpPr>
            <p:spPr bwMode="auto">
              <a:xfrm>
                <a:off x="4694238" y="4178300"/>
                <a:ext cx="1743075"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59" name="Line 40"/>
              <p:cNvSpPr>
                <a:spLocks noChangeShapeType="1"/>
              </p:cNvSpPr>
              <p:nvPr/>
            </p:nvSpPr>
            <p:spPr bwMode="auto">
              <a:xfrm>
                <a:off x="2847975" y="2590800"/>
                <a:ext cx="762000" cy="1981200"/>
              </a:xfrm>
              <a:prstGeom prst="line">
                <a:avLst/>
              </a:prstGeom>
              <a:noFill/>
              <a:ln w="28575">
                <a:solidFill>
                  <a:schemeClr val="tx1"/>
                </a:solidFill>
                <a:round/>
                <a:headEnd/>
                <a:tailEnd/>
              </a:ln>
            </p:spPr>
            <p:txBody>
              <a:bodyPr wrap="none" anchor="ctr"/>
              <a:lstStyle/>
              <a:p>
                <a:endParaRPr lang="en-US" dirty="0"/>
              </a:p>
            </p:txBody>
          </p:sp>
          <p:sp>
            <p:nvSpPr>
              <p:cNvPr id="60" name="Freeform 41"/>
              <p:cNvSpPr>
                <a:spLocks/>
              </p:cNvSpPr>
              <p:nvPr/>
            </p:nvSpPr>
            <p:spPr bwMode="auto">
              <a:xfrm>
                <a:off x="4295775" y="1905000"/>
                <a:ext cx="2590800" cy="3505200"/>
              </a:xfrm>
              <a:custGeom>
                <a:avLst/>
                <a:gdLst>
                  <a:gd name="T0" fmla="*/ 48 w 1632"/>
                  <a:gd name="T1" fmla="*/ 288 h 2208"/>
                  <a:gd name="T2" fmla="*/ 1056 w 1632"/>
                  <a:gd name="T3" fmla="*/ 0 h 2208"/>
                  <a:gd name="T4" fmla="*/ 1632 w 1632"/>
                  <a:gd name="T5" fmla="*/ 1872 h 2208"/>
                  <a:gd name="T6" fmla="*/ 240 w 1632"/>
                  <a:gd name="T7" fmla="*/ 2208 h 2208"/>
                  <a:gd name="T8" fmla="*/ 0 w 1632"/>
                  <a:gd name="T9" fmla="*/ 1584 h 2208"/>
                  <a:gd name="T10" fmla="*/ 0 60000 65536"/>
                  <a:gd name="T11" fmla="*/ 0 60000 65536"/>
                  <a:gd name="T12" fmla="*/ 0 60000 65536"/>
                  <a:gd name="T13" fmla="*/ 0 60000 65536"/>
                  <a:gd name="T14" fmla="*/ 0 60000 65536"/>
                  <a:gd name="T15" fmla="*/ 0 w 1632"/>
                  <a:gd name="T16" fmla="*/ 0 h 2208"/>
                  <a:gd name="T17" fmla="*/ 1632 w 1632"/>
                  <a:gd name="T18" fmla="*/ 2208 h 2208"/>
                </a:gdLst>
                <a:ahLst/>
                <a:cxnLst>
                  <a:cxn ang="T10">
                    <a:pos x="T0" y="T1"/>
                  </a:cxn>
                  <a:cxn ang="T11">
                    <a:pos x="T2" y="T3"/>
                  </a:cxn>
                  <a:cxn ang="T12">
                    <a:pos x="T4" y="T5"/>
                  </a:cxn>
                  <a:cxn ang="T13">
                    <a:pos x="T6" y="T7"/>
                  </a:cxn>
                  <a:cxn ang="T14">
                    <a:pos x="T8" y="T9"/>
                  </a:cxn>
                </a:cxnLst>
                <a:rect l="T15" t="T16" r="T17" b="T18"/>
                <a:pathLst>
                  <a:path w="1632" h="2208">
                    <a:moveTo>
                      <a:pt x="48" y="288"/>
                    </a:moveTo>
                    <a:lnTo>
                      <a:pt x="1056" y="0"/>
                    </a:lnTo>
                    <a:lnTo>
                      <a:pt x="1632" y="1872"/>
                    </a:lnTo>
                    <a:lnTo>
                      <a:pt x="240" y="2208"/>
                    </a:lnTo>
                    <a:lnTo>
                      <a:pt x="0" y="1584"/>
                    </a:lnTo>
                  </a:path>
                </a:pathLst>
              </a:custGeom>
              <a:noFill/>
              <a:ln w="28575" cmpd="sng">
                <a:solidFill>
                  <a:schemeClr val="tx1"/>
                </a:solidFill>
                <a:round/>
                <a:headEnd/>
                <a:tailEnd/>
              </a:ln>
            </p:spPr>
            <p:txBody>
              <a:bodyPr wrap="none" anchor="ctr"/>
              <a:lstStyle/>
              <a:p>
                <a:endParaRPr lang="en-US" dirty="0"/>
              </a:p>
            </p:txBody>
          </p:sp>
        </p:grpSp>
        <p:sp>
          <p:nvSpPr>
            <p:cNvPr id="18" name="TextBox 17"/>
            <p:cNvSpPr txBox="1"/>
            <p:nvPr/>
          </p:nvSpPr>
          <p:spPr>
            <a:xfrm rot="20640256">
              <a:off x="7816506" y="1408502"/>
              <a:ext cx="569387" cy="400110"/>
            </a:xfrm>
            <a:prstGeom prst="rect">
              <a:avLst/>
            </a:prstGeom>
            <a:noFill/>
          </p:spPr>
          <p:txBody>
            <a:bodyPr wrap="none" rtlCol="0">
              <a:spAutoFit/>
            </a:bodyPr>
            <a:lstStyle/>
            <a:p>
              <a:r>
                <a:rPr lang="en-US" sz="2000" dirty="0" smtClean="0">
                  <a:solidFill>
                    <a:srgbClr val="002060"/>
                  </a:solidFill>
                  <a:latin typeface="+mj-lt"/>
                </a:rPr>
                <a:t>vity</a:t>
              </a:r>
              <a:endParaRPr lang="en-US" sz="2000" dirty="0">
                <a:solidFill>
                  <a:srgbClr val="002060"/>
                </a:solidFill>
                <a:latin typeface="+mj-lt"/>
              </a:endParaRPr>
            </a:p>
          </p:txBody>
        </p:sp>
      </p:grpSp>
      <p:graphicFrame>
        <p:nvGraphicFramePr>
          <p:cNvPr id="61" name="Table 60"/>
          <p:cNvGraphicFramePr>
            <a:graphicFrameLocks noGrp="1"/>
          </p:cNvGraphicFramePr>
          <p:nvPr/>
        </p:nvGraphicFramePr>
        <p:xfrm>
          <a:off x="163284" y="2286000"/>
          <a:ext cx="3037116" cy="3650089"/>
        </p:xfrm>
        <a:graphic>
          <a:graphicData uri="http://schemas.openxmlformats.org/drawingml/2006/table">
            <a:tbl>
              <a:tblPr firstRow="1" bandRow="1">
                <a:tableStyleId>{F5AB1C69-6EDB-4FF4-983F-18BD219EF322}</a:tableStyleId>
              </a:tblPr>
              <a:tblGrid>
                <a:gridCol w="1518558"/>
                <a:gridCol w="1518558"/>
              </a:tblGrid>
              <a:tr h="226263">
                <a:tc>
                  <a:txBody>
                    <a:bodyPr/>
                    <a:lstStyle/>
                    <a:p>
                      <a:r>
                        <a:rPr lang="en-US" sz="1200" dirty="0" smtClean="0">
                          <a:solidFill>
                            <a:schemeClr val="tx1"/>
                          </a:solidFill>
                        </a:rPr>
                        <a:t>Team</a:t>
                      </a:r>
                      <a:r>
                        <a:rPr lang="en-US" sz="1200" baseline="0" dirty="0" smtClean="0">
                          <a:solidFill>
                            <a:schemeClr val="tx1"/>
                          </a:solidFill>
                        </a:rPr>
                        <a:t> Members</a:t>
                      </a:r>
                      <a:endParaRPr lang="en-US" sz="1200" dirty="0">
                        <a:solidFill>
                          <a:schemeClr val="tx1"/>
                        </a:solidFill>
                        <a:latin typeface="+mj-lt"/>
                      </a:endParaRPr>
                    </a:p>
                  </a:txBody>
                  <a:tcPr/>
                </a:tc>
                <a:tc>
                  <a:txBody>
                    <a:bodyPr/>
                    <a:lstStyle/>
                    <a:p>
                      <a:r>
                        <a:rPr lang="en-US" sz="1200" dirty="0" smtClean="0">
                          <a:solidFill>
                            <a:schemeClr val="tx1"/>
                          </a:solidFill>
                        </a:rPr>
                        <a:t>Station</a:t>
                      </a:r>
                      <a:endParaRPr lang="en-US" sz="1200" dirty="0">
                        <a:solidFill>
                          <a:schemeClr val="tx1"/>
                        </a:solidFill>
                        <a:latin typeface="+mj-lt"/>
                      </a:endParaRPr>
                    </a:p>
                  </a:txBody>
                  <a:tcPr/>
                </a:tc>
              </a:tr>
              <a:tr h="358249">
                <a:tc>
                  <a:txBody>
                    <a:bodyPr/>
                    <a:lstStyle/>
                    <a:p>
                      <a:pPr>
                        <a:buNone/>
                      </a:pPr>
                      <a:r>
                        <a:rPr lang="en-US" sz="1200" kern="1200" dirty="0" err="1" smtClean="0">
                          <a:solidFill>
                            <a:schemeClr val="tx1"/>
                          </a:solidFill>
                        </a:rPr>
                        <a:t>Dinesh</a:t>
                      </a:r>
                      <a:endParaRPr lang="en-US" sz="1200" dirty="0">
                        <a:solidFill>
                          <a:schemeClr val="tx1"/>
                        </a:solidFill>
                        <a:latin typeface="+mj-lt"/>
                      </a:endParaRPr>
                    </a:p>
                  </a:txBody>
                  <a:tcPr/>
                </a:tc>
                <a:tc>
                  <a:txBody>
                    <a:bodyPr/>
                    <a:lstStyle/>
                    <a:p>
                      <a:r>
                        <a:rPr lang="en-US" sz="1200" dirty="0" smtClean="0">
                          <a:solidFill>
                            <a:schemeClr val="tx1"/>
                          </a:solidFill>
                        </a:rPr>
                        <a:t>FOH</a:t>
                      </a:r>
                      <a:endParaRPr lang="en-US" sz="1200" dirty="0">
                        <a:solidFill>
                          <a:schemeClr val="tx1"/>
                        </a:solidFill>
                        <a:latin typeface="+mj-lt"/>
                      </a:endParaRPr>
                    </a:p>
                  </a:txBody>
                  <a:tcPr/>
                </a:tc>
              </a:tr>
              <a:tr h="226263">
                <a:tc>
                  <a:txBody>
                    <a:bodyPr/>
                    <a:lstStyle/>
                    <a:p>
                      <a:r>
                        <a:rPr lang="en-US" sz="1200" dirty="0" err="1" smtClean="0">
                          <a:solidFill>
                            <a:schemeClr val="tx1"/>
                          </a:solidFill>
                        </a:rPr>
                        <a:t>Satendar</a:t>
                      </a:r>
                      <a:endParaRPr lang="en-US" sz="1200" dirty="0">
                        <a:solidFill>
                          <a:schemeClr val="tx1"/>
                        </a:solidFill>
                        <a:latin typeface="+mj-lt"/>
                      </a:endParaRPr>
                    </a:p>
                  </a:txBody>
                  <a:tcPr/>
                </a:tc>
                <a:tc>
                  <a:txBody>
                    <a:bodyPr/>
                    <a:lstStyle/>
                    <a:p>
                      <a:r>
                        <a:rPr lang="en-US" sz="1200" dirty="0" smtClean="0">
                          <a:solidFill>
                            <a:schemeClr val="tx1"/>
                          </a:solidFill>
                        </a:rPr>
                        <a:t>BOH</a:t>
                      </a:r>
                      <a:endParaRPr lang="en-US" sz="1200" dirty="0">
                        <a:solidFill>
                          <a:schemeClr val="tx1"/>
                        </a:solidFill>
                        <a:latin typeface="+mj-lt"/>
                      </a:endParaRPr>
                    </a:p>
                  </a:txBody>
                  <a:tcPr/>
                </a:tc>
              </a:tr>
              <a:tr h="226263">
                <a:tc>
                  <a:txBody>
                    <a:bodyPr/>
                    <a:lstStyle/>
                    <a:p>
                      <a:r>
                        <a:rPr lang="en-US" sz="1200" dirty="0" smtClean="0">
                          <a:solidFill>
                            <a:schemeClr val="tx1"/>
                          </a:solidFill>
                        </a:rPr>
                        <a:t>Krishna</a:t>
                      </a:r>
                      <a:endParaRPr lang="en-US" sz="1200" dirty="0">
                        <a:solidFill>
                          <a:schemeClr val="tx1"/>
                        </a:solidFill>
                        <a:latin typeface="+mj-lt"/>
                      </a:endParaRPr>
                    </a:p>
                  </a:txBody>
                  <a:tcPr/>
                </a:tc>
                <a:tc>
                  <a:txBody>
                    <a:bodyPr/>
                    <a:lstStyle/>
                    <a:p>
                      <a:r>
                        <a:rPr lang="en-US" sz="1200" dirty="0" smtClean="0">
                          <a:solidFill>
                            <a:schemeClr val="tx1"/>
                          </a:solidFill>
                        </a:rPr>
                        <a:t>BOH</a:t>
                      </a:r>
                      <a:endParaRPr lang="en-US" sz="1200" dirty="0">
                        <a:solidFill>
                          <a:schemeClr val="tx1"/>
                        </a:solidFill>
                        <a:latin typeface="+mj-lt"/>
                      </a:endParaRPr>
                    </a:p>
                  </a:txBody>
                  <a:tcPr/>
                </a:tc>
              </a:tr>
              <a:tr h="226263">
                <a:tc>
                  <a:txBody>
                    <a:bodyPr/>
                    <a:lstStyle/>
                    <a:p>
                      <a:r>
                        <a:rPr lang="en-US" sz="1200" dirty="0" err="1" smtClean="0">
                          <a:solidFill>
                            <a:schemeClr val="tx1"/>
                          </a:solidFill>
                        </a:rPr>
                        <a:t>Brijesh</a:t>
                      </a:r>
                      <a:endParaRPr lang="en-US" sz="1200" dirty="0">
                        <a:solidFill>
                          <a:schemeClr val="tx1"/>
                        </a:solidFill>
                        <a:latin typeface="+mj-lt"/>
                      </a:endParaRPr>
                    </a:p>
                  </a:txBody>
                  <a:tcPr/>
                </a:tc>
                <a:tc>
                  <a:txBody>
                    <a:bodyPr/>
                    <a:lstStyle/>
                    <a:p>
                      <a:r>
                        <a:rPr lang="en-US" sz="1200" dirty="0" smtClean="0">
                          <a:solidFill>
                            <a:schemeClr val="tx1"/>
                          </a:solidFill>
                        </a:rPr>
                        <a:t>Rider</a:t>
                      </a:r>
                      <a:endParaRPr lang="en-US" sz="1200" dirty="0">
                        <a:solidFill>
                          <a:schemeClr val="tx1"/>
                        </a:solidFill>
                        <a:latin typeface="+mj-lt"/>
                      </a:endParaRPr>
                    </a:p>
                  </a:txBody>
                  <a:tcPr/>
                </a:tc>
              </a:tr>
              <a:tr h="226263">
                <a:tc>
                  <a:txBody>
                    <a:bodyPr/>
                    <a:lstStyle/>
                    <a:p>
                      <a:r>
                        <a:rPr lang="en-US" sz="1200" dirty="0" err="1" smtClean="0">
                          <a:solidFill>
                            <a:schemeClr val="tx1"/>
                          </a:solidFill>
                        </a:rPr>
                        <a:t>Neha</a:t>
                      </a:r>
                      <a:endParaRPr lang="en-US" sz="1200" dirty="0">
                        <a:solidFill>
                          <a:schemeClr val="tx1"/>
                        </a:solidFill>
                        <a:latin typeface="+mj-lt"/>
                      </a:endParaRPr>
                    </a:p>
                  </a:txBody>
                  <a:tcPr/>
                </a:tc>
                <a:tc>
                  <a:txBody>
                    <a:bodyPr/>
                    <a:lstStyle/>
                    <a:p>
                      <a:r>
                        <a:rPr lang="en-US" sz="1200" dirty="0" smtClean="0">
                          <a:solidFill>
                            <a:schemeClr val="tx1"/>
                          </a:solidFill>
                        </a:rPr>
                        <a:t>FOH</a:t>
                      </a:r>
                      <a:endParaRPr lang="en-US" sz="1200" dirty="0">
                        <a:solidFill>
                          <a:schemeClr val="tx1"/>
                        </a:solidFill>
                        <a:latin typeface="+mj-lt"/>
                      </a:endParaRPr>
                    </a:p>
                  </a:txBody>
                  <a:tcPr/>
                </a:tc>
              </a:tr>
              <a:tr h="226263">
                <a:tc>
                  <a:txBody>
                    <a:bodyPr/>
                    <a:lstStyle/>
                    <a:p>
                      <a:r>
                        <a:rPr lang="en-US" sz="1200" dirty="0" smtClean="0">
                          <a:solidFill>
                            <a:schemeClr val="tx1"/>
                          </a:solidFill>
                        </a:rPr>
                        <a:t>Vikas</a:t>
                      </a:r>
                      <a:endParaRPr lang="en-US" sz="1200" dirty="0">
                        <a:solidFill>
                          <a:schemeClr val="tx1"/>
                        </a:solidFill>
                        <a:latin typeface="+mj-lt"/>
                      </a:endParaRPr>
                    </a:p>
                  </a:txBody>
                  <a:tcPr/>
                </a:tc>
                <a:tc>
                  <a:txBody>
                    <a:bodyPr/>
                    <a:lstStyle/>
                    <a:p>
                      <a:r>
                        <a:rPr lang="en-US" sz="1200" dirty="0" smtClean="0">
                          <a:solidFill>
                            <a:schemeClr val="tx1"/>
                          </a:solidFill>
                        </a:rPr>
                        <a:t>Rider </a:t>
                      </a:r>
                      <a:endParaRPr lang="en-US" sz="1200" dirty="0">
                        <a:solidFill>
                          <a:schemeClr val="tx1"/>
                        </a:solidFill>
                        <a:latin typeface="+mj-lt"/>
                      </a:endParaRPr>
                    </a:p>
                  </a:txBody>
                  <a:tcPr/>
                </a:tc>
              </a:tr>
              <a:tr h="226263">
                <a:tc>
                  <a:txBody>
                    <a:bodyPr/>
                    <a:lstStyle/>
                    <a:p>
                      <a:r>
                        <a:rPr lang="en-US" sz="1200" dirty="0" smtClean="0">
                          <a:solidFill>
                            <a:schemeClr val="tx1"/>
                          </a:solidFill>
                        </a:rPr>
                        <a:t>Pradeep</a:t>
                      </a:r>
                      <a:endParaRPr lang="en-US" sz="1200" dirty="0">
                        <a:solidFill>
                          <a:schemeClr val="tx1"/>
                        </a:solidFill>
                        <a:latin typeface="+mj-lt"/>
                      </a:endParaRPr>
                    </a:p>
                  </a:txBody>
                  <a:tcPr/>
                </a:tc>
                <a:tc>
                  <a:txBody>
                    <a:bodyPr/>
                    <a:lstStyle/>
                    <a:p>
                      <a:r>
                        <a:rPr lang="en-US" sz="1200" dirty="0" smtClean="0">
                          <a:solidFill>
                            <a:schemeClr val="tx1"/>
                          </a:solidFill>
                        </a:rPr>
                        <a:t>Rider</a:t>
                      </a:r>
                      <a:endParaRPr lang="en-US" sz="1200" dirty="0">
                        <a:solidFill>
                          <a:schemeClr val="tx1"/>
                        </a:solidFill>
                        <a:latin typeface="+mj-lt"/>
                      </a:endParaRPr>
                    </a:p>
                  </a:txBody>
                  <a:tcPr/>
                </a:tc>
              </a:tr>
              <a:tr h="226263">
                <a:tc>
                  <a:txBody>
                    <a:bodyPr/>
                    <a:lstStyle/>
                    <a:p>
                      <a:r>
                        <a:rPr lang="en-US" sz="1200" dirty="0" smtClean="0">
                          <a:solidFill>
                            <a:schemeClr val="tx1"/>
                          </a:solidFill>
                        </a:rPr>
                        <a:t>Vivek</a:t>
                      </a:r>
                      <a:endParaRPr lang="en-US" sz="1200" dirty="0">
                        <a:solidFill>
                          <a:schemeClr val="tx1"/>
                        </a:solidFill>
                        <a:latin typeface="+mj-lt"/>
                      </a:endParaRPr>
                    </a:p>
                  </a:txBody>
                  <a:tcPr/>
                </a:tc>
                <a:tc>
                  <a:txBody>
                    <a:bodyPr/>
                    <a:lstStyle/>
                    <a:p>
                      <a:r>
                        <a:rPr lang="en-US" sz="1200" dirty="0" smtClean="0">
                          <a:solidFill>
                            <a:schemeClr val="tx1"/>
                          </a:solidFill>
                        </a:rPr>
                        <a:t>BOH</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j-lt"/>
                        </a:rPr>
                        <a:t>Ajay </a:t>
                      </a:r>
                      <a:endParaRPr lang="en-US" sz="1200" dirty="0">
                        <a:solidFill>
                          <a:schemeClr val="tx1"/>
                        </a:solidFill>
                        <a:latin typeface="+mj-lt"/>
                      </a:endParaRPr>
                    </a:p>
                  </a:txBody>
                  <a:tcPr/>
                </a:tc>
                <a:tc>
                  <a:txBody>
                    <a:bodyPr/>
                    <a:lstStyle/>
                    <a:p>
                      <a:r>
                        <a:rPr lang="en-US" sz="1200" dirty="0" smtClean="0">
                          <a:solidFill>
                            <a:schemeClr val="tx1"/>
                          </a:solidFill>
                          <a:latin typeface="+mj-lt"/>
                        </a:rPr>
                        <a:t>BOH</a:t>
                      </a:r>
                      <a:endParaRPr lang="en-US" sz="1200" dirty="0">
                        <a:solidFill>
                          <a:schemeClr val="tx1"/>
                        </a:solidFill>
                        <a:latin typeface="+mj-lt"/>
                      </a:endParaRPr>
                    </a:p>
                  </a:txBody>
                  <a:tcPr/>
                </a:tc>
              </a:tr>
              <a:tr h="226263">
                <a:tc>
                  <a:txBody>
                    <a:bodyPr/>
                    <a:lstStyle/>
                    <a:p>
                      <a:r>
                        <a:rPr lang="en-US" sz="1200" dirty="0" err="1" smtClean="0">
                          <a:solidFill>
                            <a:schemeClr val="tx1"/>
                          </a:solidFill>
                          <a:latin typeface="+mj-lt"/>
                        </a:rPr>
                        <a:t>Vikram</a:t>
                      </a:r>
                      <a:endParaRPr lang="en-US" sz="1200" dirty="0">
                        <a:solidFill>
                          <a:schemeClr val="tx1"/>
                        </a:solidFill>
                        <a:latin typeface="+mj-lt"/>
                      </a:endParaRPr>
                    </a:p>
                  </a:txBody>
                  <a:tcPr/>
                </a:tc>
                <a:tc>
                  <a:txBody>
                    <a:bodyPr/>
                    <a:lstStyle/>
                    <a:p>
                      <a:r>
                        <a:rPr lang="en-US" sz="1200" dirty="0" smtClean="0">
                          <a:solidFill>
                            <a:schemeClr val="tx1"/>
                          </a:solidFill>
                          <a:latin typeface="+mj-lt"/>
                        </a:rPr>
                        <a:t>FOH</a:t>
                      </a:r>
                      <a:endParaRPr lang="en-US" sz="1200" dirty="0">
                        <a:solidFill>
                          <a:schemeClr val="tx1"/>
                        </a:solidFill>
                        <a:latin typeface="+mj-lt"/>
                      </a:endParaRPr>
                    </a:p>
                  </a:txBody>
                  <a:tcPr/>
                </a:tc>
              </a:tr>
              <a:tr h="226263">
                <a:tc>
                  <a:txBody>
                    <a:bodyPr/>
                    <a:lstStyle/>
                    <a:p>
                      <a:r>
                        <a:rPr lang="en-US" sz="1200" dirty="0" err="1" smtClean="0">
                          <a:solidFill>
                            <a:schemeClr val="tx1"/>
                          </a:solidFill>
                          <a:latin typeface="+mj-lt"/>
                        </a:rPr>
                        <a:t>Pritam</a:t>
                      </a:r>
                      <a:endParaRPr lang="en-US" sz="1200" dirty="0">
                        <a:solidFill>
                          <a:schemeClr val="tx1"/>
                        </a:solidFill>
                        <a:latin typeface="+mj-lt"/>
                      </a:endParaRPr>
                    </a:p>
                  </a:txBody>
                  <a:tcPr/>
                </a:tc>
                <a:tc>
                  <a:txBody>
                    <a:bodyPr/>
                    <a:lstStyle/>
                    <a:p>
                      <a:r>
                        <a:rPr lang="en-US" sz="1200" dirty="0" smtClean="0">
                          <a:solidFill>
                            <a:schemeClr val="tx1"/>
                          </a:solidFill>
                          <a:latin typeface="+mj-lt"/>
                        </a:rPr>
                        <a:t>Rider </a:t>
                      </a:r>
                      <a:endParaRPr lang="en-US" sz="1200" dirty="0">
                        <a:solidFill>
                          <a:schemeClr val="tx1"/>
                        </a:solidFill>
                        <a:latin typeface="+mj-lt"/>
                      </a:endParaRPr>
                    </a:p>
                  </a:txBody>
                  <a:tcPr/>
                </a:tc>
              </a:tr>
              <a:tr h="226263">
                <a:tc>
                  <a:txBody>
                    <a:bodyPr/>
                    <a:lstStyle/>
                    <a:p>
                      <a:r>
                        <a:rPr lang="en-US" sz="1200" dirty="0" err="1" smtClean="0">
                          <a:solidFill>
                            <a:schemeClr val="tx1"/>
                          </a:solidFill>
                          <a:latin typeface="+mj-lt"/>
                        </a:rPr>
                        <a:t>Kapil</a:t>
                      </a:r>
                      <a:endParaRPr lang="en-US" sz="1200" dirty="0">
                        <a:solidFill>
                          <a:schemeClr val="tx1"/>
                        </a:solidFill>
                        <a:latin typeface="+mj-lt"/>
                      </a:endParaRPr>
                    </a:p>
                  </a:txBody>
                  <a:tcPr/>
                </a:tc>
                <a:tc>
                  <a:txBody>
                    <a:bodyPr/>
                    <a:lstStyle/>
                    <a:p>
                      <a:r>
                        <a:rPr lang="en-US" sz="1200" dirty="0" smtClean="0">
                          <a:solidFill>
                            <a:schemeClr val="tx1"/>
                          </a:solidFill>
                          <a:latin typeface="+mj-lt"/>
                        </a:rPr>
                        <a:t>Rider </a:t>
                      </a:r>
                      <a:endParaRPr lang="en-US" sz="1200" dirty="0">
                        <a:solidFill>
                          <a:schemeClr val="tx1"/>
                        </a:solidFill>
                        <a:latin typeface="+mj-lt"/>
                      </a:endParaRPr>
                    </a:p>
                  </a:txBody>
                  <a:tcPr/>
                </a:tc>
              </a:tr>
            </a:tbl>
          </a:graphicData>
        </a:graphic>
      </p:graphicFrame>
      <p:graphicFrame>
        <p:nvGraphicFramePr>
          <p:cNvPr id="62" name="Table 61"/>
          <p:cNvGraphicFramePr>
            <a:graphicFrameLocks noGrp="1"/>
          </p:cNvGraphicFramePr>
          <p:nvPr/>
        </p:nvGraphicFramePr>
        <p:xfrm>
          <a:off x="3320142" y="2300514"/>
          <a:ext cx="2351316" cy="2827129"/>
        </p:xfrm>
        <a:graphic>
          <a:graphicData uri="http://schemas.openxmlformats.org/drawingml/2006/table">
            <a:tbl>
              <a:tblPr firstRow="1" bandRow="1">
                <a:tableStyleId>{F5AB1C69-6EDB-4FF4-983F-18BD219EF322}</a:tableStyleId>
              </a:tblPr>
              <a:tblGrid>
                <a:gridCol w="751116"/>
                <a:gridCol w="1600200"/>
              </a:tblGrid>
              <a:tr h="226263">
                <a:tc>
                  <a:txBody>
                    <a:bodyPr/>
                    <a:lstStyle/>
                    <a:p>
                      <a:r>
                        <a:rPr lang="en-US" sz="1200" dirty="0" smtClean="0">
                          <a:solidFill>
                            <a:schemeClr val="tx1"/>
                          </a:solidFill>
                          <a:latin typeface="+mn-lt"/>
                        </a:rPr>
                        <a:t>Pod</a:t>
                      </a:r>
                      <a:r>
                        <a:rPr lang="en-US" sz="1200" baseline="0" dirty="0" smtClean="0">
                          <a:solidFill>
                            <a:schemeClr val="tx1"/>
                          </a:solidFill>
                          <a:latin typeface="+mn-lt"/>
                        </a:rPr>
                        <a:t> ID</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Avg. </a:t>
                      </a:r>
                      <a:r>
                        <a:rPr lang="en-US" sz="1200" baseline="0" dirty="0" smtClean="0">
                          <a:solidFill>
                            <a:schemeClr val="tx1"/>
                          </a:solidFill>
                          <a:latin typeface="+mn-lt"/>
                        </a:rPr>
                        <a:t> Monthly </a:t>
                      </a:r>
                      <a:r>
                        <a:rPr lang="en-US" sz="1200" baseline="0" dirty="0" err="1" smtClean="0">
                          <a:solidFill>
                            <a:schemeClr val="tx1"/>
                          </a:solidFill>
                          <a:latin typeface="+mn-lt"/>
                        </a:rPr>
                        <a:t>Txn</a:t>
                      </a:r>
                      <a:endParaRPr lang="en-US" sz="1200" dirty="0">
                        <a:solidFill>
                          <a:schemeClr val="tx1"/>
                        </a:solidFill>
                        <a:latin typeface="+mj-lt"/>
                      </a:endParaRPr>
                    </a:p>
                  </a:txBody>
                  <a:tcPr/>
                </a:tc>
              </a:tr>
              <a:tr h="358249">
                <a:tc>
                  <a:txBody>
                    <a:bodyPr/>
                    <a:lstStyle/>
                    <a:p>
                      <a:pPr>
                        <a:buNone/>
                      </a:pPr>
                      <a:r>
                        <a:rPr lang="en-US" sz="1200" kern="1200" dirty="0" smtClean="0">
                          <a:solidFill>
                            <a:schemeClr val="tx1"/>
                          </a:solidFill>
                          <a:latin typeface="+mn-lt"/>
                        </a:rPr>
                        <a:t>D-01</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117</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A-03</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543</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D-03</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377</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C-07</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84</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A-06</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191</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D-05</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137</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B-03</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19</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B-04</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172</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j-lt"/>
                        </a:rPr>
                        <a:t>C-05</a:t>
                      </a:r>
                      <a:endParaRPr lang="en-US" sz="1200" dirty="0">
                        <a:solidFill>
                          <a:schemeClr val="tx1"/>
                        </a:solidFill>
                        <a:latin typeface="+mj-lt"/>
                      </a:endParaRPr>
                    </a:p>
                  </a:txBody>
                  <a:tcPr/>
                </a:tc>
                <a:tc>
                  <a:txBody>
                    <a:bodyPr/>
                    <a:lstStyle/>
                    <a:p>
                      <a:pPr algn="ctr"/>
                      <a:r>
                        <a:rPr lang="en-US" sz="1200" dirty="0" smtClean="0">
                          <a:solidFill>
                            <a:schemeClr val="tx1"/>
                          </a:solidFill>
                          <a:latin typeface="+mj-lt"/>
                        </a:rPr>
                        <a:t>505</a:t>
                      </a:r>
                      <a:endParaRPr lang="en-US" sz="1200" dirty="0">
                        <a:solidFill>
                          <a:schemeClr val="tx1"/>
                        </a:solidFill>
                        <a:latin typeface="+mj-lt"/>
                      </a:endParaRPr>
                    </a:p>
                  </a:txBody>
                  <a:tcPr/>
                </a:tc>
              </a:tr>
            </a:tbl>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Pod ownership program </a:t>
            </a:r>
            <a:endParaRPr lang="en-US" dirty="0"/>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3640" y="1614714"/>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rgbClr val="FFFFFF"/>
                </a:solidFill>
                <a:latin typeface="+mn-lt"/>
              </a:rPr>
              <a:t>Pod Ownership</a:t>
            </a:r>
            <a:endParaRPr lang="en-US" sz="1200" b="1" dirty="0">
              <a:solidFill>
                <a:srgbClr val="FFFFFF"/>
              </a:solidFill>
              <a:latin typeface="+mn-lt"/>
            </a:endParaRPr>
          </a:p>
        </p:txBody>
      </p:sp>
      <p:sp>
        <p:nvSpPr>
          <p:cNvPr id="31" name="TextBox 30"/>
          <p:cNvSpPr txBox="1"/>
          <p:nvPr/>
        </p:nvSpPr>
        <p:spPr>
          <a:xfrm>
            <a:off x="0" y="2362200"/>
            <a:ext cx="6858000" cy="830997"/>
          </a:xfrm>
          <a:prstGeom prst="rect">
            <a:avLst/>
          </a:prstGeom>
          <a:noFill/>
        </p:spPr>
        <p:txBody>
          <a:bodyPr wrap="square" rtlCol="0">
            <a:spAutoFit/>
          </a:bodyPr>
          <a:lstStyle/>
          <a:p>
            <a:pPr marL="457200" indent="-457200"/>
            <a:r>
              <a:rPr lang="en-US" dirty="0" smtClean="0">
                <a:latin typeface="Arial Black" pitchFamily="34" charset="0"/>
              </a:rPr>
              <a:t> </a:t>
            </a:r>
          </a:p>
          <a:p>
            <a:endParaRPr lang="en-US" dirty="0"/>
          </a:p>
        </p:txBody>
      </p:sp>
      <p:grpSp>
        <p:nvGrpSpPr>
          <p:cNvPr id="2" name="Group 11"/>
          <p:cNvGrpSpPr/>
          <p:nvPr/>
        </p:nvGrpSpPr>
        <p:grpSpPr>
          <a:xfrm>
            <a:off x="6629400" y="1219200"/>
            <a:ext cx="2286000" cy="1981200"/>
            <a:chOff x="6629400" y="1219200"/>
            <a:chExt cx="2286000" cy="1981200"/>
          </a:xfrm>
        </p:grpSpPr>
        <p:grpSp>
          <p:nvGrpSpPr>
            <p:cNvPr id="3" name="Group 3"/>
            <p:cNvGrpSpPr/>
            <p:nvPr/>
          </p:nvGrpSpPr>
          <p:grpSpPr>
            <a:xfrm>
              <a:off x="6629400" y="1219200"/>
              <a:ext cx="2286000" cy="1981200"/>
              <a:chOff x="2209800" y="1905000"/>
              <a:chExt cx="4676775" cy="3505200"/>
            </a:xfrm>
          </p:grpSpPr>
          <p:sp>
            <p:nvSpPr>
              <p:cNvPr id="19" name="Freeform 18"/>
              <p:cNvSpPr>
                <a:spLocks/>
              </p:cNvSpPr>
              <p:nvPr/>
            </p:nvSpPr>
            <p:spPr bwMode="auto">
              <a:xfrm>
                <a:off x="4752975" y="2617788"/>
                <a:ext cx="198438" cy="266700"/>
              </a:xfrm>
              <a:custGeom>
                <a:avLst/>
                <a:gdLst>
                  <a:gd name="T0" fmla="*/ 0 w 84"/>
                  <a:gd name="T1" fmla="*/ 27 h 114"/>
                  <a:gd name="T2" fmla="*/ 79 w 84"/>
                  <a:gd name="T3" fmla="*/ 0 h 114"/>
                  <a:gd name="T4" fmla="*/ 84 w 84"/>
                  <a:gd name="T5" fmla="*/ 18 h 114"/>
                  <a:gd name="T6" fmla="*/ 56 w 84"/>
                  <a:gd name="T7" fmla="*/ 27 h 114"/>
                  <a:gd name="T8" fmla="*/ 83 w 84"/>
                  <a:gd name="T9" fmla="*/ 106 h 114"/>
                  <a:gd name="T10" fmla="*/ 63 w 84"/>
                  <a:gd name="T11" fmla="*/ 114 h 114"/>
                  <a:gd name="T12" fmla="*/ 35 w 84"/>
                  <a:gd name="T13" fmla="*/ 35 h 114"/>
                  <a:gd name="T14" fmla="*/ 5 w 84"/>
                  <a:gd name="T15" fmla="*/ 43 h 114"/>
                  <a:gd name="T16" fmla="*/ 0 w 84"/>
                  <a:gd name="T17" fmla="*/ 2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0" y="27"/>
                    </a:moveTo>
                    <a:lnTo>
                      <a:pt x="79" y="0"/>
                    </a:lnTo>
                    <a:lnTo>
                      <a:pt x="84" y="18"/>
                    </a:lnTo>
                    <a:lnTo>
                      <a:pt x="56" y="27"/>
                    </a:lnTo>
                    <a:lnTo>
                      <a:pt x="83" y="106"/>
                    </a:lnTo>
                    <a:lnTo>
                      <a:pt x="63" y="114"/>
                    </a:lnTo>
                    <a:lnTo>
                      <a:pt x="35" y="35"/>
                    </a:lnTo>
                    <a:lnTo>
                      <a:pt x="5" y="43"/>
                    </a:lnTo>
                    <a:lnTo>
                      <a:pt x="0" y="27"/>
                    </a:lnTo>
                    <a:close/>
                  </a:path>
                </a:pathLst>
              </a:custGeom>
              <a:solidFill>
                <a:srgbClr val="4C4C99"/>
              </a:solidFill>
              <a:ln w="9525">
                <a:noFill/>
                <a:round/>
                <a:headEnd/>
                <a:tailEnd/>
              </a:ln>
            </p:spPr>
            <p:txBody>
              <a:bodyPr/>
              <a:lstStyle/>
              <a:p>
                <a:endParaRPr lang="en-US" dirty="0"/>
              </a:p>
            </p:txBody>
          </p:sp>
          <p:sp>
            <p:nvSpPr>
              <p:cNvPr id="20" name="Freeform 19"/>
              <p:cNvSpPr>
                <a:spLocks/>
              </p:cNvSpPr>
              <p:nvPr/>
            </p:nvSpPr>
            <p:spPr bwMode="auto">
              <a:xfrm>
                <a:off x="4194175" y="2736850"/>
                <a:ext cx="1682750" cy="587375"/>
              </a:xfrm>
              <a:custGeom>
                <a:avLst/>
                <a:gdLst>
                  <a:gd name="T0" fmla="*/ 12 w 716"/>
                  <a:gd name="T1" fmla="*/ 250 h 250"/>
                  <a:gd name="T2" fmla="*/ 710 w 716"/>
                  <a:gd name="T3" fmla="*/ 17 h 250"/>
                  <a:gd name="T4" fmla="*/ 710 w 716"/>
                  <a:gd name="T5" fmla="*/ 17 h 250"/>
                  <a:gd name="T6" fmla="*/ 714 w 716"/>
                  <a:gd name="T7" fmla="*/ 15 h 250"/>
                  <a:gd name="T8" fmla="*/ 715 w 716"/>
                  <a:gd name="T9" fmla="*/ 13 h 250"/>
                  <a:gd name="T10" fmla="*/ 716 w 716"/>
                  <a:gd name="T11" fmla="*/ 9 h 250"/>
                  <a:gd name="T12" fmla="*/ 715 w 716"/>
                  <a:gd name="T13" fmla="*/ 6 h 250"/>
                  <a:gd name="T14" fmla="*/ 714 w 716"/>
                  <a:gd name="T15" fmla="*/ 3 h 250"/>
                  <a:gd name="T16" fmla="*/ 711 w 716"/>
                  <a:gd name="T17" fmla="*/ 1 h 250"/>
                  <a:gd name="T18" fmla="*/ 707 w 716"/>
                  <a:gd name="T19" fmla="*/ 0 h 250"/>
                  <a:gd name="T20" fmla="*/ 704 w 716"/>
                  <a:gd name="T21" fmla="*/ 0 h 250"/>
                  <a:gd name="T22" fmla="*/ 704 w 716"/>
                  <a:gd name="T23" fmla="*/ 0 h 250"/>
                  <a:gd name="T24" fmla="*/ 6 w 716"/>
                  <a:gd name="T25" fmla="*/ 232 h 250"/>
                  <a:gd name="T26" fmla="*/ 6 w 716"/>
                  <a:gd name="T27" fmla="*/ 232 h 250"/>
                  <a:gd name="T28" fmla="*/ 2 w 716"/>
                  <a:gd name="T29" fmla="*/ 233 h 250"/>
                  <a:gd name="T30" fmla="*/ 1 w 716"/>
                  <a:gd name="T31" fmla="*/ 236 h 250"/>
                  <a:gd name="T32" fmla="*/ 0 w 716"/>
                  <a:gd name="T33" fmla="*/ 240 h 250"/>
                  <a:gd name="T34" fmla="*/ 1 w 716"/>
                  <a:gd name="T35" fmla="*/ 244 h 250"/>
                  <a:gd name="T36" fmla="*/ 2 w 716"/>
                  <a:gd name="T37" fmla="*/ 247 h 250"/>
                  <a:gd name="T38" fmla="*/ 5 w 716"/>
                  <a:gd name="T39" fmla="*/ 249 h 250"/>
                  <a:gd name="T40" fmla="*/ 8 w 716"/>
                  <a:gd name="T41" fmla="*/ 250 h 250"/>
                  <a:gd name="T42" fmla="*/ 12 w 716"/>
                  <a:gd name="T43" fmla="*/ 250 h 250"/>
                  <a:gd name="T44" fmla="*/ 12 w 716"/>
                  <a:gd name="T45" fmla="*/ 250 h 2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6"/>
                  <a:gd name="T70" fmla="*/ 0 h 250"/>
                  <a:gd name="T71" fmla="*/ 716 w 716"/>
                  <a:gd name="T72" fmla="*/ 250 h 2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6" h="250">
                    <a:moveTo>
                      <a:pt x="12" y="250"/>
                    </a:moveTo>
                    <a:lnTo>
                      <a:pt x="710" y="17"/>
                    </a:lnTo>
                    <a:lnTo>
                      <a:pt x="714" y="15"/>
                    </a:lnTo>
                    <a:lnTo>
                      <a:pt x="715" y="13"/>
                    </a:lnTo>
                    <a:lnTo>
                      <a:pt x="716" y="9"/>
                    </a:lnTo>
                    <a:lnTo>
                      <a:pt x="715" y="6"/>
                    </a:lnTo>
                    <a:lnTo>
                      <a:pt x="714" y="3"/>
                    </a:lnTo>
                    <a:lnTo>
                      <a:pt x="711" y="1"/>
                    </a:lnTo>
                    <a:lnTo>
                      <a:pt x="707" y="0"/>
                    </a:lnTo>
                    <a:lnTo>
                      <a:pt x="704" y="0"/>
                    </a:lnTo>
                    <a:lnTo>
                      <a:pt x="6" y="232"/>
                    </a:lnTo>
                    <a:lnTo>
                      <a:pt x="2" y="233"/>
                    </a:lnTo>
                    <a:lnTo>
                      <a:pt x="1" y="236"/>
                    </a:lnTo>
                    <a:lnTo>
                      <a:pt x="0" y="240"/>
                    </a:lnTo>
                    <a:lnTo>
                      <a:pt x="1" y="244"/>
                    </a:lnTo>
                    <a:lnTo>
                      <a:pt x="2" y="247"/>
                    </a:lnTo>
                    <a:lnTo>
                      <a:pt x="5" y="249"/>
                    </a:lnTo>
                    <a:lnTo>
                      <a:pt x="8" y="250"/>
                    </a:lnTo>
                    <a:lnTo>
                      <a:pt x="12" y="250"/>
                    </a:lnTo>
                    <a:close/>
                  </a:path>
                </a:pathLst>
              </a:custGeom>
              <a:solidFill>
                <a:srgbClr val="9696BA"/>
              </a:solidFill>
              <a:ln w="9525">
                <a:noFill/>
                <a:round/>
                <a:headEnd/>
                <a:tailEnd/>
              </a:ln>
            </p:spPr>
            <p:txBody>
              <a:bodyPr/>
              <a:lstStyle/>
              <a:p>
                <a:endParaRPr lang="en-US" dirty="0"/>
              </a:p>
            </p:txBody>
          </p:sp>
          <p:sp>
            <p:nvSpPr>
              <p:cNvPr id="21" name="Freeform 20"/>
              <p:cNvSpPr>
                <a:spLocks/>
              </p:cNvSpPr>
              <p:nvPr/>
            </p:nvSpPr>
            <p:spPr bwMode="auto">
              <a:xfrm>
                <a:off x="4687888" y="4225925"/>
                <a:ext cx="1655763" cy="577850"/>
              </a:xfrm>
              <a:custGeom>
                <a:avLst/>
                <a:gdLst>
                  <a:gd name="T0" fmla="*/ 13 w 704"/>
                  <a:gd name="T1" fmla="*/ 246 h 246"/>
                  <a:gd name="T2" fmla="*/ 698 w 704"/>
                  <a:gd name="T3" fmla="*/ 18 h 246"/>
                  <a:gd name="T4" fmla="*/ 698 w 704"/>
                  <a:gd name="T5" fmla="*/ 18 h 246"/>
                  <a:gd name="T6" fmla="*/ 702 w 704"/>
                  <a:gd name="T7" fmla="*/ 16 h 246"/>
                  <a:gd name="T8" fmla="*/ 703 w 704"/>
                  <a:gd name="T9" fmla="*/ 13 h 246"/>
                  <a:gd name="T10" fmla="*/ 704 w 704"/>
                  <a:gd name="T11" fmla="*/ 9 h 246"/>
                  <a:gd name="T12" fmla="*/ 703 w 704"/>
                  <a:gd name="T13" fmla="*/ 6 h 246"/>
                  <a:gd name="T14" fmla="*/ 702 w 704"/>
                  <a:gd name="T15" fmla="*/ 3 h 246"/>
                  <a:gd name="T16" fmla="*/ 699 w 704"/>
                  <a:gd name="T17" fmla="*/ 0 h 246"/>
                  <a:gd name="T18" fmla="*/ 695 w 704"/>
                  <a:gd name="T19" fmla="*/ 0 h 246"/>
                  <a:gd name="T20" fmla="*/ 691 w 704"/>
                  <a:gd name="T21" fmla="*/ 0 h 246"/>
                  <a:gd name="T22" fmla="*/ 691 w 704"/>
                  <a:gd name="T23" fmla="*/ 0 h 246"/>
                  <a:gd name="T24" fmla="*/ 6 w 704"/>
                  <a:gd name="T25" fmla="*/ 229 h 246"/>
                  <a:gd name="T26" fmla="*/ 6 w 704"/>
                  <a:gd name="T27" fmla="*/ 229 h 246"/>
                  <a:gd name="T28" fmla="*/ 3 w 704"/>
                  <a:gd name="T29" fmla="*/ 230 h 246"/>
                  <a:gd name="T30" fmla="*/ 1 w 704"/>
                  <a:gd name="T31" fmla="*/ 232 h 246"/>
                  <a:gd name="T32" fmla="*/ 0 w 704"/>
                  <a:gd name="T33" fmla="*/ 236 h 246"/>
                  <a:gd name="T34" fmla="*/ 1 w 704"/>
                  <a:gd name="T35" fmla="*/ 240 h 246"/>
                  <a:gd name="T36" fmla="*/ 3 w 704"/>
                  <a:gd name="T37" fmla="*/ 244 h 246"/>
                  <a:gd name="T38" fmla="*/ 5 w 704"/>
                  <a:gd name="T39" fmla="*/ 245 h 246"/>
                  <a:gd name="T40" fmla="*/ 9 w 704"/>
                  <a:gd name="T41" fmla="*/ 246 h 246"/>
                  <a:gd name="T42" fmla="*/ 13 w 704"/>
                  <a:gd name="T43" fmla="*/ 246 h 246"/>
                  <a:gd name="T44" fmla="*/ 13 w 704"/>
                  <a:gd name="T45" fmla="*/ 246 h 2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6"/>
                  <a:gd name="T71" fmla="*/ 704 w 704"/>
                  <a:gd name="T72" fmla="*/ 246 h 2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6">
                    <a:moveTo>
                      <a:pt x="13" y="246"/>
                    </a:moveTo>
                    <a:lnTo>
                      <a:pt x="698" y="18"/>
                    </a:lnTo>
                    <a:lnTo>
                      <a:pt x="702" y="16"/>
                    </a:lnTo>
                    <a:lnTo>
                      <a:pt x="703" y="13"/>
                    </a:lnTo>
                    <a:lnTo>
                      <a:pt x="704" y="9"/>
                    </a:lnTo>
                    <a:lnTo>
                      <a:pt x="703" y="6"/>
                    </a:lnTo>
                    <a:lnTo>
                      <a:pt x="702" y="3"/>
                    </a:lnTo>
                    <a:lnTo>
                      <a:pt x="699" y="0"/>
                    </a:lnTo>
                    <a:lnTo>
                      <a:pt x="695" y="0"/>
                    </a:lnTo>
                    <a:lnTo>
                      <a:pt x="691" y="0"/>
                    </a:lnTo>
                    <a:lnTo>
                      <a:pt x="6" y="229"/>
                    </a:lnTo>
                    <a:lnTo>
                      <a:pt x="3" y="230"/>
                    </a:lnTo>
                    <a:lnTo>
                      <a:pt x="1" y="232"/>
                    </a:lnTo>
                    <a:lnTo>
                      <a:pt x="0" y="236"/>
                    </a:lnTo>
                    <a:lnTo>
                      <a:pt x="1" y="240"/>
                    </a:lnTo>
                    <a:lnTo>
                      <a:pt x="3" y="244"/>
                    </a:lnTo>
                    <a:lnTo>
                      <a:pt x="5" y="245"/>
                    </a:lnTo>
                    <a:lnTo>
                      <a:pt x="9" y="246"/>
                    </a:lnTo>
                    <a:lnTo>
                      <a:pt x="13" y="246"/>
                    </a:lnTo>
                    <a:close/>
                  </a:path>
                </a:pathLst>
              </a:custGeom>
              <a:solidFill>
                <a:srgbClr val="9696BA"/>
              </a:solidFill>
              <a:ln w="9525">
                <a:noFill/>
                <a:round/>
                <a:headEnd/>
                <a:tailEnd/>
              </a:ln>
            </p:spPr>
            <p:txBody>
              <a:bodyPr/>
              <a:lstStyle/>
              <a:p>
                <a:endParaRPr lang="en-US" dirty="0"/>
              </a:p>
            </p:txBody>
          </p:sp>
          <p:sp>
            <p:nvSpPr>
              <p:cNvPr id="22" name="Freeform 21"/>
              <p:cNvSpPr>
                <a:spLocks/>
              </p:cNvSpPr>
              <p:nvPr/>
            </p:nvSpPr>
            <p:spPr bwMode="auto">
              <a:xfrm>
                <a:off x="3559175" y="2219325"/>
                <a:ext cx="1271588" cy="2092325"/>
              </a:xfrm>
              <a:custGeom>
                <a:avLst/>
                <a:gdLst>
                  <a:gd name="T0" fmla="*/ 340 w 541"/>
                  <a:gd name="T1" fmla="*/ 874 h 890"/>
                  <a:gd name="T2" fmla="*/ 368 w 541"/>
                  <a:gd name="T3" fmla="*/ 841 h 890"/>
                  <a:gd name="T4" fmla="*/ 393 w 541"/>
                  <a:gd name="T5" fmla="*/ 804 h 890"/>
                  <a:gd name="T6" fmla="*/ 415 w 541"/>
                  <a:gd name="T7" fmla="*/ 766 h 890"/>
                  <a:gd name="T8" fmla="*/ 446 w 541"/>
                  <a:gd name="T9" fmla="*/ 697 h 890"/>
                  <a:gd name="T10" fmla="*/ 470 w 541"/>
                  <a:gd name="T11" fmla="*/ 597 h 890"/>
                  <a:gd name="T12" fmla="*/ 475 w 541"/>
                  <a:gd name="T13" fmla="*/ 495 h 890"/>
                  <a:gd name="T14" fmla="*/ 458 w 541"/>
                  <a:gd name="T15" fmla="*/ 393 h 890"/>
                  <a:gd name="T16" fmla="*/ 429 w 541"/>
                  <a:gd name="T17" fmla="*/ 308 h 890"/>
                  <a:gd name="T18" fmla="*/ 392 w 541"/>
                  <a:gd name="T19" fmla="*/ 242 h 890"/>
                  <a:gd name="T20" fmla="*/ 349 w 541"/>
                  <a:gd name="T21" fmla="*/ 183 h 890"/>
                  <a:gd name="T22" fmla="*/ 296 w 541"/>
                  <a:gd name="T23" fmla="*/ 131 h 890"/>
                  <a:gd name="T24" fmla="*/ 239 w 541"/>
                  <a:gd name="T25" fmla="*/ 86 h 890"/>
                  <a:gd name="T26" fmla="*/ 175 w 541"/>
                  <a:gd name="T27" fmla="*/ 51 h 890"/>
                  <a:gd name="T28" fmla="*/ 108 w 541"/>
                  <a:gd name="T29" fmla="*/ 24 h 890"/>
                  <a:gd name="T30" fmla="*/ 36 w 541"/>
                  <a:gd name="T31" fmla="*/ 7 h 890"/>
                  <a:gd name="T32" fmla="*/ 17 w 541"/>
                  <a:gd name="T33" fmla="*/ 1 h 890"/>
                  <a:gd name="T34" fmla="*/ 50 w 541"/>
                  <a:gd name="T35" fmla="*/ 0 h 890"/>
                  <a:gd name="T36" fmla="*/ 83 w 541"/>
                  <a:gd name="T37" fmla="*/ 1 h 890"/>
                  <a:gd name="T38" fmla="*/ 117 w 541"/>
                  <a:gd name="T39" fmla="*/ 3 h 890"/>
                  <a:gd name="T40" fmla="*/ 148 w 541"/>
                  <a:gd name="T41" fmla="*/ 9 h 890"/>
                  <a:gd name="T42" fmla="*/ 180 w 541"/>
                  <a:gd name="T43" fmla="*/ 16 h 890"/>
                  <a:gd name="T44" fmla="*/ 212 w 541"/>
                  <a:gd name="T45" fmla="*/ 26 h 890"/>
                  <a:gd name="T46" fmla="*/ 244 w 541"/>
                  <a:gd name="T47" fmla="*/ 39 h 890"/>
                  <a:gd name="T48" fmla="*/ 281 w 541"/>
                  <a:gd name="T49" fmla="*/ 56 h 890"/>
                  <a:gd name="T50" fmla="*/ 323 w 541"/>
                  <a:gd name="T51" fmla="*/ 81 h 890"/>
                  <a:gd name="T52" fmla="*/ 361 w 541"/>
                  <a:gd name="T53" fmla="*/ 109 h 890"/>
                  <a:gd name="T54" fmla="*/ 397 w 541"/>
                  <a:gd name="T55" fmla="*/ 141 h 890"/>
                  <a:gd name="T56" fmla="*/ 429 w 541"/>
                  <a:gd name="T57" fmla="*/ 176 h 890"/>
                  <a:gd name="T58" fmla="*/ 457 w 541"/>
                  <a:gd name="T59" fmla="*/ 214 h 890"/>
                  <a:gd name="T60" fmla="*/ 483 w 541"/>
                  <a:gd name="T61" fmla="*/ 255 h 890"/>
                  <a:gd name="T62" fmla="*/ 503 w 541"/>
                  <a:gd name="T63" fmla="*/ 297 h 890"/>
                  <a:gd name="T64" fmla="*/ 525 w 541"/>
                  <a:gd name="T65" fmla="*/ 360 h 890"/>
                  <a:gd name="T66" fmla="*/ 539 w 541"/>
                  <a:gd name="T67" fmla="*/ 442 h 890"/>
                  <a:gd name="T68" fmla="*/ 540 w 541"/>
                  <a:gd name="T69" fmla="*/ 522 h 890"/>
                  <a:gd name="T70" fmla="*/ 527 w 541"/>
                  <a:gd name="T71" fmla="*/ 601 h 890"/>
                  <a:gd name="T72" fmla="*/ 502 w 541"/>
                  <a:gd name="T73" fmla="*/ 676 h 890"/>
                  <a:gd name="T74" fmla="*/ 465 w 541"/>
                  <a:gd name="T75" fmla="*/ 746 h 890"/>
                  <a:gd name="T76" fmla="*/ 416 w 541"/>
                  <a:gd name="T77" fmla="*/ 810 h 890"/>
                  <a:gd name="T78" fmla="*/ 358 w 541"/>
                  <a:gd name="T79" fmla="*/ 866 h 8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890"/>
                  <a:gd name="T122" fmla="*/ 541 w 541"/>
                  <a:gd name="T123" fmla="*/ 890 h 8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890">
                    <a:moveTo>
                      <a:pt x="324" y="890"/>
                    </a:moveTo>
                    <a:lnTo>
                      <a:pt x="340" y="874"/>
                    </a:lnTo>
                    <a:lnTo>
                      <a:pt x="354" y="857"/>
                    </a:lnTo>
                    <a:lnTo>
                      <a:pt x="368" y="841"/>
                    </a:lnTo>
                    <a:lnTo>
                      <a:pt x="381" y="823"/>
                    </a:lnTo>
                    <a:lnTo>
                      <a:pt x="393" y="804"/>
                    </a:lnTo>
                    <a:lnTo>
                      <a:pt x="405" y="785"/>
                    </a:lnTo>
                    <a:lnTo>
                      <a:pt x="415" y="766"/>
                    </a:lnTo>
                    <a:lnTo>
                      <a:pt x="425" y="745"/>
                    </a:lnTo>
                    <a:lnTo>
                      <a:pt x="446" y="697"/>
                    </a:lnTo>
                    <a:lnTo>
                      <a:pt x="460" y="647"/>
                    </a:lnTo>
                    <a:lnTo>
                      <a:pt x="470" y="597"/>
                    </a:lnTo>
                    <a:lnTo>
                      <a:pt x="475" y="546"/>
                    </a:lnTo>
                    <a:lnTo>
                      <a:pt x="475" y="495"/>
                    </a:lnTo>
                    <a:lnTo>
                      <a:pt x="469" y="444"/>
                    </a:lnTo>
                    <a:lnTo>
                      <a:pt x="458" y="393"/>
                    </a:lnTo>
                    <a:lnTo>
                      <a:pt x="443" y="344"/>
                    </a:lnTo>
                    <a:lnTo>
                      <a:pt x="429" y="308"/>
                    </a:lnTo>
                    <a:lnTo>
                      <a:pt x="411" y="274"/>
                    </a:lnTo>
                    <a:lnTo>
                      <a:pt x="392" y="242"/>
                    </a:lnTo>
                    <a:lnTo>
                      <a:pt x="372" y="211"/>
                    </a:lnTo>
                    <a:lnTo>
                      <a:pt x="349" y="183"/>
                    </a:lnTo>
                    <a:lnTo>
                      <a:pt x="323" y="155"/>
                    </a:lnTo>
                    <a:lnTo>
                      <a:pt x="296" y="131"/>
                    </a:lnTo>
                    <a:lnTo>
                      <a:pt x="268" y="108"/>
                    </a:lnTo>
                    <a:lnTo>
                      <a:pt x="239" y="86"/>
                    </a:lnTo>
                    <a:lnTo>
                      <a:pt x="207" y="67"/>
                    </a:lnTo>
                    <a:lnTo>
                      <a:pt x="175" y="51"/>
                    </a:lnTo>
                    <a:lnTo>
                      <a:pt x="142" y="37"/>
                    </a:lnTo>
                    <a:lnTo>
                      <a:pt x="108" y="24"/>
                    </a:lnTo>
                    <a:lnTo>
                      <a:pt x="73" y="15"/>
                    </a:lnTo>
                    <a:lnTo>
                      <a:pt x="36" y="7"/>
                    </a:lnTo>
                    <a:lnTo>
                      <a:pt x="0" y="2"/>
                    </a:lnTo>
                    <a:lnTo>
                      <a:pt x="17" y="1"/>
                    </a:lnTo>
                    <a:lnTo>
                      <a:pt x="34" y="0"/>
                    </a:lnTo>
                    <a:lnTo>
                      <a:pt x="50" y="0"/>
                    </a:lnTo>
                    <a:lnTo>
                      <a:pt x="67" y="0"/>
                    </a:lnTo>
                    <a:lnTo>
                      <a:pt x="83" y="1"/>
                    </a:lnTo>
                    <a:lnTo>
                      <a:pt x="100" y="2"/>
                    </a:lnTo>
                    <a:lnTo>
                      <a:pt x="117" y="3"/>
                    </a:lnTo>
                    <a:lnTo>
                      <a:pt x="132" y="6"/>
                    </a:lnTo>
                    <a:lnTo>
                      <a:pt x="148" y="9"/>
                    </a:lnTo>
                    <a:lnTo>
                      <a:pt x="165" y="12"/>
                    </a:lnTo>
                    <a:lnTo>
                      <a:pt x="180" y="16"/>
                    </a:lnTo>
                    <a:lnTo>
                      <a:pt x="197" y="21"/>
                    </a:lnTo>
                    <a:lnTo>
                      <a:pt x="212" y="26"/>
                    </a:lnTo>
                    <a:lnTo>
                      <a:pt x="229" y="33"/>
                    </a:lnTo>
                    <a:lnTo>
                      <a:pt x="244" y="39"/>
                    </a:lnTo>
                    <a:lnTo>
                      <a:pt x="259" y="46"/>
                    </a:lnTo>
                    <a:lnTo>
                      <a:pt x="281" y="56"/>
                    </a:lnTo>
                    <a:lnTo>
                      <a:pt x="303" y="68"/>
                    </a:lnTo>
                    <a:lnTo>
                      <a:pt x="323" y="81"/>
                    </a:lnTo>
                    <a:lnTo>
                      <a:pt x="342" y="94"/>
                    </a:lnTo>
                    <a:lnTo>
                      <a:pt x="361" y="109"/>
                    </a:lnTo>
                    <a:lnTo>
                      <a:pt x="379" y="125"/>
                    </a:lnTo>
                    <a:lnTo>
                      <a:pt x="397" y="141"/>
                    </a:lnTo>
                    <a:lnTo>
                      <a:pt x="414" y="158"/>
                    </a:lnTo>
                    <a:lnTo>
                      <a:pt x="429" y="176"/>
                    </a:lnTo>
                    <a:lnTo>
                      <a:pt x="443" y="195"/>
                    </a:lnTo>
                    <a:lnTo>
                      <a:pt x="457" y="214"/>
                    </a:lnTo>
                    <a:lnTo>
                      <a:pt x="470" y="233"/>
                    </a:lnTo>
                    <a:lnTo>
                      <a:pt x="483" y="255"/>
                    </a:lnTo>
                    <a:lnTo>
                      <a:pt x="493" y="275"/>
                    </a:lnTo>
                    <a:lnTo>
                      <a:pt x="503" y="297"/>
                    </a:lnTo>
                    <a:lnTo>
                      <a:pt x="512" y="320"/>
                    </a:lnTo>
                    <a:lnTo>
                      <a:pt x="525" y="360"/>
                    </a:lnTo>
                    <a:lnTo>
                      <a:pt x="534" y="401"/>
                    </a:lnTo>
                    <a:lnTo>
                      <a:pt x="539" y="442"/>
                    </a:lnTo>
                    <a:lnTo>
                      <a:pt x="541" y="481"/>
                    </a:lnTo>
                    <a:lnTo>
                      <a:pt x="540" y="522"/>
                    </a:lnTo>
                    <a:lnTo>
                      <a:pt x="535" y="562"/>
                    </a:lnTo>
                    <a:lnTo>
                      <a:pt x="527" y="601"/>
                    </a:lnTo>
                    <a:lnTo>
                      <a:pt x="516" y="639"/>
                    </a:lnTo>
                    <a:lnTo>
                      <a:pt x="502" y="676"/>
                    </a:lnTo>
                    <a:lnTo>
                      <a:pt x="484" y="712"/>
                    </a:lnTo>
                    <a:lnTo>
                      <a:pt x="465" y="746"/>
                    </a:lnTo>
                    <a:lnTo>
                      <a:pt x="442" y="780"/>
                    </a:lnTo>
                    <a:lnTo>
                      <a:pt x="416" y="810"/>
                    </a:lnTo>
                    <a:lnTo>
                      <a:pt x="388" y="839"/>
                    </a:lnTo>
                    <a:lnTo>
                      <a:pt x="358" y="866"/>
                    </a:lnTo>
                    <a:lnTo>
                      <a:pt x="324" y="890"/>
                    </a:lnTo>
                    <a:close/>
                  </a:path>
                </a:pathLst>
              </a:custGeom>
              <a:solidFill>
                <a:srgbClr val="2D2D8C"/>
              </a:solidFill>
              <a:ln w="9525">
                <a:noFill/>
                <a:round/>
                <a:headEnd/>
                <a:tailEnd/>
              </a:ln>
            </p:spPr>
            <p:txBody>
              <a:bodyPr/>
              <a:lstStyle/>
              <a:p>
                <a:endParaRPr lang="en-US" dirty="0"/>
              </a:p>
            </p:txBody>
          </p:sp>
          <p:sp>
            <p:nvSpPr>
              <p:cNvPr id="23" name="Freeform 22"/>
              <p:cNvSpPr>
                <a:spLocks/>
              </p:cNvSpPr>
              <p:nvPr/>
            </p:nvSpPr>
            <p:spPr bwMode="auto">
              <a:xfrm>
                <a:off x="4970463" y="2563813"/>
                <a:ext cx="269875" cy="269875"/>
              </a:xfrm>
              <a:custGeom>
                <a:avLst/>
                <a:gdLst>
                  <a:gd name="T0" fmla="*/ 32 w 115"/>
                  <a:gd name="T1" fmla="*/ 115 h 115"/>
                  <a:gd name="T2" fmla="*/ 39 w 115"/>
                  <a:gd name="T3" fmla="*/ 72 h 115"/>
                  <a:gd name="T4" fmla="*/ 65 w 115"/>
                  <a:gd name="T5" fmla="*/ 63 h 115"/>
                  <a:gd name="T6" fmla="*/ 71 w 115"/>
                  <a:gd name="T7" fmla="*/ 63 h 115"/>
                  <a:gd name="T8" fmla="*/ 76 w 115"/>
                  <a:gd name="T9" fmla="*/ 65 h 115"/>
                  <a:gd name="T10" fmla="*/ 80 w 115"/>
                  <a:gd name="T11" fmla="*/ 72 h 115"/>
                  <a:gd name="T12" fmla="*/ 85 w 115"/>
                  <a:gd name="T13" fmla="*/ 84 h 115"/>
                  <a:gd name="T14" fmla="*/ 87 w 115"/>
                  <a:gd name="T15" fmla="*/ 87 h 115"/>
                  <a:gd name="T16" fmla="*/ 88 w 115"/>
                  <a:gd name="T17" fmla="*/ 91 h 115"/>
                  <a:gd name="T18" fmla="*/ 90 w 115"/>
                  <a:gd name="T19" fmla="*/ 93 h 115"/>
                  <a:gd name="T20" fmla="*/ 92 w 115"/>
                  <a:gd name="T21" fmla="*/ 96 h 115"/>
                  <a:gd name="T22" fmla="*/ 113 w 115"/>
                  <a:gd name="T23" fmla="*/ 86 h 115"/>
                  <a:gd name="T24" fmla="*/ 111 w 115"/>
                  <a:gd name="T25" fmla="*/ 84 h 115"/>
                  <a:gd name="T26" fmla="*/ 107 w 115"/>
                  <a:gd name="T27" fmla="*/ 83 h 115"/>
                  <a:gd name="T28" fmla="*/ 106 w 115"/>
                  <a:gd name="T29" fmla="*/ 79 h 115"/>
                  <a:gd name="T30" fmla="*/ 105 w 115"/>
                  <a:gd name="T31" fmla="*/ 74 h 115"/>
                  <a:gd name="T32" fmla="*/ 101 w 115"/>
                  <a:gd name="T33" fmla="*/ 61 h 115"/>
                  <a:gd name="T34" fmla="*/ 97 w 115"/>
                  <a:gd name="T35" fmla="*/ 55 h 115"/>
                  <a:gd name="T36" fmla="*/ 92 w 115"/>
                  <a:gd name="T37" fmla="*/ 51 h 115"/>
                  <a:gd name="T38" fmla="*/ 85 w 115"/>
                  <a:gd name="T39" fmla="*/ 49 h 115"/>
                  <a:gd name="T40" fmla="*/ 85 w 115"/>
                  <a:gd name="T41" fmla="*/ 46 h 115"/>
                  <a:gd name="T42" fmla="*/ 89 w 115"/>
                  <a:gd name="T43" fmla="*/ 38 h 115"/>
                  <a:gd name="T44" fmla="*/ 90 w 115"/>
                  <a:gd name="T45" fmla="*/ 31 h 115"/>
                  <a:gd name="T46" fmla="*/ 90 w 115"/>
                  <a:gd name="T47" fmla="*/ 23 h 115"/>
                  <a:gd name="T48" fmla="*/ 88 w 115"/>
                  <a:gd name="T49" fmla="*/ 17 h 115"/>
                  <a:gd name="T50" fmla="*/ 85 w 115"/>
                  <a:gd name="T51" fmla="*/ 13 h 115"/>
                  <a:gd name="T52" fmla="*/ 83 w 115"/>
                  <a:gd name="T53" fmla="*/ 9 h 115"/>
                  <a:gd name="T54" fmla="*/ 79 w 115"/>
                  <a:gd name="T55" fmla="*/ 5 h 115"/>
                  <a:gd name="T56" fmla="*/ 74 w 115"/>
                  <a:gd name="T57" fmla="*/ 3 h 115"/>
                  <a:gd name="T58" fmla="*/ 68 w 115"/>
                  <a:gd name="T59" fmla="*/ 0 h 115"/>
                  <a:gd name="T60" fmla="*/ 61 w 115"/>
                  <a:gd name="T61" fmla="*/ 0 h 115"/>
                  <a:gd name="T62" fmla="*/ 52 w 115"/>
                  <a:gd name="T63" fmla="*/ 1 h 115"/>
                  <a:gd name="T64" fmla="*/ 0 w 115"/>
                  <a:gd name="T65" fmla="*/ 19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15"/>
                  <a:gd name="T101" fmla="*/ 115 w 115"/>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15">
                    <a:moveTo>
                      <a:pt x="0" y="19"/>
                    </a:moveTo>
                    <a:lnTo>
                      <a:pt x="32" y="115"/>
                    </a:lnTo>
                    <a:lnTo>
                      <a:pt x="52" y="109"/>
                    </a:lnTo>
                    <a:lnTo>
                      <a:pt x="39" y="72"/>
                    </a:lnTo>
                    <a:lnTo>
                      <a:pt x="61" y="64"/>
                    </a:lnTo>
                    <a:lnTo>
                      <a:pt x="65" y="63"/>
                    </a:lnTo>
                    <a:lnTo>
                      <a:pt x="69" y="63"/>
                    </a:lnTo>
                    <a:lnTo>
                      <a:pt x="71" y="63"/>
                    </a:lnTo>
                    <a:lnTo>
                      <a:pt x="74" y="64"/>
                    </a:lnTo>
                    <a:lnTo>
                      <a:pt x="76" y="65"/>
                    </a:lnTo>
                    <a:lnTo>
                      <a:pt x="78" y="68"/>
                    </a:lnTo>
                    <a:lnTo>
                      <a:pt x="80" y="72"/>
                    </a:lnTo>
                    <a:lnTo>
                      <a:pt x="82" y="75"/>
                    </a:lnTo>
                    <a:lnTo>
                      <a:pt x="85" y="84"/>
                    </a:lnTo>
                    <a:lnTo>
                      <a:pt x="85" y="86"/>
                    </a:lnTo>
                    <a:lnTo>
                      <a:pt x="87" y="87"/>
                    </a:lnTo>
                    <a:lnTo>
                      <a:pt x="87" y="89"/>
                    </a:lnTo>
                    <a:lnTo>
                      <a:pt x="88" y="91"/>
                    </a:lnTo>
                    <a:lnTo>
                      <a:pt x="89" y="92"/>
                    </a:lnTo>
                    <a:lnTo>
                      <a:pt x="90" y="93"/>
                    </a:lnTo>
                    <a:lnTo>
                      <a:pt x="90" y="94"/>
                    </a:lnTo>
                    <a:lnTo>
                      <a:pt x="92" y="96"/>
                    </a:lnTo>
                    <a:lnTo>
                      <a:pt x="115" y="88"/>
                    </a:lnTo>
                    <a:lnTo>
                      <a:pt x="113" y="86"/>
                    </a:lnTo>
                    <a:lnTo>
                      <a:pt x="112" y="86"/>
                    </a:lnTo>
                    <a:lnTo>
                      <a:pt x="111" y="84"/>
                    </a:lnTo>
                    <a:lnTo>
                      <a:pt x="108" y="84"/>
                    </a:lnTo>
                    <a:lnTo>
                      <a:pt x="107" y="83"/>
                    </a:lnTo>
                    <a:lnTo>
                      <a:pt x="107" y="80"/>
                    </a:lnTo>
                    <a:lnTo>
                      <a:pt x="106" y="79"/>
                    </a:lnTo>
                    <a:lnTo>
                      <a:pt x="106" y="77"/>
                    </a:lnTo>
                    <a:lnTo>
                      <a:pt x="105" y="74"/>
                    </a:lnTo>
                    <a:lnTo>
                      <a:pt x="102" y="66"/>
                    </a:lnTo>
                    <a:lnTo>
                      <a:pt x="101" y="61"/>
                    </a:lnTo>
                    <a:lnTo>
                      <a:pt x="98" y="58"/>
                    </a:lnTo>
                    <a:lnTo>
                      <a:pt x="97" y="55"/>
                    </a:lnTo>
                    <a:lnTo>
                      <a:pt x="94" y="52"/>
                    </a:lnTo>
                    <a:lnTo>
                      <a:pt x="92" y="51"/>
                    </a:lnTo>
                    <a:lnTo>
                      <a:pt x="88" y="50"/>
                    </a:lnTo>
                    <a:lnTo>
                      <a:pt x="85" y="49"/>
                    </a:lnTo>
                    <a:lnTo>
                      <a:pt x="82" y="49"/>
                    </a:lnTo>
                    <a:lnTo>
                      <a:pt x="85" y="46"/>
                    </a:lnTo>
                    <a:lnTo>
                      <a:pt x="88" y="42"/>
                    </a:lnTo>
                    <a:lnTo>
                      <a:pt x="89" y="38"/>
                    </a:lnTo>
                    <a:lnTo>
                      <a:pt x="90" y="35"/>
                    </a:lnTo>
                    <a:lnTo>
                      <a:pt x="90" y="31"/>
                    </a:lnTo>
                    <a:lnTo>
                      <a:pt x="90" y="27"/>
                    </a:lnTo>
                    <a:lnTo>
                      <a:pt x="90" y="23"/>
                    </a:lnTo>
                    <a:lnTo>
                      <a:pt x="89" y="19"/>
                    </a:lnTo>
                    <a:lnTo>
                      <a:pt x="88" y="17"/>
                    </a:lnTo>
                    <a:lnTo>
                      <a:pt x="87" y="14"/>
                    </a:lnTo>
                    <a:lnTo>
                      <a:pt x="85" y="13"/>
                    </a:lnTo>
                    <a:lnTo>
                      <a:pt x="84" y="10"/>
                    </a:lnTo>
                    <a:lnTo>
                      <a:pt x="83" y="9"/>
                    </a:lnTo>
                    <a:lnTo>
                      <a:pt x="80" y="7"/>
                    </a:lnTo>
                    <a:lnTo>
                      <a:pt x="79" y="5"/>
                    </a:lnTo>
                    <a:lnTo>
                      <a:pt x="76" y="4"/>
                    </a:lnTo>
                    <a:lnTo>
                      <a:pt x="74" y="3"/>
                    </a:lnTo>
                    <a:lnTo>
                      <a:pt x="70" y="1"/>
                    </a:lnTo>
                    <a:lnTo>
                      <a:pt x="68" y="0"/>
                    </a:lnTo>
                    <a:lnTo>
                      <a:pt x="64" y="0"/>
                    </a:lnTo>
                    <a:lnTo>
                      <a:pt x="61" y="0"/>
                    </a:lnTo>
                    <a:lnTo>
                      <a:pt x="57" y="0"/>
                    </a:lnTo>
                    <a:lnTo>
                      <a:pt x="52" y="1"/>
                    </a:lnTo>
                    <a:lnTo>
                      <a:pt x="47" y="3"/>
                    </a:lnTo>
                    <a:lnTo>
                      <a:pt x="0" y="19"/>
                    </a:lnTo>
                    <a:close/>
                  </a:path>
                </a:pathLst>
              </a:custGeom>
              <a:solidFill>
                <a:srgbClr val="4C4C99"/>
              </a:solidFill>
              <a:ln w="9525">
                <a:noFill/>
                <a:round/>
                <a:headEnd/>
                <a:tailEnd/>
              </a:ln>
            </p:spPr>
            <p:txBody>
              <a:bodyPr/>
              <a:lstStyle/>
              <a:p>
                <a:endParaRPr lang="en-US" dirty="0"/>
              </a:p>
            </p:txBody>
          </p:sp>
          <p:sp>
            <p:nvSpPr>
              <p:cNvPr id="24" name="Freeform 23"/>
              <p:cNvSpPr>
                <a:spLocks/>
              </p:cNvSpPr>
              <p:nvPr/>
            </p:nvSpPr>
            <p:spPr bwMode="auto">
              <a:xfrm>
                <a:off x="5260975" y="2487613"/>
                <a:ext cx="214313" cy="273050"/>
              </a:xfrm>
              <a:custGeom>
                <a:avLst/>
                <a:gdLst>
                  <a:gd name="T0" fmla="*/ 20 w 91"/>
                  <a:gd name="T1" fmla="*/ 111 h 116"/>
                  <a:gd name="T2" fmla="*/ 20 w 91"/>
                  <a:gd name="T3" fmla="*/ 88 h 116"/>
                  <a:gd name="T4" fmla="*/ 57 w 91"/>
                  <a:gd name="T5" fmla="*/ 77 h 116"/>
                  <a:gd name="T6" fmla="*/ 70 w 91"/>
                  <a:gd name="T7" fmla="*/ 95 h 116"/>
                  <a:gd name="T8" fmla="*/ 91 w 91"/>
                  <a:gd name="T9" fmla="*/ 87 h 116"/>
                  <a:gd name="T10" fmla="*/ 24 w 91"/>
                  <a:gd name="T11" fmla="*/ 0 h 116"/>
                  <a:gd name="T12" fmla="*/ 1 w 91"/>
                  <a:gd name="T13" fmla="*/ 8 h 116"/>
                  <a:gd name="T14" fmla="*/ 0 w 91"/>
                  <a:gd name="T15" fmla="*/ 116 h 116"/>
                  <a:gd name="T16" fmla="*/ 20 w 91"/>
                  <a:gd name="T17" fmla="*/ 111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116"/>
                  <a:gd name="T29" fmla="*/ 91 w 91"/>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116">
                    <a:moveTo>
                      <a:pt x="20" y="111"/>
                    </a:moveTo>
                    <a:lnTo>
                      <a:pt x="20" y="88"/>
                    </a:lnTo>
                    <a:lnTo>
                      <a:pt x="57" y="77"/>
                    </a:lnTo>
                    <a:lnTo>
                      <a:pt x="70" y="95"/>
                    </a:lnTo>
                    <a:lnTo>
                      <a:pt x="91" y="87"/>
                    </a:lnTo>
                    <a:lnTo>
                      <a:pt x="24" y="0"/>
                    </a:lnTo>
                    <a:lnTo>
                      <a:pt x="1" y="8"/>
                    </a:lnTo>
                    <a:lnTo>
                      <a:pt x="0" y="116"/>
                    </a:lnTo>
                    <a:lnTo>
                      <a:pt x="20" y="111"/>
                    </a:lnTo>
                    <a:close/>
                  </a:path>
                </a:pathLst>
              </a:custGeom>
              <a:solidFill>
                <a:srgbClr val="4C4C99"/>
              </a:solidFill>
              <a:ln w="9525">
                <a:noFill/>
                <a:round/>
                <a:headEnd/>
                <a:tailEnd/>
              </a:ln>
            </p:spPr>
            <p:txBody>
              <a:bodyPr/>
              <a:lstStyle/>
              <a:p>
                <a:endParaRPr lang="en-US" dirty="0"/>
              </a:p>
            </p:txBody>
          </p:sp>
          <p:sp>
            <p:nvSpPr>
              <p:cNvPr id="26" name="Freeform 25"/>
              <p:cNvSpPr>
                <a:spLocks/>
              </p:cNvSpPr>
              <p:nvPr/>
            </p:nvSpPr>
            <p:spPr bwMode="auto">
              <a:xfrm>
                <a:off x="5449888" y="2409825"/>
                <a:ext cx="225425" cy="252413"/>
              </a:xfrm>
              <a:custGeom>
                <a:avLst/>
                <a:gdLst>
                  <a:gd name="T0" fmla="*/ 1 w 96"/>
                  <a:gd name="T1" fmla="*/ 56 h 107"/>
                  <a:gd name="T2" fmla="*/ 1 w 96"/>
                  <a:gd name="T3" fmla="*/ 35 h 107"/>
                  <a:gd name="T4" fmla="*/ 9 w 96"/>
                  <a:gd name="T5" fmla="*/ 17 h 107"/>
                  <a:gd name="T6" fmla="*/ 22 w 96"/>
                  <a:gd name="T7" fmla="*/ 7 h 107"/>
                  <a:gd name="T8" fmla="*/ 37 w 96"/>
                  <a:gd name="T9" fmla="*/ 1 h 107"/>
                  <a:gd name="T10" fmla="*/ 48 w 96"/>
                  <a:gd name="T11" fmla="*/ 0 h 107"/>
                  <a:gd name="T12" fmla="*/ 59 w 96"/>
                  <a:gd name="T13" fmla="*/ 0 h 107"/>
                  <a:gd name="T14" fmla="*/ 69 w 96"/>
                  <a:gd name="T15" fmla="*/ 4 h 107"/>
                  <a:gd name="T16" fmla="*/ 77 w 96"/>
                  <a:gd name="T17" fmla="*/ 10 h 107"/>
                  <a:gd name="T18" fmla="*/ 83 w 96"/>
                  <a:gd name="T19" fmla="*/ 18 h 107"/>
                  <a:gd name="T20" fmla="*/ 65 w 96"/>
                  <a:gd name="T21" fmla="*/ 30 h 107"/>
                  <a:gd name="T22" fmla="*/ 60 w 96"/>
                  <a:gd name="T23" fmla="*/ 24 h 107"/>
                  <a:gd name="T24" fmla="*/ 56 w 96"/>
                  <a:gd name="T25" fmla="*/ 21 h 107"/>
                  <a:gd name="T26" fmla="*/ 47 w 96"/>
                  <a:gd name="T27" fmla="*/ 18 h 107"/>
                  <a:gd name="T28" fmla="*/ 37 w 96"/>
                  <a:gd name="T29" fmla="*/ 19 h 107"/>
                  <a:gd name="T30" fmla="*/ 28 w 96"/>
                  <a:gd name="T31" fmla="*/ 24 h 107"/>
                  <a:gd name="T32" fmla="*/ 23 w 96"/>
                  <a:gd name="T33" fmla="*/ 35 h 107"/>
                  <a:gd name="T34" fmla="*/ 22 w 96"/>
                  <a:gd name="T35" fmla="*/ 47 h 107"/>
                  <a:gd name="T36" fmla="*/ 26 w 96"/>
                  <a:gd name="T37" fmla="*/ 63 h 107"/>
                  <a:gd name="T38" fmla="*/ 31 w 96"/>
                  <a:gd name="T39" fmla="*/ 75 h 107"/>
                  <a:gd name="T40" fmla="*/ 40 w 96"/>
                  <a:gd name="T41" fmla="*/ 84 h 107"/>
                  <a:gd name="T42" fmla="*/ 50 w 96"/>
                  <a:gd name="T43" fmla="*/ 88 h 107"/>
                  <a:gd name="T44" fmla="*/ 60 w 96"/>
                  <a:gd name="T45" fmla="*/ 87 h 107"/>
                  <a:gd name="T46" fmla="*/ 69 w 96"/>
                  <a:gd name="T47" fmla="*/ 82 h 107"/>
                  <a:gd name="T48" fmla="*/ 74 w 96"/>
                  <a:gd name="T49" fmla="*/ 74 h 107"/>
                  <a:gd name="T50" fmla="*/ 75 w 96"/>
                  <a:gd name="T51" fmla="*/ 69 h 107"/>
                  <a:gd name="T52" fmla="*/ 75 w 96"/>
                  <a:gd name="T53" fmla="*/ 61 h 107"/>
                  <a:gd name="T54" fmla="*/ 96 w 96"/>
                  <a:gd name="T55" fmla="*/ 64 h 107"/>
                  <a:gd name="T56" fmla="*/ 93 w 96"/>
                  <a:gd name="T57" fmla="*/ 79 h 107"/>
                  <a:gd name="T58" fmla="*/ 87 w 96"/>
                  <a:gd name="T59" fmla="*/ 92 h 107"/>
                  <a:gd name="T60" fmla="*/ 74 w 96"/>
                  <a:gd name="T61" fmla="*/ 101 h 107"/>
                  <a:gd name="T62" fmla="*/ 61 w 96"/>
                  <a:gd name="T63" fmla="*/ 106 h 107"/>
                  <a:gd name="T64" fmla="*/ 51 w 96"/>
                  <a:gd name="T65" fmla="*/ 107 h 107"/>
                  <a:gd name="T66" fmla="*/ 42 w 96"/>
                  <a:gd name="T67" fmla="*/ 107 h 107"/>
                  <a:gd name="T68" fmla="*/ 32 w 96"/>
                  <a:gd name="T69" fmla="*/ 105 h 107"/>
                  <a:gd name="T70" fmla="*/ 20 w 96"/>
                  <a:gd name="T71" fmla="*/ 97 h 107"/>
                  <a:gd name="T72" fmla="*/ 9 w 96"/>
                  <a:gd name="T73" fmla="*/ 79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07"/>
                  <a:gd name="T113" fmla="*/ 96 w 96"/>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07">
                    <a:moveTo>
                      <a:pt x="4" y="69"/>
                    </a:moveTo>
                    <a:lnTo>
                      <a:pt x="1" y="56"/>
                    </a:lnTo>
                    <a:lnTo>
                      <a:pt x="0" y="45"/>
                    </a:lnTo>
                    <a:lnTo>
                      <a:pt x="1" y="35"/>
                    </a:lnTo>
                    <a:lnTo>
                      <a:pt x="4" y="24"/>
                    </a:lnTo>
                    <a:lnTo>
                      <a:pt x="9" y="17"/>
                    </a:lnTo>
                    <a:lnTo>
                      <a:pt x="14" y="12"/>
                    </a:lnTo>
                    <a:lnTo>
                      <a:pt x="22" y="7"/>
                    </a:lnTo>
                    <a:lnTo>
                      <a:pt x="31" y="3"/>
                    </a:lnTo>
                    <a:lnTo>
                      <a:pt x="37" y="1"/>
                    </a:lnTo>
                    <a:lnTo>
                      <a:pt x="42" y="0"/>
                    </a:lnTo>
                    <a:lnTo>
                      <a:pt x="48" y="0"/>
                    </a:lnTo>
                    <a:lnTo>
                      <a:pt x="54" y="0"/>
                    </a:lnTo>
                    <a:lnTo>
                      <a:pt x="59" y="0"/>
                    </a:lnTo>
                    <a:lnTo>
                      <a:pt x="64" y="1"/>
                    </a:lnTo>
                    <a:lnTo>
                      <a:pt x="69" y="4"/>
                    </a:lnTo>
                    <a:lnTo>
                      <a:pt x="73" y="7"/>
                    </a:lnTo>
                    <a:lnTo>
                      <a:pt x="77" y="10"/>
                    </a:lnTo>
                    <a:lnTo>
                      <a:pt x="80" y="14"/>
                    </a:lnTo>
                    <a:lnTo>
                      <a:pt x="83" y="18"/>
                    </a:lnTo>
                    <a:lnTo>
                      <a:pt x="85" y="23"/>
                    </a:lnTo>
                    <a:lnTo>
                      <a:pt x="65" y="30"/>
                    </a:lnTo>
                    <a:lnTo>
                      <a:pt x="62" y="27"/>
                    </a:lnTo>
                    <a:lnTo>
                      <a:pt x="60" y="24"/>
                    </a:lnTo>
                    <a:lnTo>
                      <a:pt x="59" y="22"/>
                    </a:lnTo>
                    <a:lnTo>
                      <a:pt x="56" y="21"/>
                    </a:lnTo>
                    <a:lnTo>
                      <a:pt x="52" y="19"/>
                    </a:lnTo>
                    <a:lnTo>
                      <a:pt x="47" y="18"/>
                    </a:lnTo>
                    <a:lnTo>
                      <a:pt x="42" y="18"/>
                    </a:lnTo>
                    <a:lnTo>
                      <a:pt x="37" y="19"/>
                    </a:lnTo>
                    <a:lnTo>
                      <a:pt x="32" y="22"/>
                    </a:lnTo>
                    <a:lnTo>
                      <a:pt x="28" y="24"/>
                    </a:lnTo>
                    <a:lnTo>
                      <a:pt x="26" y="30"/>
                    </a:lnTo>
                    <a:lnTo>
                      <a:pt x="23" y="35"/>
                    </a:lnTo>
                    <a:lnTo>
                      <a:pt x="22" y="41"/>
                    </a:lnTo>
                    <a:lnTo>
                      <a:pt x="22" y="47"/>
                    </a:lnTo>
                    <a:lnTo>
                      <a:pt x="23" y="55"/>
                    </a:lnTo>
                    <a:lnTo>
                      <a:pt x="26" y="63"/>
                    </a:lnTo>
                    <a:lnTo>
                      <a:pt x="28" y="70"/>
                    </a:lnTo>
                    <a:lnTo>
                      <a:pt x="31" y="75"/>
                    </a:lnTo>
                    <a:lnTo>
                      <a:pt x="34" y="80"/>
                    </a:lnTo>
                    <a:lnTo>
                      <a:pt x="40" y="84"/>
                    </a:lnTo>
                    <a:lnTo>
                      <a:pt x="45" y="87"/>
                    </a:lnTo>
                    <a:lnTo>
                      <a:pt x="50" y="88"/>
                    </a:lnTo>
                    <a:lnTo>
                      <a:pt x="55" y="88"/>
                    </a:lnTo>
                    <a:lnTo>
                      <a:pt x="60" y="87"/>
                    </a:lnTo>
                    <a:lnTo>
                      <a:pt x="65" y="84"/>
                    </a:lnTo>
                    <a:lnTo>
                      <a:pt x="69" y="82"/>
                    </a:lnTo>
                    <a:lnTo>
                      <a:pt x="71" y="78"/>
                    </a:lnTo>
                    <a:lnTo>
                      <a:pt x="74" y="74"/>
                    </a:lnTo>
                    <a:lnTo>
                      <a:pt x="75" y="72"/>
                    </a:lnTo>
                    <a:lnTo>
                      <a:pt x="75" y="69"/>
                    </a:lnTo>
                    <a:lnTo>
                      <a:pt x="75" y="65"/>
                    </a:lnTo>
                    <a:lnTo>
                      <a:pt x="75" y="61"/>
                    </a:lnTo>
                    <a:lnTo>
                      <a:pt x="96" y="55"/>
                    </a:lnTo>
                    <a:lnTo>
                      <a:pt x="96" y="64"/>
                    </a:lnTo>
                    <a:lnTo>
                      <a:pt x="96" y="72"/>
                    </a:lnTo>
                    <a:lnTo>
                      <a:pt x="93" y="79"/>
                    </a:lnTo>
                    <a:lnTo>
                      <a:pt x="91" y="86"/>
                    </a:lnTo>
                    <a:lnTo>
                      <a:pt x="87" y="92"/>
                    </a:lnTo>
                    <a:lnTo>
                      <a:pt x="80" y="97"/>
                    </a:lnTo>
                    <a:lnTo>
                      <a:pt x="74" y="101"/>
                    </a:lnTo>
                    <a:lnTo>
                      <a:pt x="66" y="105"/>
                    </a:lnTo>
                    <a:lnTo>
                      <a:pt x="61" y="106"/>
                    </a:lnTo>
                    <a:lnTo>
                      <a:pt x="56" y="107"/>
                    </a:lnTo>
                    <a:lnTo>
                      <a:pt x="51" y="107"/>
                    </a:lnTo>
                    <a:lnTo>
                      <a:pt x="46" y="107"/>
                    </a:lnTo>
                    <a:lnTo>
                      <a:pt x="42" y="107"/>
                    </a:lnTo>
                    <a:lnTo>
                      <a:pt x="37" y="106"/>
                    </a:lnTo>
                    <a:lnTo>
                      <a:pt x="32" y="105"/>
                    </a:lnTo>
                    <a:lnTo>
                      <a:pt x="28" y="102"/>
                    </a:lnTo>
                    <a:lnTo>
                      <a:pt x="20" y="97"/>
                    </a:lnTo>
                    <a:lnTo>
                      <a:pt x="14" y="89"/>
                    </a:lnTo>
                    <a:lnTo>
                      <a:pt x="9" y="79"/>
                    </a:lnTo>
                    <a:lnTo>
                      <a:pt x="4" y="69"/>
                    </a:lnTo>
                    <a:close/>
                  </a:path>
                </a:pathLst>
              </a:custGeom>
              <a:solidFill>
                <a:srgbClr val="4C4C99"/>
              </a:solidFill>
              <a:ln w="9525">
                <a:noFill/>
                <a:round/>
                <a:headEnd/>
                <a:tailEnd/>
              </a:ln>
            </p:spPr>
            <p:txBody>
              <a:bodyPr/>
              <a:lstStyle/>
              <a:p>
                <a:endParaRPr lang="en-US" dirty="0"/>
              </a:p>
            </p:txBody>
          </p:sp>
          <p:sp>
            <p:nvSpPr>
              <p:cNvPr id="27" name="Freeform 26"/>
              <p:cNvSpPr>
                <a:spLocks/>
              </p:cNvSpPr>
              <p:nvPr/>
            </p:nvSpPr>
            <p:spPr bwMode="auto">
              <a:xfrm>
                <a:off x="5641975" y="2319338"/>
                <a:ext cx="200025" cy="266700"/>
              </a:xfrm>
              <a:custGeom>
                <a:avLst/>
                <a:gdLst>
                  <a:gd name="T0" fmla="*/ 0 w 85"/>
                  <a:gd name="T1" fmla="*/ 26 h 114"/>
                  <a:gd name="T2" fmla="*/ 79 w 85"/>
                  <a:gd name="T3" fmla="*/ 0 h 114"/>
                  <a:gd name="T4" fmla="*/ 85 w 85"/>
                  <a:gd name="T5" fmla="*/ 18 h 114"/>
                  <a:gd name="T6" fmla="*/ 56 w 85"/>
                  <a:gd name="T7" fmla="*/ 28 h 114"/>
                  <a:gd name="T8" fmla="*/ 83 w 85"/>
                  <a:gd name="T9" fmla="*/ 108 h 114"/>
                  <a:gd name="T10" fmla="*/ 62 w 85"/>
                  <a:gd name="T11" fmla="*/ 114 h 114"/>
                  <a:gd name="T12" fmla="*/ 34 w 85"/>
                  <a:gd name="T13" fmla="*/ 34 h 114"/>
                  <a:gd name="T14" fmla="*/ 5 w 85"/>
                  <a:gd name="T15" fmla="*/ 44 h 114"/>
                  <a:gd name="T16" fmla="*/ 0 w 85"/>
                  <a:gd name="T17" fmla="*/ 2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4"/>
                  <a:gd name="T29" fmla="*/ 85 w 8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4">
                    <a:moveTo>
                      <a:pt x="0" y="26"/>
                    </a:moveTo>
                    <a:lnTo>
                      <a:pt x="79" y="0"/>
                    </a:lnTo>
                    <a:lnTo>
                      <a:pt x="85" y="18"/>
                    </a:lnTo>
                    <a:lnTo>
                      <a:pt x="56" y="28"/>
                    </a:lnTo>
                    <a:lnTo>
                      <a:pt x="83" y="108"/>
                    </a:lnTo>
                    <a:lnTo>
                      <a:pt x="62" y="114"/>
                    </a:lnTo>
                    <a:lnTo>
                      <a:pt x="34" y="34"/>
                    </a:lnTo>
                    <a:lnTo>
                      <a:pt x="5" y="44"/>
                    </a:lnTo>
                    <a:lnTo>
                      <a:pt x="0" y="26"/>
                    </a:lnTo>
                    <a:close/>
                  </a:path>
                </a:pathLst>
              </a:custGeom>
              <a:solidFill>
                <a:srgbClr val="4C4C99"/>
              </a:solidFill>
              <a:ln w="9525">
                <a:noFill/>
                <a:round/>
                <a:headEnd/>
                <a:tailEnd/>
              </a:ln>
            </p:spPr>
            <p:txBody>
              <a:bodyPr/>
              <a:lstStyle/>
              <a:p>
                <a:endParaRPr lang="en-US" dirty="0"/>
              </a:p>
            </p:txBody>
          </p:sp>
          <p:sp>
            <p:nvSpPr>
              <p:cNvPr id="28" name="Freeform 27"/>
              <p:cNvSpPr>
                <a:spLocks/>
              </p:cNvSpPr>
              <p:nvPr/>
            </p:nvSpPr>
            <p:spPr bwMode="auto">
              <a:xfrm>
                <a:off x="3313113" y="3019425"/>
                <a:ext cx="347663" cy="390525"/>
              </a:xfrm>
              <a:custGeom>
                <a:avLst/>
                <a:gdLst>
                  <a:gd name="T0" fmla="*/ 1 w 148"/>
                  <a:gd name="T1" fmla="*/ 87 h 166"/>
                  <a:gd name="T2" fmla="*/ 1 w 148"/>
                  <a:gd name="T3" fmla="*/ 53 h 166"/>
                  <a:gd name="T4" fmla="*/ 9 w 148"/>
                  <a:gd name="T5" fmla="*/ 33 h 166"/>
                  <a:gd name="T6" fmla="*/ 17 w 148"/>
                  <a:gd name="T7" fmla="*/ 23 h 166"/>
                  <a:gd name="T8" fmla="*/ 28 w 148"/>
                  <a:gd name="T9" fmla="*/ 14 h 166"/>
                  <a:gd name="T10" fmla="*/ 40 w 148"/>
                  <a:gd name="T11" fmla="*/ 8 h 166"/>
                  <a:gd name="T12" fmla="*/ 56 w 148"/>
                  <a:gd name="T13" fmla="*/ 2 h 166"/>
                  <a:gd name="T14" fmla="*/ 72 w 148"/>
                  <a:gd name="T15" fmla="*/ 0 h 166"/>
                  <a:gd name="T16" fmla="*/ 89 w 148"/>
                  <a:gd name="T17" fmla="*/ 1 h 166"/>
                  <a:gd name="T18" fmla="*/ 103 w 148"/>
                  <a:gd name="T19" fmla="*/ 8 h 166"/>
                  <a:gd name="T20" fmla="*/ 116 w 148"/>
                  <a:gd name="T21" fmla="*/ 16 h 166"/>
                  <a:gd name="T22" fmla="*/ 126 w 148"/>
                  <a:gd name="T23" fmla="*/ 28 h 166"/>
                  <a:gd name="T24" fmla="*/ 98 w 148"/>
                  <a:gd name="T25" fmla="*/ 46 h 166"/>
                  <a:gd name="T26" fmla="*/ 91 w 148"/>
                  <a:gd name="T27" fmla="*/ 37 h 166"/>
                  <a:gd name="T28" fmla="*/ 85 w 148"/>
                  <a:gd name="T29" fmla="*/ 32 h 166"/>
                  <a:gd name="T30" fmla="*/ 72 w 148"/>
                  <a:gd name="T31" fmla="*/ 28 h 166"/>
                  <a:gd name="T32" fmla="*/ 57 w 148"/>
                  <a:gd name="T33" fmla="*/ 30 h 166"/>
                  <a:gd name="T34" fmla="*/ 43 w 148"/>
                  <a:gd name="T35" fmla="*/ 39 h 166"/>
                  <a:gd name="T36" fmla="*/ 34 w 148"/>
                  <a:gd name="T37" fmla="*/ 53 h 166"/>
                  <a:gd name="T38" fmla="*/ 33 w 148"/>
                  <a:gd name="T39" fmla="*/ 73 h 166"/>
                  <a:gd name="T40" fmla="*/ 38 w 148"/>
                  <a:gd name="T41" fmla="*/ 95 h 166"/>
                  <a:gd name="T42" fmla="*/ 48 w 148"/>
                  <a:gd name="T43" fmla="*/ 116 h 166"/>
                  <a:gd name="T44" fmla="*/ 61 w 148"/>
                  <a:gd name="T45" fmla="*/ 130 h 166"/>
                  <a:gd name="T46" fmla="*/ 76 w 148"/>
                  <a:gd name="T47" fmla="*/ 135 h 166"/>
                  <a:gd name="T48" fmla="*/ 91 w 148"/>
                  <a:gd name="T49" fmla="*/ 134 h 166"/>
                  <a:gd name="T50" fmla="*/ 104 w 148"/>
                  <a:gd name="T51" fmla="*/ 126 h 166"/>
                  <a:gd name="T52" fmla="*/ 113 w 148"/>
                  <a:gd name="T53" fmla="*/ 115 h 166"/>
                  <a:gd name="T54" fmla="*/ 114 w 148"/>
                  <a:gd name="T55" fmla="*/ 106 h 166"/>
                  <a:gd name="T56" fmla="*/ 114 w 148"/>
                  <a:gd name="T57" fmla="*/ 94 h 166"/>
                  <a:gd name="T58" fmla="*/ 148 w 148"/>
                  <a:gd name="T59" fmla="*/ 97 h 166"/>
                  <a:gd name="T60" fmla="*/ 144 w 148"/>
                  <a:gd name="T61" fmla="*/ 120 h 166"/>
                  <a:gd name="T62" fmla="*/ 136 w 148"/>
                  <a:gd name="T63" fmla="*/ 136 h 166"/>
                  <a:gd name="T64" fmla="*/ 128 w 148"/>
                  <a:gd name="T65" fmla="*/ 145 h 166"/>
                  <a:gd name="T66" fmla="*/ 118 w 148"/>
                  <a:gd name="T67" fmla="*/ 152 h 166"/>
                  <a:gd name="T68" fmla="*/ 107 w 148"/>
                  <a:gd name="T69" fmla="*/ 158 h 166"/>
                  <a:gd name="T70" fmla="*/ 93 w 148"/>
                  <a:gd name="T71" fmla="*/ 163 h 166"/>
                  <a:gd name="T72" fmla="*/ 77 w 148"/>
                  <a:gd name="T73" fmla="*/ 166 h 166"/>
                  <a:gd name="T74" fmla="*/ 62 w 148"/>
                  <a:gd name="T75" fmla="*/ 164 h 166"/>
                  <a:gd name="T76" fmla="*/ 49 w 148"/>
                  <a:gd name="T77" fmla="*/ 160 h 166"/>
                  <a:gd name="T78" fmla="*/ 31 w 148"/>
                  <a:gd name="T79" fmla="*/ 148 h 166"/>
                  <a:gd name="T80" fmla="*/ 12 w 148"/>
                  <a:gd name="T81" fmla="*/ 122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8"/>
                  <a:gd name="T124" fmla="*/ 0 h 166"/>
                  <a:gd name="T125" fmla="*/ 148 w 14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8" h="166">
                    <a:moveTo>
                      <a:pt x="6" y="106"/>
                    </a:moveTo>
                    <a:lnTo>
                      <a:pt x="1" y="87"/>
                    </a:lnTo>
                    <a:lnTo>
                      <a:pt x="0" y="70"/>
                    </a:lnTo>
                    <a:lnTo>
                      <a:pt x="1" y="53"/>
                    </a:lnTo>
                    <a:lnTo>
                      <a:pt x="6" y="38"/>
                    </a:lnTo>
                    <a:lnTo>
                      <a:pt x="9" y="33"/>
                    </a:lnTo>
                    <a:lnTo>
                      <a:pt x="12" y="28"/>
                    </a:lnTo>
                    <a:lnTo>
                      <a:pt x="17" y="23"/>
                    </a:lnTo>
                    <a:lnTo>
                      <a:pt x="23" y="18"/>
                    </a:lnTo>
                    <a:lnTo>
                      <a:pt x="28" y="14"/>
                    </a:lnTo>
                    <a:lnTo>
                      <a:pt x="34" y="10"/>
                    </a:lnTo>
                    <a:lnTo>
                      <a:pt x="40" y="8"/>
                    </a:lnTo>
                    <a:lnTo>
                      <a:pt x="47" y="5"/>
                    </a:lnTo>
                    <a:lnTo>
                      <a:pt x="56" y="2"/>
                    </a:lnTo>
                    <a:lnTo>
                      <a:pt x="65" y="0"/>
                    </a:lnTo>
                    <a:lnTo>
                      <a:pt x="72" y="0"/>
                    </a:lnTo>
                    <a:lnTo>
                      <a:pt x="81" y="0"/>
                    </a:lnTo>
                    <a:lnTo>
                      <a:pt x="89" y="1"/>
                    </a:lnTo>
                    <a:lnTo>
                      <a:pt x="97" y="4"/>
                    </a:lnTo>
                    <a:lnTo>
                      <a:pt x="103" y="8"/>
                    </a:lnTo>
                    <a:lnTo>
                      <a:pt x="109" y="11"/>
                    </a:lnTo>
                    <a:lnTo>
                      <a:pt x="116" y="16"/>
                    </a:lnTo>
                    <a:lnTo>
                      <a:pt x="122" y="22"/>
                    </a:lnTo>
                    <a:lnTo>
                      <a:pt x="126" y="28"/>
                    </a:lnTo>
                    <a:lnTo>
                      <a:pt x="130" y="36"/>
                    </a:lnTo>
                    <a:lnTo>
                      <a:pt x="98" y="46"/>
                    </a:lnTo>
                    <a:lnTo>
                      <a:pt x="95" y="41"/>
                    </a:lnTo>
                    <a:lnTo>
                      <a:pt x="91" y="37"/>
                    </a:lnTo>
                    <a:lnTo>
                      <a:pt x="88" y="34"/>
                    </a:lnTo>
                    <a:lnTo>
                      <a:pt x="85" y="32"/>
                    </a:lnTo>
                    <a:lnTo>
                      <a:pt x="79" y="29"/>
                    </a:lnTo>
                    <a:lnTo>
                      <a:pt x="72" y="28"/>
                    </a:lnTo>
                    <a:lnTo>
                      <a:pt x="65" y="28"/>
                    </a:lnTo>
                    <a:lnTo>
                      <a:pt x="57" y="30"/>
                    </a:lnTo>
                    <a:lnTo>
                      <a:pt x="49" y="34"/>
                    </a:lnTo>
                    <a:lnTo>
                      <a:pt x="43" y="39"/>
                    </a:lnTo>
                    <a:lnTo>
                      <a:pt x="38" y="46"/>
                    </a:lnTo>
                    <a:lnTo>
                      <a:pt x="34" y="53"/>
                    </a:lnTo>
                    <a:lnTo>
                      <a:pt x="33" y="62"/>
                    </a:lnTo>
                    <a:lnTo>
                      <a:pt x="33" y="73"/>
                    </a:lnTo>
                    <a:lnTo>
                      <a:pt x="34" y="84"/>
                    </a:lnTo>
                    <a:lnTo>
                      <a:pt x="38" y="95"/>
                    </a:lnTo>
                    <a:lnTo>
                      <a:pt x="42" y="107"/>
                    </a:lnTo>
                    <a:lnTo>
                      <a:pt x="48" y="116"/>
                    </a:lnTo>
                    <a:lnTo>
                      <a:pt x="53" y="124"/>
                    </a:lnTo>
                    <a:lnTo>
                      <a:pt x="61" y="130"/>
                    </a:lnTo>
                    <a:lnTo>
                      <a:pt x="68" y="134"/>
                    </a:lnTo>
                    <a:lnTo>
                      <a:pt x="76" y="135"/>
                    </a:lnTo>
                    <a:lnTo>
                      <a:pt x="84" y="135"/>
                    </a:lnTo>
                    <a:lnTo>
                      <a:pt x="91" y="134"/>
                    </a:lnTo>
                    <a:lnTo>
                      <a:pt x="99" y="130"/>
                    </a:lnTo>
                    <a:lnTo>
                      <a:pt x="104" y="126"/>
                    </a:lnTo>
                    <a:lnTo>
                      <a:pt x="109" y="121"/>
                    </a:lnTo>
                    <a:lnTo>
                      <a:pt x="113" y="115"/>
                    </a:lnTo>
                    <a:lnTo>
                      <a:pt x="114" y="111"/>
                    </a:lnTo>
                    <a:lnTo>
                      <a:pt x="114" y="106"/>
                    </a:lnTo>
                    <a:lnTo>
                      <a:pt x="114" y="101"/>
                    </a:lnTo>
                    <a:lnTo>
                      <a:pt x="114" y="94"/>
                    </a:lnTo>
                    <a:lnTo>
                      <a:pt x="146" y="84"/>
                    </a:lnTo>
                    <a:lnTo>
                      <a:pt x="148" y="97"/>
                    </a:lnTo>
                    <a:lnTo>
                      <a:pt x="146" y="108"/>
                    </a:lnTo>
                    <a:lnTo>
                      <a:pt x="144" y="120"/>
                    </a:lnTo>
                    <a:lnTo>
                      <a:pt x="139" y="131"/>
                    </a:lnTo>
                    <a:lnTo>
                      <a:pt x="136" y="136"/>
                    </a:lnTo>
                    <a:lnTo>
                      <a:pt x="132" y="141"/>
                    </a:lnTo>
                    <a:lnTo>
                      <a:pt x="128" y="145"/>
                    </a:lnTo>
                    <a:lnTo>
                      <a:pt x="123" y="149"/>
                    </a:lnTo>
                    <a:lnTo>
                      <a:pt x="118" y="152"/>
                    </a:lnTo>
                    <a:lnTo>
                      <a:pt x="113" y="155"/>
                    </a:lnTo>
                    <a:lnTo>
                      <a:pt x="107" y="158"/>
                    </a:lnTo>
                    <a:lnTo>
                      <a:pt x="100" y="160"/>
                    </a:lnTo>
                    <a:lnTo>
                      <a:pt x="93" y="163"/>
                    </a:lnTo>
                    <a:lnTo>
                      <a:pt x="85" y="164"/>
                    </a:lnTo>
                    <a:lnTo>
                      <a:pt x="77" y="166"/>
                    </a:lnTo>
                    <a:lnTo>
                      <a:pt x="70" y="166"/>
                    </a:lnTo>
                    <a:lnTo>
                      <a:pt x="62" y="164"/>
                    </a:lnTo>
                    <a:lnTo>
                      <a:pt x="56" y="163"/>
                    </a:lnTo>
                    <a:lnTo>
                      <a:pt x="49" y="160"/>
                    </a:lnTo>
                    <a:lnTo>
                      <a:pt x="43" y="157"/>
                    </a:lnTo>
                    <a:lnTo>
                      <a:pt x="31" y="148"/>
                    </a:lnTo>
                    <a:lnTo>
                      <a:pt x="21" y="136"/>
                    </a:lnTo>
                    <a:lnTo>
                      <a:pt x="12" y="122"/>
                    </a:lnTo>
                    <a:lnTo>
                      <a:pt x="6" y="106"/>
                    </a:lnTo>
                    <a:close/>
                  </a:path>
                </a:pathLst>
              </a:custGeom>
              <a:solidFill>
                <a:srgbClr val="4C4C99"/>
              </a:solidFill>
              <a:ln w="9525">
                <a:noFill/>
                <a:round/>
                <a:headEnd/>
                <a:tailEnd/>
              </a:ln>
            </p:spPr>
            <p:txBody>
              <a:bodyPr/>
              <a:lstStyle/>
              <a:p>
                <a:endParaRPr lang="en-US" dirty="0"/>
              </a:p>
            </p:txBody>
          </p:sp>
          <p:sp>
            <p:nvSpPr>
              <p:cNvPr id="29" name="Freeform 28"/>
              <p:cNvSpPr>
                <a:spLocks/>
              </p:cNvSpPr>
              <p:nvPr/>
            </p:nvSpPr>
            <p:spPr bwMode="auto">
              <a:xfrm>
                <a:off x="3665538" y="2889250"/>
                <a:ext cx="366713" cy="395288"/>
              </a:xfrm>
              <a:custGeom>
                <a:avLst/>
                <a:gdLst>
                  <a:gd name="T0" fmla="*/ 106 w 156"/>
                  <a:gd name="T1" fmla="*/ 6 h 168"/>
                  <a:gd name="T2" fmla="*/ 100 w 156"/>
                  <a:gd name="T3" fmla="*/ 4 h 168"/>
                  <a:gd name="T4" fmla="*/ 94 w 156"/>
                  <a:gd name="T5" fmla="*/ 3 h 168"/>
                  <a:gd name="T6" fmla="*/ 88 w 156"/>
                  <a:gd name="T7" fmla="*/ 1 h 168"/>
                  <a:gd name="T8" fmla="*/ 80 w 156"/>
                  <a:gd name="T9" fmla="*/ 0 h 168"/>
                  <a:gd name="T10" fmla="*/ 74 w 156"/>
                  <a:gd name="T11" fmla="*/ 1 h 168"/>
                  <a:gd name="T12" fmla="*/ 66 w 156"/>
                  <a:gd name="T13" fmla="*/ 1 h 168"/>
                  <a:gd name="T14" fmla="*/ 59 w 156"/>
                  <a:gd name="T15" fmla="*/ 3 h 168"/>
                  <a:gd name="T16" fmla="*/ 51 w 156"/>
                  <a:gd name="T17" fmla="*/ 5 h 168"/>
                  <a:gd name="T18" fmla="*/ 43 w 156"/>
                  <a:gd name="T19" fmla="*/ 8 h 168"/>
                  <a:gd name="T20" fmla="*/ 36 w 156"/>
                  <a:gd name="T21" fmla="*/ 12 h 168"/>
                  <a:gd name="T22" fmla="*/ 29 w 156"/>
                  <a:gd name="T23" fmla="*/ 15 h 168"/>
                  <a:gd name="T24" fmla="*/ 24 w 156"/>
                  <a:gd name="T25" fmla="*/ 19 h 168"/>
                  <a:gd name="T26" fmla="*/ 19 w 156"/>
                  <a:gd name="T27" fmla="*/ 24 h 168"/>
                  <a:gd name="T28" fmla="*/ 14 w 156"/>
                  <a:gd name="T29" fmla="*/ 29 h 168"/>
                  <a:gd name="T30" fmla="*/ 10 w 156"/>
                  <a:gd name="T31" fmla="*/ 35 h 168"/>
                  <a:gd name="T32" fmla="*/ 8 w 156"/>
                  <a:gd name="T33" fmla="*/ 40 h 168"/>
                  <a:gd name="T34" fmla="*/ 1 w 156"/>
                  <a:gd name="T35" fmla="*/ 55 h 168"/>
                  <a:gd name="T36" fmla="*/ 0 w 156"/>
                  <a:gd name="T37" fmla="*/ 71 h 168"/>
                  <a:gd name="T38" fmla="*/ 1 w 156"/>
                  <a:gd name="T39" fmla="*/ 89 h 168"/>
                  <a:gd name="T40" fmla="*/ 6 w 156"/>
                  <a:gd name="T41" fmla="*/ 108 h 168"/>
                  <a:gd name="T42" fmla="*/ 10 w 156"/>
                  <a:gd name="T43" fmla="*/ 119 h 168"/>
                  <a:gd name="T44" fmla="*/ 14 w 156"/>
                  <a:gd name="T45" fmla="*/ 128 h 168"/>
                  <a:gd name="T46" fmla="*/ 19 w 156"/>
                  <a:gd name="T47" fmla="*/ 135 h 168"/>
                  <a:gd name="T48" fmla="*/ 24 w 156"/>
                  <a:gd name="T49" fmla="*/ 143 h 168"/>
                  <a:gd name="T50" fmla="*/ 29 w 156"/>
                  <a:gd name="T51" fmla="*/ 149 h 168"/>
                  <a:gd name="T52" fmla="*/ 36 w 156"/>
                  <a:gd name="T53" fmla="*/ 154 h 168"/>
                  <a:gd name="T54" fmla="*/ 42 w 156"/>
                  <a:gd name="T55" fmla="*/ 159 h 168"/>
                  <a:gd name="T56" fmla="*/ 50 w 156"/>
                  <a:gd name="T57" fmla="*/ 163 h 168"/>
                  <a:gd name="T58" fmla="*/ 56 w 156"/>
                  <a:gd name="T59" fmla="*/ 166 h 168"/>
                  <a:gd name="T60" fmla="*/ 61 w 156"/>
                  <a:gd name="T61" fmla="*/ 167 h 168"/>
                  <a:gd name="T62" fmla="*/ 68 w 156"/>
                  <a:gd name="T63" fmla="*/ 168 h 168"/>
                  <a:gd name="T64" fmla="*/ 75 w 156"/>
                  <a:gd name="T65" fmla="*/ 168 h 168"/>
                  <a:gd name="T66" fmla="*/ 82 w 156"/>
                  <a:gd name="T67" fmla="*/ 168 h 168"/>
                  <a:gd name="T68" fmla="*/ 89 w 156"/>
                  <a:gd name="T69" fmla="*/ 167 h 168"/>
                  <a:gd name="T70" fmla="*/ 97 w 156"/>
                  <a:gd name="T71" fmla="*/ 166 h 168"/>
                  <a:gd name="T72" fmla="*/ 105 w 156"/>
                  <a:gd name="T73" fmla="*/ 163 h 168"/>
                  <a:gd name="T74" fmla="*/ 112 w 156"/>
                  <a:gd name="T75" fmla="*/ 161 h 168"/>
                  <a:gd name="T76" fmla="*/ 119 w 156"/>
                  <a:gd name="T77" fmla="*/ 158 h 168"/>
                  <a:gd name="T78" fmla="*/ 125 w 156"/>
                  <a:gd name="T79" fmla="*/ 154 h 168"/>
                  <a:gd name="T80" fmla="*/ 131 w 156"/>
                  <a:gd name="T81" fmla="*/ 150 h 168"/>
                  <a:gd name="T82" fmla="*/ 137 w 156"/>
                  <a:gd name="T83" fmla="*/ 145 h 168"/>
                  <a:gd name="T84" fmla="*/ 140 w 156"/>
                  <a:gd name="T85" fmla="*/ 140 h 168"/>
                  <a:gd name="T86" fmla="*/ 144 w 156"/>
                  <a:gd name="T87" fmla="*/ 135 h 168"/>
                  <a:gd name="T88" fmla="*/ 147 w 156"/>
                  <a:gd name="T89" fmla="*/ 130 h 168"/>
                  <a:gd name="T90" fmla="*/ 153 w 156"/>
                  <a:gd name="T91" fmla="*/ 115 h 168"/>
                  <a:gd name="T92" fmla="*/ 156 w 156"/>
                  <a:gd name="T93" fmla="*/ 98 h 168"/>
                  <a:gd name="T94" fmla="*/ 154 w 156"/>
                  <a:gd name="T95" fmla="*/ 80 h 168"/>
                  <a:gd name="T96" fmla="*/ 149 w 156"/>
                  <a:gd name="T97" fmla="*/ 61 h 168"/>
                  <a:gd name="T98" fmla="*/ 145 w 156"/>
                  <a:gd name="T99" fmla="*/ 51 h 168"/>
                  <a:gd name="T100" fmla="*/ 142 w 156"/>
                  <a:gd name="T101" fmla="*/ 42 h 168"/>
                  <a:gd name="T102" fmla="*/ 137 w 156"/>
                  <a:gd name="T103" fmla="*/ 35 h 168"/>
                  <a:gd name="T104" fmla="*/ 131 w 156"/>
                  <a:gd name="T105" fmla="*/ 27 h 168"/>
                  <a:gd name="T106" fmla="*/ 126 w 156"/>
                  <a:gd name="T107" fmla="*/ 20 h 168"/>
                  <a:gd name="T108" fmla="*/ 120 w 156"/>
                  <a:gd name="T109" fmla="*/ 15 h 168"/>
                  <a:gd name="T110" fmla="*/ 112 w 156"/>
                  <a:gd name="T111" fmla="*/ 10 h 168"/>
                  <a:gd name="T112" fmla="*/ 106 w 156"/>
                  <a:gd name="T113" fmla="*/ 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
                  <a:gd name="T172" fmla="*/ 0 h 168"/>
                  <a:gd name="T173" fmla="*/ 156 w 156"/>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 h="168">
                    <a:moveTo>
                      <a:pt x="106" y="6"/>
                    </a:moveTo>
                    <a:lnTo>
                      <a:pt x="100" y="4"/>
                    </a:lnTo>
                    <a:lnTo>
                      <a:pt x="94" y="3"/>
                    </a:lnTo>
                    <a:lnTo>
                      <a:pt x="88" y="1"/>
                    </a:lnTo>
                    <a:lnTo>
                      <a:pt x="80" y="0"/>
                    </a:lnTo>
                    <a:lnTo>
                      <a:pt x="74" y="1"/>
                    </a:lnTo>
                    <a:lnTo>
                      <a:pt x="66" y="1"/>
                    </a:lnTo>
                    <a:lnTo>
                      <a:pt x="59" y="3"/>
                    </a:lnTo>
                    <a:lnTo>
                      <a:pt x="51" y="5"/>
                    </a:lnTo>
                    <a:lnTo>
                      <a:pt x="43" y="8"/>
                    </a:lnTo>
                    <a:lnTo>
                      <a:pt x="36" y="12"/>
                    </a:lnTo>
                    <a:lnTo>
                      <a:pt x="29" y="15"/>
                    </a:lnTo>
                    <a:lnTo>
                      <a:pt x="24" y="19"/>
                    </a:lnTo>
                    <a:lnTo>
                      <a:pt x="19" y="24"/>
                    </a:lnTo>
                    <a:lnTo>
                      <a:pt x="14" y="29"/>
                    </a:lnTo>
                    <a:lnTo>
                      <a:pt x="10" y="35"/>
                    </a:lnTo>
                    <a:lnTo>
                      <a:pt x="8" y="40"/>
                    </a:lnTo>
                    <a:lnTo>
                      <a:pt x="1" y="55"/>
                    </a:lnTo>
                    <a:lnTo>
                      <a:pt x="0" y="71"/>
                    </a:lnTo>
                    <a:lnTo>
                      <a:pt x="1" y="89"/>
                    </a:lnTo>
                    <a:lnTo>
                      <a:pt x="6" y="108"/>
                    </a:lnTo>
                    <a:lnTo>
                      <a:pt x="10" y="119"/>
                    </a:lnTo>
                    <a:lnTo>
                      <a:pt x="14" y="128"/>
                    </a:lnTo>
                    <a:lnTo>
                      <a:pt x="19" y="135"/>
                    </a:lnTo>
                    <a:lnTo>
                      <a:pt x="24" y="143"/>
                    </a:lnTo>
                    <a:lnTo>
                      <a:pt x="29" y="149"/>
                    </a:lnTo>
                    <a:lnTo>
                      <a:pt x="36" y="154"/>
                    </a:lnTo>
                    <a:lnTo>
                      <a:pt x="42" y="159"/>
                    </a:lnTo>
                    <a:lnTo>
                      <a:pt x="50" y="163"/>
                    </a:lnTo>
                    <a:lnTo>
                      <a:pt x="56" y="166"/>
                    </a:lnTo>
                    <a:lnTo>
                      <a:pt x="61" y="167"/>
                    </a:lnTo>
                    <a:lnTo>
                      <a:pt x="68" y="168"/>
                    </a:lnTo>
                    <a:lnTo>
                      <a:pt x="75" y="168"/>
                    </a:lnTo>
                    <a:lnTo>
                      <a:pt x="82" y="168"/>
                    </a:lnTo>
                    <a:lnTo>
                      <a:pt x="89" y="167"/>
                    </a:lnTo>
                    <a:lnTo>
                      <a:pt x="97" y="166"/>
                    </a:lnTo>
                    <a:lnTo>
                      <a:pt x="105" y="163"/>
                    </a:lnTo>
                    <a:lnTo>
                      <a:pt x="112" y="161"/>
                    </a:lnTo>
                    <a:lnTo>
                      <a:pt x="119" y="158"/>
                    </a:lnTo>
                    <a:lnTo>
                      <a:pt x="125" y="154"/>
                    </a:lnTo>
                    <a:lnTo>
                      <a:pt x="131" y="150"/>
                    </a:lnTo>
                    <a:lnTo>
                      <a:pt x="137" y="145"/>
                    </a:lnTo>
                    <a:lnTo>
                      <a:pt x="140" y="140"/>
                    </a:lnTo>
                    <a:lnTo>
                      <a:pt x="144" y="135"/>
                    </a:lnTo>
                    <a:lnTo>
                      <a:pt x="147" y="130"/>
                    </a:lnTo>
                    <a:lnTo>
                      <a:pt x="153" y="115"/>
                    </a:lnTo>
                    <a:lnTo>
                      <a:pt x="156" y="98"/>
                    </a:lnTo>
                    <a:lnTo>
                      <a:pt x="154" y="80"/>
                    </a:lnTo>
                    <a:lnTo>
                      <a:pt x="149" y="61"/>
                    </a:lnTo>
                    <a:lnTo>
                      <a:pt x="145" y="51"/>
                    </a:lnTo>
                    <a:lnTo>
                      <a:pt x="142" y="42"/>
                    </a:lnTo>
                    <a:lnTo>
                      <a:pt x="137" y="35"/>
                    </a:lnTo>
                    <a:lnTo>
                      <a:pt x="131" y="27"/>
                    </a:lnTo>
                    <a:lnTo>
                      <a:pt x="126" y="20"/>
                    </a:lnTo>
                    <a:lnTo>
                      <a:pt x="120" y="15"/>
                    </a:lnTo>
                    <a:lnTo>
                      <a:pt x="112" y="10"/>
                    </a:lnTo>
                    <a:lnTo>
                      <a:pt x="106" y="6"/>
                    </a:lnTo>
                    <a:close/>
                  </a:path>
                </a:pathLst>
              </a:custGeom>
              <a:solidFill>
                <a:srgbClr val="4C4C99"/>
              </a:solidFill>
              <a:ln w="9525">
                <a:noFill/>
                <a:round/>
                <a:headEnd/>
                <a:tailEnd/>
              </a:ln>
            </p:spPr>
            <p:txBody>
              <a:bodyPr/>
              <a:lstStyle/>
              <a:p>
                <a:endParaRPr lang="en-US" dirty="0"/>
              </a:p>
            </p:txBody>
          </p:sp>
          <p:sp>
            <p:nvSpPr>
              <p:cNvPr id="30" name="Freeform 29"/>
              <p:cNvSpPr>
                <a:spLocks/>
              </p:cNvSpPr>
              <p:nvPr/>
            </p:nvSpPr>
            <p:spPr bwMode="auto">
              <a:xfrm>
                <a:off x="4013200" y="2746375"/>
                <a:ext cx="401638" cy="444500"/>
              </a:xfrm>
              <a:custGeom>
                <a:avLst/>
                <a:gdLst>
                  <a:gd name="T0" fmla="*/ 50 w 171"/>
                  <a:gd name="T1" fmla="*/ 189 h 189"/>
                  <a:gd name="T2" fmla="*/ 0 w 171"/>
                  <a:gd name="T3" fmla="*/ 39 h 189"/>
                  <a:gd name="T4" fmla="*/ 32 w 171"/>
                  <a:gd name="T5" fmla="*/ 28 h 189"/>
                  <a:gd name="T6" fmla="*/ 126 w 171"/>
                  <a:gd name="T7" fmla="*/ 112 h 189"/>
                  <a:gd name="T8" fmla="*/ 92 w 171"/>
                  <a:gd name="T9" fmla="*/ 9 h 189"/>
                  <a:gd name="T10" fmla="*/ 121 w 171"/>
                  <a:gd name="T11" fmla="*/ 0 h 189"/>
                  <a:gd name="T12" fmla="*/ 171 w 171"/>
                  <a:gd name="T13" fmla="*/ 148 h 189"/>
                  <a:gd name="T14" fmla="*/ 140 w 171"/>
                  <a:gd name="T15" fmla="*/ 158 h 189"/>
                  <a:gd name="T16" fmla="*/ 43 w 171"/>
                  <a:gd name="T17" fmla="*/ 73 h 189"/>
                  <a:gd name="T18" fmla="*/ 79 w 171"/>
                  <a:gd name="T19" fmla="*/ 178 h 189"/>
                  <a:gd name="T20" fmla="*/ 50 w 171"/>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89"/>
                  <a:gd name="T35" fmla="*/ 171 w 171"/>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89">
                    <a:moveTo>
                      <a:pt x="50" y="189"/>
                    </a:moveTo>
                    <a:lnTo>
                      <a:pt x="0" y="39"/>
                    </a:lnTo>
                    <a:lnTo>
                      <a:pt x="32" y="28"/>
                    </a:lnTo>
                    <a:lnTo>
                      <a:pt x="126" y="112"/>
                    </a:lnTo>
                    <a:lnTo>
                      <a:pt x="92" y="9"/>
                    </a:lnTo>
                    <a:lnTo>
                      <a:pt x="121" y="0"/>
                    </a:lnTo>
                    <a:lnTo>
                      <a:pt x="171" y="148"/>
                    </a:lnTo>
                    <a:lnTo>
                      <a:pt x="140" y="158"/>
                    </a:lnTo>
                    <a:lnTo>
                      <a:pt x="43" y="73"/>
                    </a:lnTo>
                    <a:lnTo>
                      <a:pt x="79" y="178"/>
                    </a:lnTo>
                    <a:lnTo>
                      <a:pt x="50" y="189"/>
                    </a:lnTo>
                    <a:close/>
                  </a:path>
                </a:pathLst>
              </a:custGeom>
              <a:solidFill>
                <a:srgbClr val="4C4C99"/>
              </a:solidFill>
              <a:ln w="9525">
                <a:noFill/>
                <a:round/>
                <a:headEnd/>
                <a:tailEnd/>
              </a:ln>
            </p:spPr>
            <p:txBody>
              <a:bodyPr/>
              <a:lstStyle/>
              <a:p>
                <a:endParaRPr lang="en-US" dirty="0"/>
              </a:p>
            </p:txBody>
          </p:sp>
          <p:sp>
            <p:nvSpPr>
              <p:cNvPr id="35" name="Freeform 34"/>
              <p:cNvSpPr>
                <a:spLocks/>
              </p:cNvSpPr>
              <p:nvPr/>
            </p:nvSpPr>
            <p:spPr bwMode="auto">
              <a:xfrm>
                <a:off x="5029200" y="2608263"/>
                <a:ext cx="104775" cy="84138"/>
              </a:xfrm>
              <a:custGeom>
                <a:avLst/>
                <a:gdLst>
                  <a:gd name="T0" fmla="*/ 35 w 45"/>
                  <a:gd name="T1" fmla="*/ 0 h 36"/>
                  <a:gd name="T2" fmla="*/ 37 w 45"/>
                  <a:gd name="T3" fmla="*/ 2 h 36"/>
                  <a:gd name="T4" fmla="*/ 40 w 45"/>
                  <a:gd name="T5" fmla="*/ 3 h 36"/>
                  <a:gd name="T6" fmla="*/ 43 w 45"/>
                  <a:gd name="T7" fmla="*/ 7 h 36"/>
                  <a:gd name="T8" fmla="*/ 44 w 45"/>
                  <a:gd name="T9" fmla="*/ 11 h 36"/>
                  <a:gd name="T10" fmla="*/ 45 w 45"/>
                  <a:gd name="T11" fmla="*/ 14 h 36"/>
                  <a:gd name="T12" fmla="*/ 45 w 45"/>
                  <a:gd name="T13" fmla="*/ 18 h 36"/>
                  <a:gd name="T14" fmla="*/ 44 w 45"/>
                  <a:gd name="T15" fmla="*/ 21 h 36"/>
                  <a:gd name="T16" fmla="*/ 43 w 45"/>
                  <a:gd name="T17" fmla="*/ 23 h 36"/>
                  <a:gd name="T18" fmla="*/ 40 w 45"/>
                  <a:gd name="T19" fmla="*/ 25 h 36"/>
                  <a:gd name="T20" fmla="*/ 39 w 45"/>
                  <a:gd name="T21" fmla="*/ 26 h 36"/>
                  <a:gd name="T22" fmla="*/ 36 w 45"/>
                  <a:gd name="T23" fmla="*/ 27 h 36"/>
                  <a:gd name="T24" fmla="*/ 32 w 45"/>
                  <a:gd name="T25" fmla="*/ 28 h 36"/>
                  <a:gd name="T26" fmla="*/ 9 w 45"/>
                  <a:gd name="T27" fmla="*/ 36 h 36"/>
                  <a:gd name="T28" fmla="*/ 0 w 45"/>
                  <a:gd name="T29" fmla="*/ 11 h 36"/>
                  <a:gd name="T30" fmla="*/ 23 w 45"/>
                  <a:gd name="T31" fmla="*/ 2 h 36"/>
                  <a:gd name="T32" fmla="*/ 27 w 45"/>
                  <a:gd name="T33" fmla="*/ 0 h 36"/>
                  <a:gd name="T34" fmla="*/ 30 w 45"/>
                  <a:gd name="T35" fmla="*/ 0 h 36"/>
                  <a:gd name="T36" fmla="*/ 32 w 45"/>
                  <a:gd name="T37" fmla="*/ 0 h 36"/>
                  <a:gd name="T38" fmla="*/ 35 w 4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6"/>
                  <a:gd name="T62" fmla="*/ 45 w 4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6">
                    <a:moveTo>
                      <a:pt x="35" y="0"/>
                    </a:moveTo>
                    <a:lnTo>
                      <a:pt x="37" y="2"/>
                    </a:lnTo>
                    <a:lnTo>
                      <a:pt x="40" y="3"/>
                    </a:lnTo>
                    <a:lnTo>
                      <a:pt x="43" y="7"/>
                    </a:lnTo>
                    <a:lnTo>
                      <a:pt x="44" y="11"/>
                    </a:lnTo>
                    <a:lnTo>
                      <a:pt x="45" y="14"/>
                    </a:lnTo>
                    <a:lnTo>
                      <a:pt x="45" y="18"/>
                    </a:lnTo>
                    <a:lnTo>
                      <a:pt x="44" y="21"/>
                    </a:lnTo>
                    <a:lnTo>
                      <a:pt x="43" y="23"/>
                    </a:lnTo>
                    <a:lnTo>
                      <a:pt x="40" y="25"/>
                    </a:lnTo>
                    <a:lnTo>
                      <a:pt x="39" y="26"/>
                    </a:lnTo>
                    <a:lnTo>
                      <a:pt x="36" y="27"/>
                    </a:lnTo>
                    <a:lnTo>
                      <a:pt x="32" y="28"/>
                    </a:lnTo>
                    <a:lnTo>
                      <a:pt x="9" y="36"/>
                    </a:lnTo>
                    <a:lnTo>
                      <a:pt x="0" y="11"/>
                    </a:lnTo>
                    <a:lnTo>
                      <a:pt x="23" y="2"/>
                    </a:lnTo>
                    <a:lnTo>
                      <a:pt x="27" y="0"/>
                    </a:lnTo>
                    <a:lnTo>
                      <a:pt x="30" y="0"/>
                    </a:lnTo>
                    <a:lnTo>
                      <a:pt x="32" y="0"/>
                    </a:lnTo>
                    <a:lnTo>
                      <a:pt x="35" y="0"/>
                    </a:lnTo>
                    <a:close/>
                  </a:path>
                </a:pathLst>
              </a:custGeom>
              <a:solidFill>
                <a:srgbClr val="FFFFFF"/>
              </a:solidFill>
              <a:ln w="9525">
                <a:noFill/>
                <a:round/>
                <a:headEnd/>
                <a:tailEnd/>
              </a:ln>
            </p:spPr>
            <p:txBody>
              <a:bodyPr/>
              <a:lstStyle/>
              <a:p>
                <a:endParaRPr lang="en-US" dirty="0"/>
              </a:p>
            </p:txBody>
          </p:sp>
          <p:sp>
            <p:nvSpPr>
              <p:cNvPr id="36" name="Freeform 35"/>
              <p:cNvSpPr>
                <a:spLocks/>
              </p:cNvSpPr>
              <p:nvPr/>
            </p:nvSpPr>
            <p:spPr bwMode="auto">
              <a:xfrm>
                <a:off x="5308600" y="2551113"/>
                <a:ext cx="60325" cy="101600"/>
              </a:xfrm>
              <a:custGeom>
                <a:avLst/>
                <a:gdLst>
                  <a:gd name="T0" fmla="*/ 26 w 26"/>
                  <a:gd name="T1" fmla="*/ 35 h 43"/>
                  <a:gd name="T2" fmla="*/ 0 w 26"/>
                  <a:gd name="T3" fmla="*/ 43 h 43"/>
                  <a:gd name="T4" fmla="*/ 0 w 26"/>
                  <a:gd name="T5" fmla="*/ 0 h 43"/>
                  <a:gd name="T6" fmla="*/ 26 w 26"/>
                  <a:gd name="T7" fmla="*/ 35 h 43"/>
                  <a:gd name="T8" fmla="*/ 0 60000 65536"/>
                  <a:gd name="T9" fmla="*/ 0 60000 65536"/>
                  <a:gd name="T10" fmla="*/ 0 60000 65536"/>
                  <a:gd name="T11" fmla="*/ 0 60000 65536"/>
                  <a:gd name="T12" fmla="*/ 0 w 26"/>
                  <a:gd name="T13" fmla="*/ 0 h 43"/>
                  <a:gd name="T14" fmla="*/ 26 w 26"/>
                  <a:gd name="T15" fmla="*/ 43 h 43"/>
                </a:gdLst>
                <a:ahLst/>
                <a:cxnLst>
                  <a:cxn ang="T8">
                    <a:pos x="T0" y="T1"/>
                  </a:cxn>
                  <a:cxn ang="T9">
                    <a:pos x="T2" y="T3"/>
                  </a:cxn>
                  <a:cxn ang="T10">
                    <a:pos x="T4" y="T5"/>
                  </a:cxn>
                  <a:cxn ang="T11">
                    <a:pos x="T6" y="T7"/>
                  </a:cxn>
                </a:cxnLst>
                <a:rect l="T12" t="T13" r="T14" b="T15"/>
                <a:pathLst>
                  <a:path w="26" h="43">
                    <a:moveTo>
                      <a:pt x="26" y="35"/>
                    </a:moveTo>
                    <a:lnTo>
                      <a:pt x="0" y="43"/>
                    </a:lnTo>
                    <a:lnTo>
                      <a:pt x="0" y="0"/>
                    </a:lnTo>
                    <a:lnTo>
                      <a:pt x="26" y="35"/>
                    </a:lnTo>
                    <a:close/>
                  </a:path>
                </a:pathLst>
              </a:custGeom>
              <a:solidFill>
                <a:srgbClr val="FFFFFF"/>
              </a:solidFill>
              <a:ln w="9525">
                <a:noFill/>
                <a:round/>
                <a:headEnd/>
                <a:tailEnd/>
              </a:ln>
            </p:spPr>
            <p:txBody>
              <a:bodyPr/>
              <a:lstStyle/>
              <a:p>
                <a:endParaRPr lang="en-US" dirty="0"/>
              </a:p>
            </p:txBody>
          </p:sp>
          <p:sp>
            <p:nvSpPr>
              <p:cNvPr id="37" name="Freeform 36"/>
              <p:cNvSpPr>
                <a:spLocks/>
              </p:cNvSpPr>
              <p:nvPr/>
            </p:nvSpPr>
            <p:spPr bwMode="auto">
              <a:xfrm>
                <a:off x="3740150" y="2957513"/>
                <a:ext cx="214313" cy="258763"/>
              </a:xfrm>
              <a:custGeom>
                <a:avLst/>
                <a:gdLst>
                  <a:gd name="T0" fmla="*/ 29 w 91"/>
                  <a:gd name="T1" fmla="*/ 105 h 110"/>
                  <a:gd name="T2" fmla="*/ 22 w 91"/>
                  <a:gd name="T3" fmla="*/ 99 h 110"/>
                  <a:gd name="T4" fmla="*/ 15 w 91"/>
                  <a:gd name="T5" fmla="*/ 91 h 110"/>
                  <a:gd name="T6" fmla="*/ 10 w 91"/>
                  <a:gd name="T7" fmla="*/ 81 h 110"/>
                  <a:gd name="T8" fmla="*/ 5 w 91"/>
                  <a:gd name="T9" fmla="*/ 69 h 110"/>
                  <a:gd name="T10" fmla="*/ 1 w 91"/>
                  <a:gd name="T11" fmla="*/ 58 h 110"/>
                  <a:gd name="T12" fmla="*/ 0 w 91"/>
                  <a:gd name="T13" fmla="*/ 46 h 110"/>
                  <a:gd name="T14" fmla="*/ 0 w 91"/>
                  <a:gd name="T15" fmla="*/ 36 h 110"/>
                  <a:gd name="T16" fmla="*/ 3 w 91"/>
                  <a:gd name="T17" fmla="*/ 27 h 110"/>
                  <a:gd name="T18" fmla="*/ 6 w 91"/>
                  <a:gd name="T19" fmla="*/ 20 h 110"/>
                  <a:gd name="T20" fmla="*/ 13 w 91"/>
                  <a:gd name="T21" fmla="*/ 12 h 110"/>
                  <a:gd name="T22" fmla="*/ 19 w 91"/>
                  <a:gd name="T23" fmla="*/ 7 h 110"/>
                  <a:gd name="T24" fmla="*/ 28 w 91"/>
                  <a:gd name="T25" fmla="*/ 3 h 110"/>
                  <a:gd name="T26" fmla="*/ 37 w 91"/>
                  <a:gd name="T27" fmla="*/ 0 h 110"/>
                  <a:gd name="T28" fmla="*/ 46 w 91"/>
                  <a:gd name="T29" fmla="*/ 0 h 110"/>
                  <a:gd name="T30" fmla="*/ 54 w 91"/>
                  <a:gd name="T31" fmla="*/ 3 h 110"/>
                  <a:gd name="T32" fmla="*/ 62 w 91"/>
                  <a:gd name="T33" fmla="*/ 7 h 110"/>
                  <a:gd name="T34" fmla="*/ 70 w 91"/>
                  <a:gd name="T35" fmla="*/ 13 h 110"/>
                  <a:gd name="T36" fmla="*/ 77 w 91"/>
                  <a:gd name="T37" fmla="*/ 21 h 110"/>
                  <a:gd name="T38" fmla="*/ 82 w 91"/>
                  <a:gd name="T39" fmla="*/ 31 h 110"/>
                  <a:gd name="T40" fmla="*/ 85 w 91"/>
                  <a:gd name="T41" fmla="*/ 42 h 110"/>
                  <a:gd name="T42" fmla="*/ 89 w 91"/>
                  <a:gd name="T43" fmla="*/ 54 h 110"/>
                  <a:gd name="T44" fmla="*/ 91 w 91"/>
                  <a:gd name="T45" fmla="*/ 65 h 110"/>
                  <a:gd name="T46" fmla="*/ 91 w 91"/>
                  <a:gd name="T47" fmla="*/ 76 h 110"/>
                  <a:gd name="T48" fmla="*/ 88 w 91"/>
                  <a:gd name="T49" fmla="*/ 85 h 110"/>
                  <a:gd name="T50" fmla="*/ 84 w 91"/>
                  <a:gd name="T51" fmla="*/ 92 h 110"/>
                  <a:gd name="T52" fmla="*/ 79 w 91"/>
                  <a:gd name="T53" fmla="*/ 99 h 110"/>
                  <a:gd name="T54" fmla="*/ 71 w 91"/>
                  <a:gd name="T55" fmla="*/ 105 h 110"/>
                  <a:gd name="T56" fmla="*/ 64 w 91"/>
                  <a:gd name="T57" fmla="*/ 109 h 110"/>
                  <a:gd name="T58" fmla="*/ 55 w 91"/>
                  <a:gd name="T59" fmla="*/ 110 h 110"/>
                  <a:gd name="T60" fmla="*/ 46 w 91"/>
                  <a:gd name="T61" fmla="*/ 110 h 110"/>
                  <a:gd name="T62" fmla="*/ 37 w 91"/>
                  <a:gd name="T63" fmla="*/ 109 h 110"/>
                  <a:gd name="T64" fmla="*/ 29 w 91"/>
                  <a:gd name="T65" fmla="*/ 10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0"/>
                  <a:gd name="T101" fmla="*/ 91 w 9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0">
                    <a:moveTo>
                      <a:pt x="29" y="105"/>
                    </a:moveTo>
                    <a:lnTo>
                      <a:pt x="22" y="99"/>
                    </a:lnTo>
                    <a:lnTo>
                      <a:pt x="15" y="91"/>
                    </a:lnTo>
                    <a:lnTo>
                      <a:pt x="10" y="81"/>
                    </a:lnTo>
                    <a:lnTo>
                      <a:pt x="5" y="69"/>
                    </a:lnTo>
                    <a:lnTo>
                      <a:pt x="1" y="58"/>
                    </a:lnTo>
                    <a:lnTo>
                      <a:pt x="0" y="46"/>
                    </a:lnTo>
                    <a:lnTo>
                      <a:pt x="0" y="36"/>
                    </a:lnTo>
                    <a:lnTo>
                      <a:pt x="3" y="27"/>
                    </a:lnTo>
                    <a:lnTo>
                      <a:pt x="6" y="20"/>
                    </a:lnTo>
                    <a:lnTo>
                      <a:pt x="13" y="12"/>
                    </a:lnTo>
                    <a:lnTo>
                      <a:pt x="19" y="7"/>
                    </a:lnTo>
                    <a:lnTo>
                      <a:pt x="28" y="3"/>
                    </a:lnTo>
                    <a:lnTo>
                      <a:pt x="37" y="0"/>
                    </a:lnTo>
                    <a:lnTo>
                      <a:pt x="46" y="0"/>
                    </a:lnTo>
                    <a:lnTo>
                      <a:pt x="54" y="3"/>
                    </a:lnTo>
                    <a:lnTo>
                      <a:pt x="62" y="7"/>
                    </a:lnTo>
                    <a:lnTo>
                      <a:pt x="70" y="13"/>
                    </a:lnTo>
                    <a:lnTo>
                      <a:pt x="77" y="21"/>
                    </a:lnTo>
                    <a:lnTo>
                      <a:pt x="82" y="31"/>
                    </a:lnTo>
                    <a:lnTo>
                      <a:pt x="85" y="42"/>
                    </a:lnTo>
                    <a:lnTo>
                      <a:pt x="89" y="54"/>
                    </a:lnTo>
                    <a:lnTo>
                      <a:pt x="91" y="65"/>
                    </a:lnTo>
                    <a:lnTo>
                      <a:pt x="91" y="76"/>
                    </a:lnTo>
                    <a:lnTo>
                      <a:pt x="88" y="85"/>
                    </a:lnTo>
                    <a:lnTo>
                      <a:pt x="84" y="92"/>
                    </a:lnTo>
                    <a:lnTo>
                      <a:pt x="79" y="99"/>
                    </a:lnTo>
                    <a:lnTo>
                      <a:pt x="71" y="105"/>
                    </a:lnTo>
                    <a:lnTo>
                      <a:pt x="64" y="109"/>
                    </a:lnTo>
                    <a:lnTo>
                      <a:pt x="55" y="110"/>
                    </a:lnTo>
                    <a:lnTo>
                      <a:pt x="46" y="110"/>
                    </a:lnTo>
                    <a:lnTo>
                      <a:pt x="37" y="109"/>
                    </a:lnTo>
                    <a:lnTo>
                      <a:pt x="29" y="105"/>
                    </a:lnTo>
                    <a:close/>
                  </a:path>
                </a:pathLst>
              </a:custGeom>
              <a:solidFill>
                <a:srgbClr val="FFFFFF"/>
              </a:solidFill>
              <a:ln w="9525">
                <a:noFill/>
                <a:round/>
                <a:headEnd/>
                <a:tailEnd/>
              </a:ln>
            </p:spPr>
            <p:txBody>
              <a:bodyPr/>
              <a:lstStyle/>
              <a:p>
                <a:endParaRPr lang="en-US" dirty="0"/>
              </a:p>
            </p:txBody>
          </p:sp>
          <p:sp>
            <p:nvSpPr>
              <p:cNvPr id="38" name="Freeform 37"/>
              <p:cNvSpPr>
                <a:spLocks/>
              </p:cNvSpPr>
              <p:nvPr/>
            </p:nvSpPr>
            <p:spPr bwMode="auto">
              <a:xfrm>
                <a:off x="3171825" y="2711450"/>
                <a:ext cx="1335088" cy="742950"/>
              </a:xfrm>
              <a:custGeom>
                <a:avLst/>
                <a:gdLst>
                  <a:gd name="T0" fmla="*/ 69 w 568"/>
                  <a:gd name="T1" fmla="*/ 96 h 316"/>
                  <a:gd name="T2" fmla="*/ 41 w 568"/>
                  <a:gd name="T3" fmla="*/ 248 h 316"/>
                  <a:gd name="T4" fmla="*/ 53 w 568"/>
                  <a:gd name="T5" fmla="*/ 260 h 316"/>
                  <a:gd name="T6" fmla="*/ 145 w 568"/>
                  <a:gd name="T7" fmla="*/ 316 h 316"/>
                  <a:gd name="T8" fmla="*/ 341 w 568"/>
                  <a:gd name="T9" fmla="*/ 296 h 316"/>
                  <a:gd name="T10" fmla="*/ 421 w 568"/>
                  <a:gd name="T11" fmla="*/ 252 h 316"/>
                  <a:gd name="T12" fmla="*/ 461 w 568"/>
                  <a:gd name="T13" fmla="*/ 204 h 316"/>
                  <a:gd name="T14" fmla="*/ 549 w 568"/>
                  <a:gd name="T15" fmla="*/ 200 h 316"/>
                  <a:gd name="T16" fmla="*/ 537 w 568"/>
                  <a:gd name="T17" fmla="*/ 112 h 316"/>
                  <a:gd name="T18" fmla="*/ 489 w 568"/>
                  <a:gd name="T19" fmla="*/ 40 h 316"/>
                  <a:gd name="T20" fmla="*/ 477 w 568"/>
                  <a:gd name="T21" fmla="*/ 16 h 316"/>
                  <a:gd name="T22" fmla="*/ 441 w 568"/>
                  <a:gd name="T23" fmla="*/ 0 h 316"/>
                  <a:gd name="T24" fmla="*/ 265 w 568"/>
                  <a:gd name="T25" fmla="*/ 4 h 316"/>
                  <a:gd name="T26" fmla="*/ 121 w 568"/>
                  <a:gd name="T27" fmla="*/ 40 h 316"/>
                  <a:gd name="T28" fmla="*/ 89 w 568"/>
                  <a:gd name="T29" fmla="*/ 72 h 316"/>
                  <a:gd name="T30" fmla="*/ 69 w 568"/>
                  <a:gd name="T31" fmla="*/ 96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316"/>
                  <a:gd name="T50" fmla="*/ 568 w 568"/>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316">
                    <a:moveTo>
                      <a:pt x="69" y="96"/>
                    </a:moveTo>
                    <a:cubicBezTo>
                      <a:pt x="0" y="106"/>
                      <a:pt x="32" y="160"/>
                      <a:pt x="41" y="248"/>
                    </a:cubicBezTo>
                    <a:cubicBezTo>
                      <a:pt x="42" y="254"/>
                      <a:pt x="49" y="256"/>
                      <a:pt x="53" y="260"/>
                    </a:cubicBezTo>
                    <a:cubicBezTo>
                      <a:pt x="90" y="304"/>
                      <a:pt x="93" y="299"/>
                      <a:pt x="145" y="316"/>
                    </a:cubicBezTo>
                    <a:cubicBezTo>
                      <a:pt x="288" y="312"/>
                      <a:pt x="250" y="309"/>
                      <a:pt x="341" y="296"/>
                    </a:cubicBezTo>
                    <a:cubicBezTo>
                      <a:pt x="376" y="261"/>
                      <a:pt x="360" y="259"/>
                      <a:pt x="421" y="252"/>
                    </a:cubicBezTo>
                    <a:cubicBezTo>
                      <a:pt x="434" y="243"/>
                      <a:pt x="445" y="206"/>
                      <a:pt x="461" y="204"/>
                    </a:cubicBezTo>
                    <a:cubicBezTo>
                      <a:pt x="490" y="199"/>
                      <a:pt x="520" y="201"/>
                      <a:pt x="549" y="200"/>
                    </a:cubicBezTo>
                    <a:cubicBezTo>
                      <a:pt x="568" y="171"/>
                      <a:pt x="567" y="132"/>
                      <a:pt x="537" y="112"/>
                    </a:cubicBezTo>
                    <a:cubicBezTo>
                      <a:pt x="524" y="92"/>
                      <a:pt x="497" y="63"/>
                      <a:pt x="489" y="40"/>
                    </a:cubicBezTo>
                    <a:cubicBezTo>
                      <a:pt x="486" y="30"/>
                      <a:pt x="485" y="24"/>
                      <a:pt x="477" y="16"/>
                    </a:cubicBezTo>
                    <a:cubicBezTo>
                      <a:pt x="468" y="7"/>
                      <a:pt x="441" y="0"/>
                      <a:pt x="441" y="0"/>
                    </a:cubicBezTo>
                    <a:cubicBezTo>
                      <a:pt x="382" y="1"/>
                      <a:pt x="324" y="2"/>
                      <a:pt x="265" y="4"/>
                    </a:cubicBezTo>
                    <a:cubicBezTo>
                      <a:pt x="219" y="6"/>
                      <a:pt x="167" y="31"/>
                      <a:pt x="121" y="40"/>
                    </a:cubicBezTo>
                    <a:cubicBezTo>
                      <a:pt x="111" y="50"/>
                      <a:pt x="99" y="63"/>
                      <a:pt x="89" y="72"/>
                    </a:cubicBezTo>
                    <a:cubicBezTo>
                      <a:pt x="64" y="93"/>
                      <a:pt x="60" y="78"/>
                      <a:pt x="69" y="96"/>
                    </a:cubicBezTo>
                    <a:close/>
                  </a:path>
                </a:pathLst>
              </a:custGeom>
              <a:solidFill>
                <a:schemeClr val="bg1"/>
              </a:solidFill>
              <a:ln w="9525">
                <a:noFill/>
                <a:round/>
                <a:headEnd/>
                <a:tailEnd/>
              </a:ln>
            </p:spPr>
            <p:txBody>
              <a:bodyPr/>
              <a:lstStyle/>
              <a:p>
                <a:endParaRPr lang="en-US" dirty="0"/>
              </a:p>
            </p:txBody>
          </p:sp>
          <p:sp>
            <p:nvSpPr>
              <p:cNvPr id="39" name="Freeform 38"/>
              <p:cNvSpPr>
                <a:spLocks/>
              </p:cNvSpPr>
              <p:nvPr/>
            </p:nvSpPr>
            <p:spPr bwMode="auto">
              <a:xfrm>
                <a:off x="4703763" y="2271713"/>
                <a:ext cx="1246188" cy="636588"/>
              </a:xfrm>
              <a:custGeom>
                <a:avLst/>
                <a:gdLst>
                  <a:gd name="T0" fmla="*/ 477 w 530"/>
                  <a:gd name="T1" fmla="*/ 7 h 271"/>
                  <a:gd name="T2" fmla="*/ 221 w 530"/>
                  <a:gd name="T3" fmla="*/ 35 h 271"/>
                  <a:gd name="T4" fmla="*/ 169 w 530"/>
                  <a:gd name="T5" fmla="*/ 71 h 271"/>
                  <a:gd name="T6" fmla="*/ 137 w 530"/>
                  <a:gd name="T7" fmla="*/ 79 h 271"/>
                  <a:gd name="T8" fmla="*/ 101 w 530"/>
                  <a:gd name="T9" fmla="*/ 103 h 271"/>
                  <a:gd name="T10" fmla="*/ 57 w 530"/>
                  <a:gd name="T11" fmla="*/ 127 h 271"/>
                  <a:gd name="T12" fmla="*/ 33 w 530"/>
                  <a:gd name="T13" fmla="*/ 143 h 271"/>
                  <a:gd name="T14" fmla="*/ 33 w 530"/>
                  <a:gd name="T15" fmla="*/ 199 h 271"/>
                  <a:gd name="T16" fmla="*/ 53 w 530"/>
                  <a:gd name="T17" fmla="*/ 223 h 271"/>
                  <a:gd name="T18" fmla="*/ 65 w 530"/>
                  <a:gd name="T19" fmla="*/ 247 h 271"/>
                  <a:gd name="T20" fmla="*/ 89 w 530"/>
                  <a:gd name="T21" fmla="*/ 263 h 271"/>
                  <a:gd name="T22" fmla="*/ 101 w 530"/>
                  <a:gd name="T23" fmla="*/ 271 h 271"/>
                  <a:gd name="T24" fmla="*/ 217 w 530"/>
                  <a:gd name="T25" fmla="*/ 255 h 271"/>
                  <a:gd name="T26" fmla="*/ 269 w 530"/>
                  <a:gd name="T27" fmla="*/ 235 h 271"/>
                  <a:gd name="T28" fmla="*/ 385 w 530"/>
                  <a:gd name="T29" fmla="*/ 199 h 271"/>
                  <a:gd name="T30" fmla="*/ 413 w 530"/>
                  <a:gd name="T31" fmla="*/ 183 h 271"/>
                  <a:gd name="T32" fmla="*/ 425 w 530"/>
                  <a:gd name="T33" fmla="*/ 171 h 271"/>
                  <a:gd name="T34" fmla="*/ 437 w 530"/>
                  <a:gd name="T35" fmla="*/ 163 h 271"/>
                  <a:gd name="T36" fmla="*/ 505 w 530"/>
                  <a:gd name="T37" fmla="*/ 147 h 271"/>
                  <a:gd name="T38" fmla="*/ 509 w 530"/>
                  <a:gd name="T39" fmla="*/ 31 h 271"/>
                  <a:gd name="T40" fmla="*/ 477 w 530"/>
                  <a:gd name="T41" fmla="*/ 7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0"/>
                  <a:gd name="T64" fmla="*/ 0 h 271"/>
                  <a:gd name="T65" fmla="*/ 530 w 530"/>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0" h="271">
                    <a:moveTo>
                      <a:pt x="477" y="7"/>
                    </a:moveTo>
                    <a:cubicBezTo>
                      <a:pt x="370" y="9"/>
                      <a:pt x="308" y="0"/>
                      <a:pt x="221" y="35"/>
                    </a:cubicBezTo>
                    <a:cubicBezTo>
                      <a:pt x="201" y="55"/>
                      <a:pt x="195" y="62"/>
                      <a:pt x="169" y="71"/>
                    </a:cubicBezTo>
                    <a:cubicBezTo>
                      <a:pt x="160" y="74"/>
                      <a:pt x="146" y="74"/>
                      <a:pt x="137" y="79"/>
                    </a:cubicBezTo>
                    <a:cubicBezTo>
                      <a:pt x="130" y="83"/>
                      <a:pt x="111" y="97"/>
                      <a:pt x="101" y="103"/>
                    </a:cubicBezTo>
                    <a:cubicBezTo>
                      <a:pt x="86" y="112"/>
                      <a:pt x="72" y="119"/>
                      <a:pt x="57" y="127"/>
                    </a:cubicBezTo>
                    <a:cubicBezTo>
                      <a:pt x="49" y="132"/>
                      <a:pt x="33" y="143"/>
                      <a:pt x="33" y="143"/>
                    </a:cubicBezTo>
                    <a:cubicBezTo>
                      <a:pt x="21" y="161"/>
                      <a:pt x="0" y="188"/>
                      <a:pt x="33" y="199"/>
                    </a:cubicBezTo>
                    <a:cubicBezTo>
                      <a:pt x="34" y="201"/>
                      <a:pt x="53" y="223"/>
                      <a:pt x="53" y="223"/>
                    </a:cubicBezTo>
                    <a:cubicBezTo>
                      <a:pt x="63" y="238"/>
                      <a:pt x="50" y="234"/>
                      <a:pt x="65" y="247"/>
                    </a:cubicBezTo>
                    <a:cubicBezTo>
                      <a:pt x="72" y="253"/>
                      <a:pt x="81" y="258"/>
                      <a:pt x="89" y="263"/>
                    </a:cubicBezTo>
                    <a:cubicBezTo>
                      <a:pt x="93" y="266"/>
                      <a:pt x="101" y="271"/>
                      <a:pt x="101" y="271"/>
                    </a:cubicBezTo>
                    <a:cubicBezTo>
                      <a:pt x="140" y="266"/>
                      <a:pt x="177" y="258"/>
                      <a:pt x="217" y="255"/>
                    </a:cubicBezTo>
                    <a:cubicBezTo>
                      <a:pt x="261" y="237"/>
                      <a:pt x="243" y="244"/>
                      <a:pt x="269" y="235"/>
                    </a:cubicBezTo>
                    <a:cubicBezTo>
                      <a:pt x="298" y="206"/>
                      <a:pt x="346" y="204"/>
                      <a:pt x="385" y="199"/>
                    </a:cubicBezTo>
                    <a:cubicBezTo>
                      <a:pt x="417" y="167"/>
                      <a:pt x="375" y="204"/>
                      <a:pt x="413" y="183"/>
                    </a:cubicBezTo>
                    <a:cubicBezTo>
                      <a:pt x="418" y="180"/>
                      <a:pt x="421" y="175"/>
                      <a:pt x="425" y="171"/>
                    </a:cubicBezTo>
                    <a:cubicBezTo>
                      <a:pt x="429" y="168"/>
                      <a:pt x="433" y="165"/>
                      <a:pt x="437" y="163"/>
                    </a:cubicBezTo>
                    <a:cubicBezTo>
                      <a:pt x="456" y="154"/>
                      <a:pt x="484" y="150"/>
                      <a:pt x="505" y="147"/>
                    </a:cubicBezTo>
                    <a:cubicBezTo>
                      <a:pt x="530" y="109"/>
                      <a:pt x="529" y="116"/>
                      <a:pt x="509" y="31"/>
                    </a:cubicBezTo>
                    <a:cubicBezTo>
                      <a:pt x="507" y="20"/>
                      <a:pt x="470" y="14"/>
                      <a:pt x="477" y="7"/>
                    </a:cubicBezTo>
                    <a:close/>
                  </a:path>
                </a:pathLst>
              </a:custGeom>
              <a:solidFill>
                <a:schemeClr val="bg1"/>
              </a:solidFill>
              <a:ln w="9525">
                <a:noFill/>
                <a:round/>
                <a:headEnd/>
                <a:tailEnd/>
              </a:ln>
            </p:spPr>
            <p:txBody>
              <a:bodyPr/>
              <a:lstStyle/>
              <a:p>
                <a:endParaRPr lang="en-US" dirty="0"/>
              </a:p>
            </p:txBody>
          </p:sp>
          <p:sp>
            <p:nvSpPr>
              <p:cNvPr id="40" name="Freeform 39"/>
              <p:cNvSpPr>
                <a:spLocks/>
              </p:cNvSpPr>
              <p:nvPr/>
            </p:nvSpPr>
            <p:spPr bwMode="auto">
              <a:xfrm>
                <a:off x="3824288" y="4481513"/>
                <a:ext cx="530225" cy="674688"/>
              </a:xfrm>
              <a:custGeom>
                <a:avLst/>
                <a:gdLst>
                  <a:gd name="T0" fmla="*/ 0 w 225"/>
                  <a:gd name="T1" fmla="*/ 44 h 287"/>
                  <a:gd name="T2" fmla="*/ 88 w 225"/>
                  <a:gd name="T3" fmla="*/ 287 h 287"/>
                  <a:gd name="T4" fmla="*/ 225 w 225"/>
                  <a:gd name="T5" fmla="*/ 287 h 287"/>
                  <a:gd name="T6" fmla="*/ 122 w 225"/>
                  <a:gd name="T7" fmla="*/ 0 h 287"/>
                  <a:gd name="T8" fmla="*/ 0 w 225"/>
                  <a:gd name="T9" fmla="*/ 44 h 287"/>
                  <a:gd name="T10" fmla="*/ 0 60000 65536"/>
                  <a:gd name="T11" fmla="*/ 0 60000 65536"/>
                  <a:gd name="T12" fmla="*/ 0 60000 65536"/>
                  <a:gd name="T13" fmla="*/ 0 60000 65536"/>
                  <a:gd name="T14" fmla="*/ 0 60000 65536"/>
                  <a:gd name="T15" fmla="*/ 0 w 225"/>
                  <a:gd name="T16" fmla="*/ 0 h 287"/>
                  <a:gd name="T17" fmla="*/ 225 w 225"/>
                  <a:gd name="T18" fmla="*/ 287 h 287"/>
                </a:gdLst>
                <a:ahLst/>
                <a:cxnLst>
                  <a:cxn ang="T10">
                    <a:pos x="T0" y="T1"/>
                  </a:cxn>
                  <a:cxn ang="T11">
                    <a:pos x="T2" y="T3"/>
                  </a:cxn>
                  <a:cxn ang="T12">
                    <a:pos x="T4" y="T5"/>
                  </a:cxn>
                  <a:cxn ang="T13">
                    <a:pos x="T6" y="T7"/>
                  </a:cxn>
                  <a:cxn ang="T14">
                    <a:pos x="T8" y="T9"/>
                  </a:cxn>
                </a:cxnLst>
                <a:rect l="T15" t="T16" r="T17" b="T18"/>
                <a:pathLst>
                  <a:path w="225" h="287">
                    <a:moveTo>
                      <a:pt x="0" y="44"/>
                    </a:moveTo>
                    <a:lnTo>
                      <a:pt x="88" y="287"/>
                    </a:lnTo>
                    <a:lnTo>
                      <a:pt x="225" y="287"/>
                    </a:lnTo>
                    <a:lnTo>
                      <a:pt x="122" y="0"/>
                    </a:lnTo>
                    <a:lnTo>
                      <a:pt x="0" y="44"/>
                    </a:lnTo>
                    <a:close/>
                  </a:path>
                </a:pathLst>
              </a:custGeom>
              <a:solidFill>
                <a:srgbClr val="00007F"/>
              </a:solidFill>
              <a:ln w="9525">
                <a:noFill/>
                <a:round/>
                <a:headEnd/>
                <a:tailEnd/>
              </a:ln>
            </p:spPr>
            <p:txBody>
              <a:bodyPr/>
              <a:lstStyle/>
              <a:p>
                <a:endParaRPr lang="en-US" dirty="0"/>
              </a:p>
            </p:txBody>
          </p:sp>
          <p:sp>
            <p:nvSpPr>
              <p:cNvPr id="41" name="Freeform 40"/>
              <p:cNvSpPr>
                <a:spLocks/>
              </p:cNvSpPr>
              <p:nvPr/>
            </p:nvSpPr>
            <p:spPr bwMode="auto">
              <a:xfrm>
                <a:off x="3748088" y="1909763"/>
                <a:ext cx="2851150" cy="3246438"/>
              </a:xfrm>
              <a:custGeom>
                <a:avLst/>
                <a:gdLst>
                  <a:gd name="T0" fmla="*/ 1213 w 1213"/>
                  <a:gd name="T1" fmla="*/ 850 h 1381"/>
                  <a:gd name="T2" fmla="*/ 928 w 1213"/>
                  <a:gd name="T3" fmla="*/ 0 h 1381"/>
                  <a:gd name="T4" fmla="*/ 0 w 1213"/>
                  <a:gd name="T5" fmla="*/ 310 h 1381"/>
                  <a:gd name="T6" fmla="*/ 358 w 1213"/>
                  <a:gd name="T7" fmla="*/ 1381 h 1381"/>
                  <a:gd name="T8" fmla="*/ 880 w 1213"/>
                  <a:gd name="T9" fmla="*/ 1381 h 1381"/>
                  <a:gd name="T10" fmla="*/ 1177 w 1213"/>
                  <a:gd name="T11" fmla="*/ 1281 h 1381"/>
                  <a:gd name="T12" fmla="*/ 1213 w 1213"/>
                  <a:gd name="T13" fmla="*/ 850 h 1381"/>
                  <a:gd name="T14" fmla="*/ 0 60000 65536"/>
                  <a:gd name="T15" fmla="*/ 0 60000 65536"/>
                  <a:gd name="T16" fmla="*/ 0 60000 65536"/>
                  <a:gd name="T17" fmla="*/ 0 60000 65536"/>
                  <a:gd name="T18" fmla="*/ 0 60000 65536"/>
                  <a:gd name="T19" fmla="*/ 0 60000 65536"/>
                  <a:gd name="T20" fmla="*/ 0 60000 65536"/>
                  <a:gd name="T21" fmla="*/ 0 w 1213"/>
                  <a:gd name="T22" fmla="*/ 0 h 1381"/>
                  <a:gd name="T23" fmla="*/ 1213 w 1213"/>
                  <a:gd name="T24" fmla="*/ 1381 h 1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 h="1381">
                    <a:moveTo>
                      <a:pt x="1213" y="850"/>
                    </a:moveTo>
                    <a:lnTo>
                      <a:pt x="928" y="0"/>
                    </a:lnTo>
                    <a:lnTo>
                      <a:pt x="0" y="310"/>
                    </a:lnTo>
                    <a:lnTo>
                      <a:pt x="358" y="1381"/>
                    </a:lnTo>
                    <a:lnTo>
                      <a:pt x="880" y="1381"/>
                    </a:lnTo>
                    <a:lnTo>
                      <a:pt x="1177" y="1281"/>
                    </a:lnTo>
                    <a:lnTo>
                      <a:pt x="1213" y="850"/>
                    </a:lnTo>
                    <a:close/>
                  </a:path>
                </a:pathLst>
              </a:custGeom>
              <a:solidFill>
                <a:srgbClr val="FFFFFF"/>
              </a:solidFill>
              <a:ln w="9525">
                <a:noFill/>
                <a:round/>
                <a:headEnd/>
                <a:tailEnd/>
              </a:ln>
            </p:spPr>
            <p:txBody>
              <a:bodyPr/>
              <a:lstStyle/>
              <a:p>
                <a:endParaRPr lang="en-US" dirty="0"/>
              </a:p>
            </p:txBody>
          </p:sp>
          <p:sp>
            <p:nvSpPr>
              <p:cNvPr id="42" name="Freeform 41"/>
              <p:cNvSpPr>
                <a:spLocks/>
              </p:cNvSpPr>
              <p:nvPr/>
            </p:nvSpPr>
            <p:spPr bwMode="auto">
              <a:xfrm>
                <a:off x="4264025" y="2986088"/>
                <a:ext cx="1563688" cy="550863"/>
              </a:xfrm>
              <a:custGeom>
                <a:avLst/>
                <a:gdLst>
                  <a:gd name="T0" fmla="*/ 12 w 665"/>
                  <a:gd name="T1" fmla="*/ 233 h 234"/>
                  <a:gd name="T2" fmla="*/ 660 w 665"/>
                  <a:gd name="T3" fmla="*/ 18 h 234"/>
                  <a:gd name="T4" fmla="*/ 660 w 665"/>
                  <a:gd name="T5" fmla="*/ 18 h 234"/>
                  <a:gd name="T6" fmla="*/ 662 w 665"/>
                  <a:gd name="T7" fmla="*/ 16 h 234"/>
                  <a:gd name="T8" fmla="*/ 665 w 665"/>
                  <a:gd name="T9" fmla="*/ 14 h 234"/>
                  <a:gd name="T10" fmla="*/ 665 w 665"/>
                  <a:gd name="T11" fmla="*/ 10 h 234"/>
                  <a:gd name="T12" fmla="*/ 665 w 665"/>
                  <a:gd name="T13" fmla="*/ 6 h 234"/>
                  <a:gd name="T14" fmla="*/ 663 w 665"/>
                  <a:gd name="T15" fmla="*/ 2 h 234"/>
                  <a:gd name="T16" fmla="*/ 661 w 665"/>
                  <a:gd name="T17" fmla="*/ 1 h 234"/>
                  <a:gd name="T18" fmla="*/ 657 w 665"/>
                  <a:gd name="T19" fmla="*/ 0 h 234"/>
                  <a:gd name="T20" fmla="*/ 653 w 665"/>
                  <a:gd name="T21" fmla="*/ 0 h 234"/>
                  <a:gd name="T22" fmla="*/ 653 w 665"/>
                  <a:gd name="T23" fmla="*/ 0 h 234"/>
                  <a:gd name="T24" fmla="*/ 7 w 665"/>
                  <a:gd name="T25" fmla="*/ 215 h 234"/>
                  <a:gd name="T26" fmla="*/ 7 w 665"/>
                  <a:gd name="T27" fmla="*/ 215 h 234"/>
                  <a:gd name="T28" fmla="*/ 3 w 665"/>
                  <a:gd name="T29" fmla="*/ 218 h 234"/>
                  <a:gd name="T30" fmla="*/ 1 w 665"/>
                  <a:gd name="T31" fmla="*/ 220 h 234"/>
                  <a:gd name="T32" fmla="*/ 0 w 665"/>
                  <a:gd name="T33" fmla="*/ 224 h 234"/>
                  <a:gd name="T34" fmla="*/ 0 w 665"/>
                  <a:gd name="T35" fmla="*/ 228 h 234"/>
                  <a:gd name="T36" fmla="*/ 3 w 665"/>
                  <a:gd name="T37" fmla="*/ 232 h 234"/>
                  <a:gd name="T38" fmla="*/ 5 w 665"/>
                  <a:gd name="T39" fmla="*/ 233 h 234"/>
                  <a:gd name="T40" fmla="*/ 9 w 665"/>
                  <a:gd name="T41" fmla="*/ 234 h 234"/>
                  <a:gd name="T42" fmla="*/ 12 w 665"/>
                  <a:gd name="T43" fmla="*/ 233 h 234"/>
                  <a:gd name="T44" fmla="*/ 12 w 665"/>
                  <a:gd name="T45" fmla="*/ 23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4"/>
                  <a:gd name="T71" fmla="*/ 665 w 665"/>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4">
                    <a:moveTo>
                      <a:pt x="12" y="233"/>
                    </a:moveTo>
                    <a:lnTo>
                      <a:pt x="660" y="18"/>
                    </a:lnTo>
                    <a:lnTo>
                      <a:pt x="662" y="16"/>
                    </a:lnTo>
                    <a:lnTo>
                      <a:pt x="665" y="14"/>
                    </a:lnTo>
                    <a:lnTo>
                      <a:pt x="665" y="10"/>
                    </a:lnTo>
                    <a:lnTo>
                      <a:pt x="665" y="6"/>
                    </a:lnTo>
                    <a:lnTo>
                      <a:pt x="663" y="2"/>
                    </a:lnTo>
                    <a:lnTo>
                      <a:pt x="661" y="1"/>
                    </a:lnTo>
                    <a:lnTo>
                      <a:pt x="657" y="0"/>
                    </a:lnTo>
                    <a:lnTo>
                      <a:pt x="653" y="0"/>
                    </a:lnTo>
                    <a:lnTo>
                      <a:pt x="7" y="215"/>
                    </a:lnTo>
                    <a:lnTo>
                      <a:pt x="3" y="218"/>
                    </a:lnTo>
                    <a:lnTo>
                      <a:pt x="1" y="220"/>
                    </a:lnTo>
                    <a:lnTo>
                      <a:pt x="0" y="224"/>
                    </a:lnTo>
                    <a:lnTo>
                      <a:pt x="0" y="228"/>
                    </a:lnTo>
                    <a:lnTo>
                      <a:pt x="3" y="232"/>
                    </a:lnTo>
                    <a:lnTo>
                      <a:pt x="5" y="233"/>
                    </a:lnTo>
                    <a:lnTo>
                      <a:pt x="9" y="234"/>
                    </a:lnTo>
                    <a:lnTo>
                      <a:pt x="12" y="233"/>
                    </a:lnTo>
                    <a:close/>
                  </a:path>
                </a:pathLst>
              </a:custGeom>
              <a:solidFill>
                <a:srgbClr val="9696BA"/>
              </a:solidFill>
              <a:ln w="9525">
                <a:noFill/>
                <a:round/>
                <a:headEnd/>
                <a:tailEnd/>
              </a:ln>
            </p:spPr>
            <p:txBody>
              <a:bodyPr/>
              <a:lstStyle/>
              <a:p>
                <a:endParaRPr lang="en-US" dirty="0"/>
              </a:p>
            </p:txBody>
          </p:sp>
          <p:sp>
            <p:nvSpPr>
              <p:cNvPr id="43" name="Freeform 42"/>
              <p:cNvSpPr>
                <a:spLocks/>
              </p:cNvSpPr>
              <p:nvPr/>
            </p:nvSpPr>
            <p:spPr bwMode="auto">
              <a:xfrm>
                <a:off x="4337050" y="3138488"/>
                <a:ext cx="1743075" cy="609600"/>
              </a:xfrm>
              <a:custGeom>
                <a:avLst/>
                <a:gdLst>
                  <a:gd name="T0" fmla="*/ 11 w 741"/>
                  <a:gd name="T1" fmla="*/ 259 h 259"/>
                  <a:gd name="T2" fmla="*/ 734 w 741"/>
                  <a:gd name="T3" fmla="*/ 18 h 259"/>
                  <a:gd name="T4" fmla="*/ 734 w 741"/>
                  <a:gd name="T5" fmla="*/ 18 h 259"/>
                  <a:gd name="T6" fmla="*/ 738 w 741"/>
                  <a:gd name="T7" fmla="*/ 15 h 259"/>
                  <a:gd name="T8" fmla="*/ 740 w 741"/>
                  <a:gd name="T9" fmla="*/ 13 h 259"/>
                  <a:gd name="T10" fmla="*/ 741 w 741"/>
                  <a:gd name="T11" fmla="*/ 9 h 259"/>
                  <a:gd name="T12" fmla="*/ 740 w 741"/>
                  <a:gd name="T13" fmla="*/ 5 h 259"/>
                  <a:gd name="T14" fmla="*/ 738 w 741"/>
                  <a:gd name="T15" fmla="*/ 2 h 259"/>
                  <a:gd name="T16" fmla="*/ 736 w 741"/>
                  <a:gd name="T17" fmla="*/ 0 h 259"/>
                  <a:gd name="T18" fmla="*/ 732 w 741"/>
                  <a:gd name="T19" fmla="*/ 0 h 259"/>
                  <a:gd name="T20" fmla="*/ 728 w 741"/>
                  <a:gd name="T21" fmla="*/ 0 h 259"/>
                  <a:gd name="T22" fmla="*/ 728 w 741"/>
                  <a:gd name="T23" fmla="*/ 0 h 259"/>
                  <a:gd name="T24" fmla="*/ 5 w 741"/>
                  <a:gd name="T25" fmla="*/ 241 h 259"/>
                  <a:gd name="T26" fmla="*/ 5 w 741"/>
                  <a:gd name="T27" fmla="*/ 241 h 259"/>
                  <a:gd name="T28" fmla="*/ 2 w 741"/>
                  <a:gd name="T29" fmla="*/ 242 h 259"/>
                  <a:gd name="T30" fmla="*/ 1 w 741"/>
                  <a:gd name="T31" fmla="*/ 245 h 259"/>
                  <a:gd name="T32" fmla="*/ 0 w 741"/>
                  <a:gd name="T33" fmla="*/ 248 h 259"/>
                  <a:gd name="T34" fmla="*/ 0 w 741"/>
                  <a:gd name="T35" fmla="*/ 252 h 259"/>
                  <a:gd name="T36" fmla="*/ 1 w 741"/>
                  <a:gd name="T37" fmla="*/ 256 h 259"/>
                  <a:gd name="T38" fmla="*/ 4 w 741"/>
                  <a:gd name="T39" fmla="*/ 257 h 259"/>
                  <a:gd name="T40" fmla="*/ 7 w 741"/>
                  <a:gd name="T41" fmla="*/ 259 h 259"/>
                  <a:gd name="T42" fmla="*/ 11 w 741"/>
                  <a:gd name="T43" fmla="*/ 259 h 259"/>
                  <a:gd name="T44" fmla="*/ 11 w 741"/>
                  <a:gd name="T45" fmla="*/ 259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9"/>
                  <a:gd name="T71" fmla="*/ 741 w 741"/>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9">
                    <a:moveTo>
                      <a:pt x="11" y="259"/>
                    </a:moveTo>
                    <a:lnTo>
                      <a:pt x="734" y="18"/>
                    </a:lnTo>
                    <a:lnTo>
                      <a:pt x="738" y="15"/>
                    </a:lnTo>
                    <a:lnTo>
                      <a:pt x="740" y="13"/>
                    </a:lnTo>
                    <a:lnTo>
                      <a:pt x="741" y="9"/>
                    </a:lnTo>
                    <a:lnTo>
                      <a:pt x="740" y="5"/>
                    </a:lnTo>
                    <a:lnTo>
                      <a:pt x="738" y="2"/>
                    </a:lnTo>
                    <a:lnTo>
                      <a:pt x="736" y="0"/>
                    </a:lnTo>
                    <a:lnTo>
                      <a:pt x="732" y="0"/>
                    </a:lnTo>
                    <a:lnTo>
                      <a:pt x="728" y="0"/>
                    </a:lnTo>
                    <a:lnTo>
                      <a:pt x="5" y="241"/>
                    </a:lnTo>
                    <a:lnTo>
                      <a:pt x="2" y="242"/>
                    </a:lnTo>
                    <a:lnTo>
                      <a:pt x="1" y="245"/>
                    </a:lnTo>
                    <a:lnTo>
                      <a:pt x="0" y="248"/>
                    </a:lnTo>
                    <a:lnTo>
                      <a:pt x="0" y="252"/>
                    </a:lnTo>
                    <a:lnTo>
                      <a:pt x="1" y="256"/>
                    </a:lnTo>
                    <a:lnTo>
                      <a:pt x="4" y="257"/>
                    </a:lnTo>
                    <a:lnTo>
                      <a:pt x="7" y="259"/>
                    </a:lnTo>
                    <a:lnTo>
                      <a:pt x="11" y="259"/>
                    </a:lnTo>
                    <a:close/>
                  </a:path>
                </a:pathLst>
              </a:custGeom>
              <a:solidFill>
                <a:srgbClr val="9696BA"/>
              </a:solidFill>
              <a:ln w="9525">
                <a:noFill/>
                <a:round/>
                <a:headEnd/>
                <a:tailEnd/>
              </a:ln>
            </p:spPr>
            <p:txBody>
              <a:bodyPr/>
              <a:lstStyle/>
              <a:p>
                <a:endParaRPr lang="en-US" dirty="0"/>
              </a:p>
            </p:txBody>
          </p:sp>
          <p:sp>
            <p:nvSpPr>
              <p:cNvPr id="44" name="Freeform 43"/>
              <p:cNvSpPr>
                <a:spLocks/>
              </p:cNvSpPr>
              <p:nvPr/>
            </p:nvSpPr>
            <p:spPr bwMode="auto">
              <a:xfrm>
                <a:off x="4405313" y="3400425"/>
                <a:ext cx="1597025" cy="558800"/>
              </a:xfrm>
              <a:custGeom>
                <a:avLst/>
                <a:gdLst>
                  <a:gd name="T0" fmla="*/ 13 w 679"/>
                  <a:gd name="T1" fmla="*/ 237 h 238"/>
                  <a:gd name="T2" fmla="*/ 672 w 679"/>
                  <a:gd name="T3" fmla="*/ 18 h 238"/>
                  <a:gd name="T4" fmla="*/ 672 w 679"/>
                  <a:gd name="T5" fmla="*/ 18 h 238"/>
                  <a:gd name="T6" fmla="*/ 676 w 679"/>
                  <a:gd name="T7" fmla="*/ 16 h 238"/>
                  <a:gd name="T8" fmla="*/ 677 w 679"/>
                  <a:gd name="T9" fmla="*/ 12 h 238"/>
                  <a:gd name="T10" fmla="*/ 679 w 679"/>
                  <a:gd name="T11" fmla="*/ 10 h 238"/>
                  <a:gd name="T12" fmla="*/ 677 w 679"/>
                  <a:gd name="T13" fmla="*/ 6 h 238"/>
                  <a:gd name="T14" fmla="*/ 676 w 679"/>
                  <a:gd name="T15" fmla="*/ 2 h 238"/>
                  <a:gd name="T16" fmla="*/ 674 w 679"/>
                  <a:gd name="T17" fmla="*/ 1 h 238"/>
                  <a:gd name="T18" fmla="*/ 670 w 679"/>
                  <a:gd name="T19" fmla="*/ 0 h 238"/>
                  <a:gd name="T20" fmla="*/ 666 w 679"/>
                  <a:gd name="T21" fmla="*/ 0 h 238"/>
                  <a:gd name="T22" fmla="*/ 666 w 679"/>
                  <a:gd name="T23" fmla="*/ 0 h 238"/>
                  <a:gd name="T24" fmla="*/ 7 w 679"/>
                  <a:gd name="T25" fmla="*/ 220 h 238"/>
                  <a:gd name="T26" fmla="*/ 7 w 679"/>
                  <a:gd name="T27" fmla="*/ 220 h 238"/>
                  <a:gd name="T28" fmla="*/ 3 w 679"/>
                  <a:gd name="T29" fmla="*/ 221 h 238"/>
                  <a:gd name="T30" fmla="*/ 1 w 679"/>
                  <a:gd name="T31" fmla="*/ 224 h 238"/>
                  <a:gd name="T32" fmla="*/ 0 w 679"/>
                  <a:gd name="T33" fmla="*/ 228 h 238"/>
                  <a:gd name="T34" fmla="*/ 0 w 679"/>
                  <a:gd name="T35" fmla="*/ 232 h 238"/>
                  <a:gd name="T36" fmla="*/ 3 w 679"/>
                  <a:gd name="T37" fmla="*/ 235 h 238"/>
                  <a:gd name="T38" fmla="*/ 5 w 679"/>
                  <a:gd name="T39" fmla="*/ 237 h 238"/>
                  <a:gd name="T40" fmla="*/ 9 w 679"/>
                  <a:gd name="T41" fmla="*/ 238 h 238"/>
                  <a:gd name="T42" fmla="*/ 13 w 679"/>
                  <a:gd name="T43" fmla="*/ 237 h 238"/>
                  <a:gd name="T44" fmla="*/ 13 w 679"/>
                  <a:gd name="T45" fmla="*/ 237 h 2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9"/>
                  <a:gd name="T70" fmla="*/ 0 h 238"/>
                  <a:gd name="T71" fmla="*/ 679 w 679"/>
                  <a:gd name="T72" fmla="*/ 238 h 2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9" h="238">
                    <a:moveTo>
                      <a:pt x="13" y="237"/>
                    </a:moveTo>
                    <a:lnTo>
                      <a:pt x="672" y="18"/>
                    </a:lnTo>
                    <a:lnTo>
                      <a:pt x="676" y="16"/>
                    </a:lnTo>
                    <a:lnTo>
                      <a:pt x="677" y="12"/>
                    </a:lnTo>
                    <a:lnTo>
                      <a:pt x="679" y="10"/>
                    </a:lnTo>
                    <a:lnTo>
                      <a:pt x="677" y="6"/>
                    </a:lnTo>
                    <a:lnTo>
                      <a:pt x="676" y="2"/>
                    </a:lnTo>
                    <a:lnTo>
                      <a:pt x="674" y="1"/>
                    </a:lnTo>
                    <a:lnTo>
                      <a:pt x="670" y="0"/>
                    </a:lnTo>
                    <a:lnTo>
                      <a:pt x="666" y="0"/>
                    </a:lnTo>
                    <a:lnTo>
                      <a:pt x="7" y="220"/>
                    </a:lnTo>
                    <a:lnTo>
                      <a:pt x="3" y="221"/>
                    </a:lnTo>
                    <a:lnTo>
                      <a:pt x="1" y="224"/>
                    </a:lnTo>
                    <a:lnTo>
                      <a:pt x="0" y="228"/>
                    </a:lnTo>
                    <a:lnTo>
                      <a:pt x="0" y="232"/>
                    </a:lnTo>
                    <a:lnTo>
                      <a:pt x="3" y="235"/>
                    </a:lnTo>
                    <a:lnTo>
                      <a:pt x="5" y="237"/>
                    </a:lnTo>
                    <a:lnTo>
                      <a:pt x="9" y="238"/>
                    </a:lnTo>
                    <a:lnTo>
                      <a:pt x="13" y="237"/>
                    </a:lnTo>
                    <a:close/>
                  </a:path>
                </a:pathLst>
              </a:custGeom>
              <a:solidFill>
                <a:srgbClr val="9696BA"/>
              </a:solidFill>
              <a:ln w="9525">
                <a:noFill/>
                <a:round/>
                <a:headEnd/>
                <a:tailEnd/>
              </a:ln>
            </p:spPr>
            <p:txBody>
              <a:bodyPr/>
              <a:lstStyle/>
              <a:p>
                <a:endParaRPr lang="en-US" dirty="0"/>
              </a:p>
            </p:txBody>
          </p:sp>
          <p:sp>
            <p:nvSpPr>
              <p:cNvPr id="45" name="Freeform 44"/>
              <p:cNvSpPr>
                <a:spLocks/>
              </p:cNvSpPr>
              <p:nvPr/>
            </p:nvSpPr>
            <p:spPr bwMode="auto">
              <a:xfrm>
                <a:off x="4478339" y="3522785"/>
                <a:ext cx="1743075" cy="606425"/>
              </a:xfrm>
              <a:custGeom>
                <a:avLst/>
                <a:gdLst>
                  <a:gd name="T0" fmla="*/ 11 w 741"/>
                  <a:gd name="T1" fmla="*/ 258 h 258"/>
                  <a:gd name="T2" fmla="*/ 734 w 741"/>
                  <a:gd name="T3" fmla="*/ 17 h 258"/>
                  <a:gd name="T4" fmla="*/ 734 w 741"/>
                  <a:gd name="T5" fmla="*/ 17 h 258"/>
                  <a:gd name="T6" fmla="*/ 738 w 741"/>
                  <a:gd name="T7" fmla="*/ 16 h 258"/>
                  <a:gd name="T8" fmla="*/ 740 w 741"/>
                  <a:gd name="T9" fmla="*/ 12 h 258"/>
                  <a:gd name="T10" fmla="*/ 741 w 741"/>
                  <a:gd name="T11" fmla="*/ 10 h 258"/>
                  <a:gd name="T12" fmla="*/ 741 w 741"/>
                  <a:gd name="T13" fmla="*/ 6 h 258"/>
                  <a:gd name="T14" fmla="*/ 738 w 741"/>
                  <a:gd name="T15" fmla="*/ 2 h 258"/>
                  <a:gd name="T16" fmla="*/ 736 w 741"/>
                  <a:gd name="T17" fmla="*/ 1 h 258"/>
                  <a:gd name="T18" fmla="*/ 732 w 741"/>
                  <a:gd name="T19" fmla="*/ 0 h 258"/>
                  <a:gd name="T20" fmla="*/ 728 w 741"/>
                  <a:gd name="T21" fmla="*/ 0 h 258"/>
                  <a:gd name="T22" fmla="*/ 728 w 741"/>
                  <a:gd name="T23" fmla="*/ 0 h 258"/>
                  <a:gd name="T24" fmla="*/ 6 w 741"/>
                  <a:gd name="T25" fmla="*/ 240 h 258"/>
                  <a:gd name="T26" fmla="*/ 6 w 741"/>
                  <a:gd name="T27" fmla="*/ 240 h 258"/>
                  <a:gd name="T28" fmla="*/ 2 w 741"/>
                  <a:gd name="T29" fmla="*/ 243 h 258"/>
                  <a:gd name="T30" fmla="*/ 1 w 741"/>
                  <a:gd name="T31" fmla="*/ 246 h 258"/>
                  <a:gd name="T32" fmla="*/ 0 w 741"/>
                  <a:gd name="T33" fmla="*/ 249 h 258"/>
                  <a:gd name="T34" fmla="*/ 0 w 741"/>
                  <a:gd name="T35" fmla="*/ 252 h 258"/>
                  <a:gd name="T36" fmla="*/ 1 w 741"/>
                  <a:gd name="T37" fmla="*/ 256 h 258"/>
                  <a:gd name="T38" fmla="*/ 4 w 741"/>
                  <a:gd name="T39" fmla="*/ 257 h 258"/>
                  <a:gd name="T40" fmla="*/ 7 w 741"/>
                  <a:gd name="T41" fmla="*/ 258 h 258"/>
                  <a:gd name="T42" fmla="*/ 11 w 741"/>
                  <a:gd name="T43" fmla="*/ 258 h 258"/>
                  <a:gd name="T44" fmla="*/ 11 w 741"/>
                  <a:gd name="T45" fmla="*/ 258 h 2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8"/>
                  <a:gd name="T71" fmla="*/ 741 w 741"/>
                  <a:gd name="T72" fmla="*/ 258 h 2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8">
                    <a:moveTo>
                      <a:pt x="11" y="258"/>
                    </a:moveTo>
                    <a:lnTo>
                      <a:pt x="734" y="17"/>
                    </a:lnTo>
                    <a:lnTo>
                      <a:pt x="738" y="16"/>
                    </a:lnTo>
                    <a:lnTo>
                      <a:pt x="740" y="12"/>
                    </a:lnTo>
                    <a:lnTo>
                      <a:pt x="741" y="10"/>
                    </a:lnTo>
                    <a:lnTo>
                      <a:pt x="741" y="6"/>
                    </a:lnTo>
                    <a:lnTo>
                      <a:pt x="738" y="2"/>
                    </a:lnTo>
                    <a:lnTo>
                      <a:pt x="736" y="1"/>
                    </a:lnTo>
                    <a:lnTo>
                      <a:pt x="732" y="0"/>
                    </a:lnTo>
                    <a:lnTo>
                      <a:pt x="728" y="0"/>
                    </a:lnTo>
                    <a:lnTo>
                      <a:pt x="6" y="240"/>
                    </a:lnTo>
                    <a:lnTo>
                      <a:pt x="2" y="243"/>
                    </a:lnTo>
                    <a:lnTo>
                      <a:pt x="1" y="246"/>
                    </a:lnTo>
                    <a:lnTo>
                      <a:pt x="0" y="249"/>
                    </a:lnTo>
                    <a:lnTo>
                      <a:pt x="0" y="252"/>
                    </a:lnTo>
                    <a:lnTo>
                      <a:pt x="1" y="256"/>
                    </a:lnTo>
                    <a:lnTo>
                      <a:pt x="4" y="257"/>
                    </a:lnTo>
                    <a:lnTo>
                      <a:pt x="7" y="258"/>
                    </a:lnTo>
                    <a:lnTo>
                      <a:pt x="11" y="258"/>
                    </a:lnTo>
                    <a:close/>
                  </a:path>
                </a:pathLst>
              </a:custGeom>
              <a:solidFill>
                <a:srgbClr val="9696BA"/>
              </a:solidFill>
              <a:ln w="9525">
                <a:noFill/>
                <a:round/>
                <a:headEnd/>
                <a:tailEnd/>
              </a:ln>
            </p:spPr>
            <p:txBody>
              <a:bodyPr/>
              <a:lstStyle/>
              <a:p>
                <a:endParaRPr lang="en-US" dirty="0"/>
              </a:p>
            </p:txBody>
          </p:sp>
          <p:sp>
            <p:nvSpPr>
              <p:cNvPr id="46" name="Freeform 45"/>
              <p:cNvSpPr>
                <a:spLocks/>
              </p:cNvSpPr>
              <p:nvPr/>
            </p:nvSpPr>
            <p:spPr bwMode="auto">
              <a:xfrm>
                <a:off x="4546600" y="3802063"/>
                <a:ext cx="1655763" cy="581025"/>
              </a:xfrm>
              <a:custGeom>
                <a:avLst/>
                <a:gdLst>
                  <a:gd name="T0" fmla="*/ 13 w 704"/>
                  <a:gd name="T1" fmla="*/ 247 h 247"/>
                  <a:gd name="T2" fmla="*/ 698 w 704"/>
                  <a:gd name="T3" fmla="*/ 17 h 247"/>
                  <a:gd name="T4" fmla="*/ 698 w 704"/>
                  <a:gd name="T5" fmla="*/ 17 h 247"/>
                  <a:gd name="T6" fmla="*/ 702 w 704"/>
                  <a:gd name="T7" fmla="*/ 16 h 247"/>
                  <a:gd name="T8" fmla="*/ 703 w 704"/>
                  <a:gd name="T9" fmla="*/ 14 h 247"/>
                  <a:gd name="T10" fmla="*/ 704 w 704"/>
                  <a:gd name="T11" fmla="*/ 10 h 247"/>
                  <a:gd name="T12" fmla="*/ 703 w 704"/>
                  <a:gd name="T13" fmla="*/ 6 h 247"/>
                  <a:gd name="T14" fmla="*/ 702 w 704"/>
                  <a:gd name="T15" fmla="*/ 2 h 247"/>
                  <a:gd name="T16" fmla="*/ 699 w 704"/>
                  <a:gd name="T17" fmla="*/ 1 h 247"/>
                  <a:gd name="T18" fmla="*/ 695 w 704"/>
                  <a:gd name="T19" fmla="*/ 0 h 247"/>
                  <a:gd name="T20" fmla="*/ 691 w 704"/>
                  <a:gd name="T21" fmla="*/ 1 h 247"/>
                  <a:gd name="T22" fmla="*/ 691 w 704"/>
                  <a:gd name="T23" fmla="*/ 1 h 247"/>
                  <a:gd name="T24" fmla="*/ 6 w 704"/>
                  <a:gd name="T25" fmla="*/ 229 h 247"/>
                  <a:gd name="T26" fmla="*/ 6 w 704"/>
                  <a:gd name="T27" fmla="*/ 229 h 247"/>
                  <a:gd name="T28" fmla="*/ 3 w 704"/>
                  <a:gd name="T29" fmla="*/ 230 h 247"/>
                  <a:gd name="T30" fmla="*/ 1 w 704"/>
                  <a:gd name="T31" fmla="*/ 233 h 247"/>
                  <a:gd name="T32" fmla="*/ 0 w 704"/>
                  <a:gd name="T33" fmla="*/ 237 h 247"/>
                  <a:gd name="T34" fmla="*/ 1 w 704"/>
                  <a:gd name="T35" fmla="*/ 240 h 247"/>
                  <a:gd name="T36" fmla="*/ 3 w 704"/>
                  <a:gd name="T37" fmla="*/ 244 h 247"/>
                  <a:gd name="T38" fmla="*/ 5 w 704"/>
                  <a:gd name="T39" fmla="*/ 245 h 247"/>
                  <a:gd name="T40" fmla="*/ 9 w 704"/>
                  <a:gd name="T41" fmla="*/ 247 h 247"/>
                  <a:gd name="T42" fmla="*/ 13 w 704"/>
                  <a:gd name="T43" fmla="*/ 247 h 247"/>
                  <a:gd name="T44" fmla="*/ 13 w 704"/>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7"/>
                  <a:gd name="T71" fmla="*/ 704 w 704"/>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7">
                    <a:moveTo>
                      <a:pt x="13" y="247"/>
                    </a:moveTo>
                    <a:lnTo>
                      <a:pt x="698" y="17"/>
                    </a:lnTo>
                    <a:lnTo>
                      <a:pt x="702" y="16"/>
                    </a:lnTo>
                    <a:lnTo>
                      <a:pt x="703" y="14"/>
                    </a:lnTo>
                    <a:lnTo>
                      <a:pt x="704" y="10"/>
                    </a:lnTo>
                    <a:lnTo>
                      <a:pt x="703" y="6"/>
                    </a:lnTo>
                    <a:lnTo>
                      <a:pt x="702" y="2"/>
                    </a:lnTo>
                    <a:lnTo>
                      <a:pt x="699" y="1"/>
                    </a:lnTo>
                    <a:lnTo>
                      <a:pt x="695" y="0"/>
                    </a:lnTo>
                    <a:lnTo>
                      <a:pt x="691" y="1"/>
                    </a:lnTo>
                    <a:lnTo>
                      <a:pt x="6" y="229"/>
                    </a:lnTo>
                    <a:lnTo>
                      <a:pt x="3" y="230"/>
                    </a:lnTo>
                    <a:lnTo>
                      <a:pt x="1" y="233"/>
                    </a:lnTo>
                    <a:lnTo>
                      <a:pt x="0" y="237"/>
                    </a:lnTo>
                    <a:lnTo>
                      <a:pt x="1" y="240"/>
                    </a:lnTo>
                    <a:lnTo>
                      <a:pt x="3" y="244"/>
                    </a:lnTo>
                    <a:lnTo>
                      <a:pt x="5" y="245"/>
                    </a:lnTo>
                    <a:lnTo>
                      <a:pt x="9" y="247"/>
                    </a:lnTo>
                    <a:lnTo>
                      <a:pt x="13" y="247"/>
                    </a:lnTo>
                    <a:close/>
                  </a:path>
                </a:pathLst>
              </a:custGeom>
              <a:solidFill>
                <a:srgbClr val="9696BA"/>
              </a:solidFill>
              <a:ln w="9525">
                <a:noFill/>
                <a:round/>
                <a:headEnd/>
                <a:tailEnd/>
              </a:ln>
            </p:spPr>
            <p:txBody>
              <a:bodyPr/>
              <a:lstStyle/>
              <a:p>
                <a:endParaRPr lang="en-US" dirty="0"/>
              </a:p>
            </p:txBody>
          </p:sp>
          <p:sp>
            <p:nvSpPr>
              <p:cNvPr id="47" name="Freeform 46"/>
              <p:cNvSpPr>
                <a:spLocks/>
              </p:cNvSpPr>
              <p:nvPr/>
            </p:nvSpPr>
            <p:spPr bwMode="auto">
              <a:xfrm>
                <a:off x="4619625" y="4052888"/>
                <a:ext cx="1530350" cy="541338"/>
              </a:xfrm>
              <a:custGeom>
                <a:avLst/>
                <a:gdLst>
                  <a:gd name="T0" fmla="*/ 11 w 651"/>
                  <a:gd name="T1" fmla="*/ 229 h 230"/>
                  <a:gd name="T2" fmla="*/ 645 w 651"/>
                  <a:gd name="T3" fmla="*/ 17 h 230"/>
                  <a:gd name="T4" fmla="*/ 645 w 651"/>
                  <a:gd name="T5" fmla="*/ 17 h 230"/>
                  <a:gd name="T6" fmla="*/ 649 w 651"/>
                  <a:gd name="T7" fmla="*/ 16 h 230"/>
                  <a:gd name="T8" fmla="*/ 650 w 651"/>
                  <a:gd name="T9" fmla="*/ 14 h 230"/>
                  <a:gd name="T10" fmla="*/ 651 w 651"/>
                  <a:gd name="T11" fmla="*/ 10 h 230"/>
                  <a:gd name="T12" fmla="*/ 651 w 651"/>
                  <a:gd name="T13" fmla="*/ 6 h 230"/>
                  <a:gd name="T14" fmla="*/ 650 w 651"/>
                  <a:gd name="T15" fmla="*/ 2 h 230"/>
                  <a:gd name="T16" fmla="*/ 648 w 651"/>
                  <a:gd name="T17" fmla="*/ 1 h 230"/>
                  <a:gd name="T18" fmla="*/ 644 w 651"/>
                  <a:gd name="T19" fmla="*/ 0 h 230"/>
                  <a:gd name="T20" fmla="*/ 640 w 651"/>
                  <a:gd name="T21" fmla="*/ 0 h 230"/>
                  <a:gd name="T22" fmla="*/ 640 w 651"/>
                  <a:gd name="T23" fmla="*/ 0 h 230"/>
                  <a:gd name="T24" fmla="*/ 6 w 651"/>
                  <a:gd name="T25" fmla="*/ 211 h 230"/>
                  <a:gd name="T26" fmla="*/ 6 w 651"/>
                  <a:gd name="T27" fmla="*/ 211 h 230"/>
                  <a:gd name="T28" fmla="*/ 2 w 651"/>
                  <a:gd name="T29" fmla="*/ 214 h 230"/>
                  <a:gd name="T30" fmla="*/ 1 w 651"/>
                  <a:gd name="T31" fmla="*/ 216 h 230"/>
                  <a:gd name="T32" fmla="*/ 0 w 651"/>
                  <a:gd name="T33" fmla="*/ 220 h 230"/>
                  <a:gd name="T34" fmla="*/ 0 w 651"/>
                  <a:gd name="T35" fmla="*/ 224 h 230"/>
                  <a:gd name="T36" fmla="*/ 1 w 651"/>
                  <a:gd name="T37" fmla="*/ 226 h 230"/>
                  <a:gd name="T38" fmla="*/ 4 w 651"/>
                  <a:gd name="T39" fmla="*/ 229 h 230"/>
                  <a:gd name="T40" fmla="*/ 7 w 651"/>
                  <a:gd name="T41" fmla="*/ 230 h 230"/>
                  <a:gd name="T42" fmla="*/ 11 w 651"/>
                  <a:gd name="T43" fmla="*/ 229 h 230"/>
                  <a:gd name="T44" fmla="*/ 11 w 651"/>
                  <a:gd name="T45" fmla="*/ 229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230"/>
                  <a:gd name="T71" fmla="*/ 651 w 6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230">
                    <a:moveTo>
                      <a:pt x="11" y="229"/>
                    </a:moveTo>
                    <a:lnTo>
                      <a:pt x="645" y="17"/>
                    </a:lnTo>
                    <a:lnTo>
                      <a:pt x="649" y="16"/>
                    </a:lnTo>
                    <a:lnTo>
                      <a:pt x="650" y="14"/>
                    </a:lnTo>
                    <a:lnTo>
                      <a:pt x="651" y="10"/>
                    </a:lnTo>
                    <a:lnTo>
                      <a:pt x="651" y="6"/>
                    </a:lnTo>
                    <a:lnTo>
                      <a:pt x="650" y="2"/>
                    </a:lnTo>
                    <a:lnTo>
                      <a:pt x="648" y="1"/>
                    </a:lnTo>
                    <a:lnTo>
                      <a:pt x="644" y="0"/>
                    </a:lnTo>
                    <a:lnTo>
                      <a:pt x="640" y="0"/>
                    </a:lnTo>
                    <a:lnTo>
                      <a:pt x="6" y="211"/>
                    </a:lnTo>
                    <a:lnTo>
                      <a:pt x="2" y="214"/>
                    </a:lnTo>
                    <a:lnTo>
                      <a:pt x="1" y="216"/>
                    </a:lnTo>
                    <a:lnTo>
                      <a:pt x="0" y="220"/>
                    </a:lnTo>
                    <a:lnTo>
                      <a:pt x="0" y="224"/>
                    </a:lnTo>
                    <a:lnTo>
                      <a:pt x="1" y="226"/>
                    </a:lnTo>
                    <a:lnTo>
                      <a:pt x="4" y="229"/>
                    </a:lnTo>
                    <a:lnTo>
                      <a:pt x="7" y="230"/>
                    </a:lnTo>
                    <a:lnTo>
                      <a:pt x="11" y="229"/>
                    </a:lnTo>
                    <a:close/>
                  </a:path>
                </a:pathLst>
              </a:custGeom>
              <a:solidFill>
                <a:srgbClr val="9696BA"/>
              </a:solidFill>
              <a:ln w="9525">
                <a:noFill/>
                <a:round/>
                <a:headEnd/>
                <a:tailEnd/>
              </a:ln>
            </p:spPr>
            <p:txBody>
              <a:bodyPr/>
              <a:lstStyle/>
              <a:p>
                <a:endParaRPr lang="en-US" dirty="0"/>
              </a:p>
            </p:txBody>
          </p:sp>
          <p:sp>
            <p:nvSpPr>
              <p:cNvPr id="48" name="Freeform 47"/>
              <p:cNvSpPr>
                <a:spLocks/>
              </p:cNvSpPr>
              <p:nvPr/>
            </p:nvSpPr>
            <p:spPr bwMode="auto">
              <a:xfrm>
                <a:off x="4760913" y="4406900"/>
                <a:ext cx="1741488"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49" name="Freeform 48"/>
              <p:cNvSpPr>
                <a:spLocks/>
              </p:cNvSpPr>
              <p:nvPr/>
            </p:nvSpPr>
            <p:spPr bwMode="auto">
              <a:xfrm>
                <a:off x="2209800" y="2133600"/>
                <a:ext cx="2706688" cy="2547938"/>
              </a:xfrm>
              <a:custGeom>
                <a:avLst/>
                <a:gdLst>
                  <a:gd name="T0" fmla="*/ 1100 w 1151"/>
                  <a:gd name="T1" fmla="*/ 297 h 1084"/>
                  <a:gd name="T2" fmla="*/ 1062 w 1151"/>
                  <a:gd name="T3" fmla="*/ 229 h 1084"/>
                  <a:gd name="T4" fmla="*/ 1014 w 1151"/>
                  <a:gd name="T5" fmla="*/ 169 h 1084"/>
                  <a:gd name="T6" fmla="*/ 960 w 1151"/>
                  <a:gd name="T7" fmla="*/ 117 h 1084"/>
                  <a:gd name="T8" fmla="*/ 896 w 1151"/>
                  <a:gd name="T9" fmla="*/ 74 h 1084"/>
                  <a:gd name="T10" fmla="*/ 826 w 1151"/>
                  <a:gd name="T11" fmla="*/ 39 h 1084"/>
                  <a:gd name="T12" fmla="*/ 752 w 1151"/>
                  <a:gd name="T13" fmla="*/ 15 h 1084"/>
                  <a:gd name="T14" fmla="*/ 676 w 1151"/>
                  <a:gd name="T15" fmla="*/ 2 h 1084"/>
                  <a:gd name="T16" fmla="*/ 600 w 1151"/>
                  <a:gd name="T17" fmla="*/ 0 h 1084"/>
                  <a:gd name="T18" fmla="*/ 523 w 1151"/>
                  <a:gd name="T19" fmla="*/ 10 h 1084"/>
                  <a:gd name="T20" fmla="*/ 448 w 1151"/>
                  <a:gd name="T21" fmla="*/ 32 h 1084"/>
                  <a:gd name="T22" fmla="*/ 430 w 1151"/>
                  <a:gd name="T23" fmla="*/ 38 h 1084"/>
                  <a:gd name="T24" fmla="*/ 411 w 1151"/>
                  <a:gd name="T25" fmla="*/ 47 h 1084"/>
                  <a:gd name="T26" fmla="*/ 393 w 1151"/>
                  <a:gd name="T27" fmla="*/ 54 h 1084"/>
                  <a:gd name="T28" fmla="*/ 373 w 1151"/>
                  <a:gd name="T29" fmla="*/ 60 h 1084"/>
                  <a:gd name="T30" fmla="*/ 353 w 1151"/>
                  <a:gd name="T31" fmla="*/ 66 h 1084"/>
                  <a:gd name="T32" fmla="*/ 250 w 1151"/>
                  <a:gd name="T33" fmla="*/ 114 h 1084"/>
                  <a:gd name="T34" fmla="*/ 133 w 1151"/>
                  <a:gd name="T35" fmla="*/ 213 h 1084"/>
                  <a:gd name="T36" fmla="*/ 50 w 1151"/>
                  <a:gd name="T37" fmla="*/ 339 h 1084"/>
                  <a:gd name="T38" fmla="*/ 7 w 1151"/>
                  <a:gd name="T39" fmla="*/ 483 h 1084"/>
                  <a:gd name="T40" fmla="*/ 6 w 1151"/>
                  <a:gd name="T41" fmla="*/ 636 h 1084"/>
                  <a:gd name="T42" fmla="*/ 41 w 1151"/>
                  <a:gd name="T43" fmla="*/ 763 h 1084"/>
                  <a:gd name="T44" fmla="*/ 77 w 1151"/>
                  <a:gd name="T45" fmla="*/ 832 h 1084"/>
                  <a:gd name="T46" fmla="*/ 120 w 1151"/>
                  <a:gd name="T47" fmla="*/ 894 h 1084"/>
                  <a:gd name="T48" fmla="*/ 174 w 1151"/>
                  <a:gd name="T49" fmla="*/ 950 h 1084"/>
                  <a:gd name="T50" fmla="*/ 234 w 1151"/>
                  <a:gd name="T51" fmla="*/ 996 h 1084"/>
                  <a:gd name="T52" fmla="*/ 303 w 1151"/>
                  <a:gd name="T53" fmla="*/ 1034 h 1084"/>
                  <a:gd name="T54" fmla="*/ 375 w 1151"/>
                  <a:gd name="T55" fmla="*/ 1062 h 1084"/>
                  <a:gd name="T56" fmla="*/ 451 w 1151"/>
                  <a:gd name="T57" fmla="*/ 1079 h 1084"/>
                  <a:gd name="T58" fmla="*/ 526 w 1151"/>
                  <a:gd name="T59" fmla="*/ 1084 h 1084"/>
                  <a:gd name="T60" fmla="*/ 603 w 1151"/>
                  <a:gd name="T61" fmla="*/ 1078 h 1084"/>
                  <a:gd name="T62" fmla="*/ 678 w 1151"/>
                  <a:gd name="T63" fmla="*/ 1061 h 1084"/>
                  <a:gd name="T64" fmla="*/ 716 w 1151"/>
                  <a:gd name="T65" fmla="*/ 1047 h 1084"/>
                  <a:gd name="T66" fmla="*/ 734 w 1151"/>
                  <a:gd name="T67" fmla="*/ 1040 h 1084"/>
                  <a:gd name="T68" fmla="*/ 753 w 1151"/>
                  <a:gd name="T69" fmla="*/ 1032 h 1084"/>
                  <a:gd name="T70" fmla="*/ 773 w 1151"/>
                  <a:gd name="T71" fmla="*/ 1026 h 1084"/>
                  <a:gd name="T72" fmla="*/ 794 w 1151"/>
                  <a:gd name="T73" fmla="*/ 1020 h 1084"/>
                  <a:gd name="T74" fmla="*/ 856 w 1151"/>
                  <a:gd name="T75" fmla="*/ 995 h 1084"/>
                  <a:gd name="T76" fmla="*/ 984 w 1151"/>
                  <a:gd name="T77" fmla="*/ 907 h 1084"/>
                  <a:gd name="T78" fmla="*/ 1078 w 1151"/>
                  <a:gd name="T79" fmla="*/ 789 h 1084"/>
                  <a:gd name="T80" fmla="*/ 1136 w 1151"/>
                  <a:gd name="T81" fmla="*/ 650 h 1084"/>
                  <a:gd name="T82" fmla="*/ 1151 w 1151"/>
                  <a:gd name="T83" fmla="*/ 498 h 1084"/>
                  <a:gd name="T84" fmla="*/ 1120 w 1151"/>
                  <a:gd name="T85" fmla="*/ 344 h 10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1"/>
                  <a:gd name="T130" fmla="*/ 0 h 1084"/>
                  <a:gd name="T131" fmla="*/ 1151 w 1151"/>
                  <a:gd name="T132" fmla="*/ 1084 h 10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1" h="1084">
                    <a:moveTo>
                      <a:pt x="1120" y="344"/>
                    </a:moveTo>
                    <a:lnTo>
                      <a:pt x="1111" y="320"/>
                    </a:lnTo>
                    <a:lnTo>
                      <a:pt x="1100" y="297"/>
                    </a:lnTo>
                    <a:lnTo>
                      <a:pt x="1088" y="274"/>
                    </a:lnTo>
                    <a:lnTo>
                      <a:pt x="1076" y="251"/>
                    </a:lnTo>
                    <a:lnTo>
                      <a:pt x="1062" y="229"/>
                    </a:lnTo>
                    <a:lnTo>
                      <a:pt x="1048" y="209"/>
                    </a:lnTo>
                    <a:lnTo>
                      <a:pt x="1031" y="190"/>
                    </a:lnTo>
                    <a:lnTo>
                      <a:pt x="1014" y="169"/>
                    </a:lnTo>
                    <a:lnTo>
                      <a:pt x="997" y="151"/>
                    </a:lnTo>
                    <a:lnTo>
                      <a:pt x="979" y="133"/>
                    </a:lnTo>
                    <a:lnTo>
                      <a:pt x="960" y="117"/>
                    </a:lnTo>
                    <a:lnTo>
                      <a:pt x="939" y="102"/>
                    </a:lnTo>
                    <a:lnTo>
                      <a:pt x="918" y="88"/>
                    </a:lnTo>
                    <a:lnTo>
                      <a:pt x="896" y="74"/>
                    </a:lnTo>
                    <a:lnTo>
                      <a:pt x="873" y="61"/>
                    </a:lnTo>
                    <a:lnTo>
                      <a:pt x="850" y="49"/>
                    </a:lnTo>
                    <a:lnTo>
                      <a:pt x="826" y="39"/>
                    </a:lnTo>
                    <a:lnTo>
                      <a:pt x="801" y="29"/>
                    </a:lnTo>
                    <a:lnTo>
                      <a:pt x="777" y="21"/>
                    </a:lnTo>
                    <a:lnTo>
                      <a:pt x="752" y="15"/>
                    </a:lnTo>
                    <a:lnTo>
                      <a:pt x="728" y="9"/>
                    </a:lnTo>
                    <a:lnTo>
                      <a:pt x="702" y="5"/>
                    </a:lnTo>
                    <a:lnTo>
                      <a:pt x="676" y="2"/>
                    </a:lnTo>
                    <a:lnTo>
                      <a:pt x="651" y="0"/>
                    </a:lnTo>
                    <a:lnTo>
                      <a:pt x="625" y="0"/>
                    </a:lnTo>
                    <a:lnTo>
                      <a:pt x="600" y="0"/>
                    </a:lnTo>
                    <a:lnTo>
                      <a:pt x="574" y="2"/>
                    </a:lnTo>
                    <a:lnTo>
                      <a:pt x="549" y="6"/>
                    </a:lnTo>
                    <a:lnTo>
                      <a:pt x="523" y="10"/>
                    </a:lnTo>
                    <a:lnTo>
                      <a:pt x="498" y="16"/>
                    </a:lnTo>
                    <a:lnTo>
                      <a:pt x="474" y="23"/>
                    </a:lnTo>
                    <a:lnTo>
                      <a:pt x="448" y="32"/>
                    </a:lnTo>
                    <a:lnTo>
                      <a:pt x="442" y="34"/>
                    </a:lnTo>
                    <a:lnTo>
                      <a:pt x="437" y="35"/>
                    </a:lnTo>
                    <a:lnTo>
                      <a:pt x="430" y="38"/>
                    </a:lnTo>
                    <a:lnTo>
                      <a:pt x="424" y="40"/>
                    </a:lnTo>
                    <a:lnTo>
                      <a:pt x="418" y="43"/>
                    </a:lnTo>
                    <a:lnTo>
                      <a:pt x="411" y="47"/>
                    </a:lnTo>
                    <a:lnTo>
                      <a:pt x="406" y="49"/>
                    </a:lnTo>
                    <a:lnTo>
                      <a:pt x="400" y="52"/>
                    </a:lnTo>
                    <a:lnTo>
                      <a:pt x="393" y="54"/>
                    </a:lnTo>
                    <a:lnTo>
                      <a:pt x="387" y="56"/>
                    </a:lnTo>
                    <a:lnTo>
                      <a:pt x="379" y="58"/>
                    </a:lnTo>
                    <a:lnTo>
                      <a:pt x="373" y="60"/>
                    </a:lnTo>
                    <a:lnTo>
                      <a:pt x="367" y="62"/>
                    </a:lnTo>
                    <a:lnTo>
                      <a:pt x="360" y="63"/>
                    </a:lnTo>
                    <a:lnTo>
                      <a:pt x="353" y="66"/>
                    </a:lnTo>
                    <a:lnTo>
                      <a:pt x="346" y="69"/>
                    </a:lnTo>
                    <a:lnTo>
                      <a:pt x="296" y="89"/>
                    </a:lnTo>
                    <a:lnTo>
                      <a:pt x="250" y="114"/>
                    </a:lnTo>
                    <a:lnTo>
                      <a:pt x="208" y="144"/>
                    </a:lnTo>
                    <a:lnTo>
                      <a:pt x="169" y="177"/>
                    </a:lnTo>
                    <a:lnTo>
                      <a:pt x="133" y="213"/>
                    </a:lnTo>
                    <a:lnTo>
                      <a:pt x="101" y="252"/>
                    </a:lnTo>
                    <a:lnTo>
                      <a:pt x="73" y="294"/>
                    </a:lnTo>
                    <a:lnTo>
                      <a:pt x="50" y="339"/>
                    </a:lnTo>
                    <a:lnTo>
                      <a:pt x="31" y="385"/>
                    </a:lnTo>
                    <a:lnTo>
                      <a:pt x="16" y="433"/>
                    </a:lnTo>
                    <a:lnTo>
                      <a:pt x="7" y="483"/>
                    </a:lnTo>
                    <a:lnTo>
                      <a:pt x="2" y="534"/>
                    </a:lnTo>
                    <a:lnTo>
                      <a:pt x="0" y="585"/>
                    </a:lnTo>
                    <a:lnTo>
                      <a:pt x="6" y="636"/>
                    </a:lnTo>
                    <a:lnTo>
                      <a:pt x="17" y="688"/>
                    </a:lnTo>
                    <a:lnTo>
                      <a:pt x="32" y="739"/>
                    </a:lnTo>
                    <a:lnTo>
                      <a:pt x="41" y="763"/>
                    </a:lnTo>
                    <a:lnTo>
                      <a:pt x="53" y="787"/>
                    </a:lnTo>
                    <a:lnTo>
                      <a:pt x="64" y="810"/>
                    </a:lnTo>
                    <a:lnTo>
                      <a:pt x="77" y="832"/>
                    </a:lnTo>
                    <a:lnTo>
                      <a:pt x="90" y="854"/>
                    </a:lnTo>
                    <a:lnTo>
                      <a:pt x="105" y="875"/>
                    </a:lnTo>
                    <a:lnTo>
                      <a:pt x="120" y="894"/>
                    </a:lnTo>
                    <a:lnTo>
                      <a:pt x="137" y="913"/>
                    </a:lnTo>
                    <a:lnTo>
                      <a:pt x="155" y="933"/>
                    </a:lnTo>
                    <a:lnTo>
                      <a:pt x="174" y="950"/>
                    </a:lnTo>
                    <a:lnTo>
                      <a:pt x="193" y="967"/>
                    </a:lnTo>
                    <a:lnTo>
                      <a:pt x="213" y="982"/>
                    </a:lnTo>
                    <a:lnTo>
                      <a:pt x="234" y="996"/>
                    </a:lnTo>
                    <a:lnTo>
                      <a:pt x="257" y="1010"/>
                    </a:lnTo>
                    <a:lnTo>
                      <a:pt x="280" y="1023"/>
                    </a:lnTo>
                    <a:lnTo>
                      <a:pt x="303" y="1034"/>
                    </a:lnTo>
                    <a:lnTo>
                      <a:pt x="327" y="1045"/>
                    </a:lnTo>
                    <a:lnTo>
                      <a:pt x="351" y="1055"/>
                    </a:lnTo>
                    <a:lnTo>
                      <a:pt x="375" y="1062"/>
                    </a:lnTo>
                    <a:lnTo>
                      <a:pt x="401" y="1069"/>
                    </a:lnTo>
                    <a:lnTo>
                      <a:pt x="425" y="1075"/>
                    </a:lnTo>
                    <a:lnTo>
                      <a:pt x="451" y="1079"/>
                    </a:lnTo>
                    <a:lnTo>
                      <a:pt x="476" y="1082"/>
                    </a:lnTo>
                    <a:lnTo>
                      <a:pt x="502" y="1084"/>
                    </a:lnTo>
                    <a:lnTo>
                      <a:pt x="526" y="1084"/>
                    </a:lnTo>
                    <a:lnTo>
                      <a:pt x="551" y="1084"/>
                    </a:lnTo>
                    <a:lnTo>
                      <a:pt x="577" y="1082"/>
                    </a:lnTo>
                    <a:lnTo>
                      <a:pt x="603" y="1078"/>
                    </a:lnTo>
                    <a:lnTo>
                      <a:pt x="628" y="1074"/>
                    </a:lnTo>
                    <a:lnTo>
                      <a:pt x="654" y="1068"/>
                    </a:lnTo>
                    <a:lnTo>
                      <a:pt x="678" y="1061"/>
                    </a:lnTo>
                    <a:lnTo>
                      <a:pt x="703" y="1052"/>
                    </a:lnTo>
                    <a:lnTo>
                      <a:pt x="710" y="1050"/>
                    </a:lnTo>
                    <a:lnTo>
                      <a:pt x="716" y="1047"/>
                    </a:lnTo>
                    <a:lnTo>
                      <a:pt x="722" y="1045"/>
                    </a:lnTo>
                    <a:lnTo>
                      <a:pt x="729" y="1042"/>
                    </a:lnTo>
                    <a:lnTo>
                      <a:pt x="734" y="1040"/>
                    </a:lnTo>
                    <a:lnTo>
                      <a:pt x="740" y="1037"/>
                    </a:lnTo>
                    <a:lnTo>
                      <a:pt x="747" y="1034"/>
                    </a:lnTo>
                    <a:lnTo>
                      <a:pt x="753" y="1032"/>
                    </a:lnTo>
                    <a:lnTo>
                      <a:pt x="759" y="1029"/>
                    </a:lnTo>
                    <a:lnTo>
                      <a:pt x="767" y="1028"/>
                    </a:lnTo>
                    <a:lnTo>
                      <a:pt x="773" y="1026"/>
                    </a:lnTo>
                    <a:lnTo>
                      <a:pt x="780" y="1024"/>
                    </a:lnTo>
                    <a:lnTo>
                      <a:pt x="786" y="1022"/>
                    </a:lnTo>
                    <a:lnTo>
                      <a:pt x="794" y="1020"/>
                    </a:lnTo>
                    <a:lnTo>
                      <a:pt x="800" y="1018"/>
                    </a:lnTo>
                    <a:lnTo>
                      <a:pt x="807" y="1015"/>
                    </a:lnTo>
                    <a:lnTo>
                      <a:pt x="856" y="995"/>
                    </a:lnTo>
                    <a:lnTo>
                      <a:pt x="902" y="969"/>
                    </a:lnTo>
                    <a:lnTo>
                      <a:pt x="944" y="940"/>
                    </a:lnTo>
                    <a:lnTo>
                      <a:pt x="984" y="907"/>
                    </a:lnTo>
                    <a:lnTo>
                      <a:pt x="1020" y="871"/>
                    </a:lnTo>
                    <a:lnTo>
                      <a:pt x="1051" y="832"/>
                    </a:lnTo>
                    <a:lnTo>
                      <a:pt x="1078" y="789"/>
                    </a:lnTo>
                    <a:lnTo>
                      <a:pt x="1102" y="744"/>
                    </a:lnTo>
                    <a:lnTo>
                      <a:pt x="1122" y="698"/>
                    </a:lnTo>
                    <a:lnTo>
                      <a:pt x="1136" y="650"/>
                    </a:lnTo>
                    <a:lnTo>
                      <a:pt x="1146" y="600"/>
                    </a:lnTo>
                    <a:lnTo>
                      <a:pt x="1151" y="549"/>
                    </a:lnTo>
                    <a:lnTo>
                      <a:pt x="1151" y="498"/>
                    </a:lnTo>
                    <a:lnTo>
                      <a:pt x="1146" y="447"/>
                    </a:lnTo>
                    <a:lnTo>
                      <a:pt x="1136" y="395"/>
                    </a:lnTo>
                    <a:lnTo>
                      <a:pt x="1120" y="344"/>
                    </a:lnTo>
                    <a:close/>
                  </a:path>
                </a:pathLst>
              </a:custGeom>
              <a:solidFill>
                <a:srgbClr val="00007F"/>
              </a:solidFill>
              <a:ln w="9525">
                <a:noFill/>
                <a:round/>
                <a:headEnd/>
                <a:tailEnd/>
              </a:ln>
            </p:spPr>
            <p:txBody>
              <a:bodyPr/>
              <a:lstStyle/>
              <a:p>
                <a:endParaRPr lang="en-US" dirty="0"/>
              </a:p>
            </p:txBody>
          </p:sp>
          <p:sp>
            <p:nvSpPr>
              <p:cNvPr id="50" name="Freeform 49"/>
              <p:cNvSpPr>
                <a:spLocks/>
              </p:cNvSpPr>
              <p:nvPr/>
            </p:nvSpPr>
            <p:spPr bwMode="auto">
              <a:xfrm>
                <a:off x="2527300" y="2362200"/>
                <a:ext cx="2044700" cy="2198688"/>
              </a:xfrm>
              <a:custGeom>
                <a:avLst/>
                <a:gdLst>
                  <a:gd name="T0" fmla="*/ 555 w 870"/>
                  <a:gd name="T1" fmla="*/ 931 h 935"/>
                  <a:gd name="T2" fmla="*/ 465 w 870"/>
                  <a:gd name="T3" fmla="*/ 935 h 935"/>
                  <a:gd name="T4" fmla="*/ 379 w 870"/>
                  <a:gd name="T5" fmla="*/ 924 h 935"/>
                  <a:gd name="T6" fmla="*/ 297 w 870"/>
                  <a:gd name="T7" fmla="*/ 897 h 935"/>
                  <a:gd name="T8" fmla="*/ 220 w 870"/>
                  <a:gd name="T9" fmla="*/ 855 h 935"/>
                  <a:gd name="T10" fmla="*/ 152 w 870"/>
                  <a:gd name="T11" fmla="*/ 801 h 935"/>
                  <a:gd name="T12" fmla="*/ 93 w 870"/>
                  <a:gd name="T13" fmla="*/ 735 h 935"/>
                  <a:gd name="T14" fmla="*/ 47 w 870"/>
                  <a:gd name="T15" fmla="*/ 657 h 935"/>
                  <a:gd name="T16" fmla="*/ 15 w 870"/>
                  <a:gd name="T17" fmla="*/ 568 h 935"/>
                  <a:gd name="T18" fmla="*/ 0 w 870"/>
                  <a:gd name="T19" fmla="*/ 474 h 935"/>
                  <a:gd name="T20" fmla="*/ 5 w 870"/>
                  <a:gd name="T21" fmla="*/ 379 h 935"/>
                  <a:gd name="T22" fmla="*/ 28 w 870"/>
                  <a:gd name="T23" fmla="*/ 286 h 935"/>
                  <a:gd name="T24" fmla="*/ 55 w 870"/>
                  <a:gd name="T25" fmla="*/ 224 h 935"/>
                  <a:gd name="T26" fmla="*/ 75 w 870"/>
                  <a:gd name="T27" fmla="*/ 188 h 935"/>
                  <a:gd name="T28" fmla="*/ 99 w 870"/>
                  <a:gd name="T29" fmla="*/ 155 h 935"/>
                  <a:gd name="T30" fmla="*/ 125 w 870"/>
                  <a:gd name="T31" fmla="*/ 123 h 935"/>
                  <a:gd name="T32" fmla="*/ 154 w 870"/>
                  <a:gd name="T33" fmla="*/ 94 h 935"/>
                  <a:gd name="T34" fmla="*/ 185 w 870"/>
                  <a:gd name="T35" fmla="*/ 68 h 935"/>
                  <a:gd name="T36" fmla="*/ 218 w 870"/>
                  <a:gd name="T37" fmla="*/ 44 h 935"/>
                  <a:gd name="T38" fmla="*/ 254 w 870"/>
                  <a:gd name="T39" fmla="*/ 23 h 935"/>
                  <a:gd name="T40" fmla="*/ 292 w 870"/>
                  <a:gd name="T41" fmla="*/ 10 h 935"/>
                  <a:gd name="T42" fmla="*/ 331 w 870"/>
                  <a:gd name="T43" fmla="*/ 3 h 935"/>
                  <a:gd name="T44" fmla="*/ 372 w 870"/>
                  <a:gd name="T45" fmla="*/ 0 h 935"/>
                  <a:gd name="T46" fmla="*/ 412 w 870"/>
                  <a:gd name="T47" fmla="*/ 1 h 935"/>
                  <a:gd name="T48" fmla="*/ 453 w 870"/>
                  <a:gd name="T49" fmla="*/ 5 h 935"/>
                  <a:gd name="T50" fmla="*/ 492 w 870"/>
                  <a:gd name="T51" fmla="*/ 12 h 935"/>
                  <a:gd name="T52" fmla="*/ 532 w 870"/>
                  <a:gd name="T53" fmla="*/ 23 h 935"/>
                  <a:gd name="T54" fmla="*/ 570 w 870"/>
                  <a:gd name="T55" fmla="*/ 37 h 935"/>
                  <a:gd name="T56" fmla="*/ 611 w 870"/>
                  <a:gd name="T57" fmla="*/ 57 h 935"/>
                  <a:gd name="T58" fmla="*/ 653 w 870"/>
                  <a:gd name="T59" fmla="*/ 81 h 935"/>
                  <a:gd name="T60" fmla="*/ 691 w 870"/>
                  <a:gd name="T61" fmla="*/ 109 h 935"/>
                  <a:gd name="T62" fmla="*/ 727 w 870"/>
                  <a:gd name="T63" fmla="*/ 141 h 935"/>
                  <a:gd name="T64" fmla="*/ 759 w 870"/>
                  <a:gd name="T65" fmla="*/ 175 h 935"/>
                  <a:gd name="T66" fmla="*/ 787 w 870"/>
                  <a:gd name="T67" fmla="*/ 212 h 935"/>
                  <a:gd name="T68" fmla="*/ 812 w 870"/>
                  <a:gd name="T69" fmla="*/ 253 h 935"/>
                  <a:gd name="T70" fmla="*/ 833 w 870"/>
                  <a:gd name="T71" fmla="*/ 297 h 935"/>
                  <a:gd name="T72" fmla="*/ 856 w 870"/>
                  <a:gd name="T73" fmla="*/ 365 h 935"/>
                  <a:gd name="T74" fmla="*/ 870 w 870"/>
                  <a:gd name="T75" fmla="*/ 460 h 935"/>
                  <a:gd name="T76" fmla="*/ 866 w 870"/>
                  <a:gd name="T77" fmla="*/ 555 h 935"/>
                  <a:gd name="T78" fmla="*/ 843 w 870"/>
                  <a:gd name="T79" fmla="*/ 648 h 935"/>
                  <a:gd name="T80" fmla="*/ 816 w 870"/>
                  <a:gd name="T81" fmla="*/ 712 h 935"/>
                  <a:gd name="T82" fmla="*/ 794 w 870"/>
                  <a:gd name="T83" fmla="*/ 748 h 935"/>
                  <a:gd name="T84" fmla="*/ 771 w 870"/>
                  <a:gd name="T85" fmla="*/ 781 h 935"/>
                  <a:gd name="T86" fmla="*/ 745 w 870"/>
                  <a:gd name="T87" fmla="*/ 813 h 935"/>
                  <a:gd name="T88" fmla="*/ 717 w 870"/>
                  <a:gd name="T89" fmla="*/ 842 h 935"/>
                  <a:gd name="T90" fmla="*/ 686 w 870"/>
                  <a:gd name="T91" fmla="*/ 867 h 935"/>
                  <a:gd name="T92" fmla="*/ 653 w 870"/>
                  <a:gd name="T93" fmla="*/ 892 h 935"/>
                  <a:gd name="T94" fmla="*/ 617 w 870"/>
                  <a:gd name="T95" fmla="*/ 913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
                  <a:gd name="T145" fmla="*/ 0 h 935"/>
                  <a:gd name="T146" fmla="*/ 870 w 870"/>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 h="935">
                    <a:moveTo>
                      <a:pt x="599" y="922"/>
                    </a:moveTo>
                    <a:lnTo>
                      <a:pt x="555" y="931"/>
                    </a:lnTo>
                    <a:lnTo>
                      <a:pt x="510" y="935"/>
                    </a:lnTo>
                    <a:lnTo>
                      <a:pt x="465" y="935"/>
                    </a:lnTo>
                    <a:lnTo>
                      <a:pt x="422" y="931"/>
                    </a:lnTo>
                    <a:lnTo>
                      <a:pt x="379" y="924"/>
                    </a:lnTo>
                    <a:lnTo>
                      <a:pt x="337" y="912"/>
                    </a:lnTo>
                    <a:lnTo>
                      <a:pt x="297" y="897"/>
                    </a:lnTo>
                    <a:lnTo>
                      <a:pt x="257" y="878"/>
                    </a:lnTo>
                    <a:lnTo>
                      <a:pt x="220" y="855"/>
                    </a:lnTo>
                    <a:lnTo>
                      <a:pt x="185" y="829"/>
                    </a:lnTo>
                    <a:lnTo>
                      <a:pt x="152" y="801"/>
                    </a:lnTo>
                    <a:lnTo>
                      <a:pt x="121" y="769"/>
                    </a:lnTo>
                    <a:lnTo>
                      <a:pt x="93" y="735"/>
                    </a:lnTo>
                    <a:lnTo>
                      <a:pt x="69" y="697"/>
                    </a:lnTo>
                    <a:lnTo>
                      <a:pt x="47" y="657"/>
                    </a:lnTo>
                    <a:lnTo>
                      <a:pt x="29" y="614"/>
                    </a:lnTo>
                    <a:lnTo>
                      <a:pt x="15" y="568"/>
                    </a:lnTo>
                    <a:lnTo>
                      <a:pt x="5" y="521"/>
                    </a:lnTo>
                    <a:lnTo>
                      <a:pt x="0" y="474"/>
                    </a:lnTo>
                    <a:lnTo>
                      <a:pt x="0" y="427"/>
                    </a:lnTo>
                    <a:lnTo>
                      <a:pt x="5" y="379"/>
                    </a:lnTo>
                    <a:lnTo>
                      <a:pt x="14" y="332"/>
                    </a:lnTo>
                    <a:lnTo>
                      <a:pt x="28" y="286"/>
                    </a:lnTo>
                    <a:lnTo>
                      <a:pt x="46" y="242"/>
                    </a:lnTo>
                    <a:lnTo>
                      <a:pt x="55" y="224"/>
                    </a:lnTo>
                    <a:lnTo>
                      <a:pt x="65" y="205"/>
                    </a:lnTo>
                    <a:lnTo>
                      <a:pt x="75" y="188"/>
                    </a:lnTo>
                    <a:lnTo>
                      <a:pt x="87" y="170"/>
                    </a:lnTo>
                    <a:lnTo>
                      <a:pt x="99" y="155"/>
                    </a:lnTo>
                    <a:lnTo>
                      <a:pt x="112" y="139"/>
                    </a:lnTo>
                    <a:lnTo>
                      <a:pt x="125" y="123"/>
                    </a:lnTo>
                    <a:lnTo>
                      <a:pt x="139" y="108"/>
                    </a:lnTo>
                    <a:lnTo>
                      <a:pt x="154" y="94"/>
                    </a:lnTo>
                    <a:lnTo>
                      <a:pt x="168" y="81"/>
                    </a:lnTo>
                    <a:lnTo>
                      <a:pt x="185" y="68"/>
                    </a:lnTo>
                    <a:lnTo>
                      <a:pt x="201" y="56"/>
                    </a:lnTo>
                    <a:lnTo>
                      <a:pt x="218" y="44"/>
                    </a:lnTo>
                    <a:lnTo>
                      <a:pt x="236" y="33"/>
                    </a:lnTo>
                    <a:lnTo>
                      <a:pt x="254" y="23"/>
                    </a:lnTo>
                    <a:lnTo>
                      <a:pt x="271" y="14"/>
                    </a:lnTo>
                    <a:lnTo>
                      <a:pt x="292" y="10"/>
                    </a:lnTo>
                    <a:lnTo>
                      <a:pt x="311" y="6"/>
                    </a:lnTo>
                    <a:lnTo>
                      <a:pt x="331" y="3"/>
                    </a:lnTo>
                    <a:lnTo>
                      <a:pt x="352" y="1"/>
                    </a:lnTo>
                    <a:lnTo>
                      <a:pt x="372" y="0"/>
                    </a:lnTo>
                    <a:lnTo>
                      <a:pt x="391" y="0"/>
                    </a:lnTo>
                    <a:lnTo>
                      <a:pt x="412" y="1"/>
                    </a:lnTo>
                    <a:lnTo>
                      <a:pt x="432" y="2"/>
                    </a:lnTo>
                    <a:lnTo>
                      <a:pt x="453" y="5"/>
                    </a:lnTo>
                    <a:lnTo>
                      <a:pt x="472" y="9"/>
                    </a:lnTo>
                    <a:lnTo>
                      <a:pt x="492" y="12"/>
                    </a:lnTo>
                    <a:lnTo>
                      <a:pt x="511" y="17"/>
                    </a:lnTo>
                    <a:lnTo>
                      <a:pt x="532" y="23"/>
                    </a:lnTo>
                    <a:lnTo>
                      <a:pt x="551" y="29"/>
                    </a:lnTo>
                    <a:lnTo>
                      <a:pt x="570" y="37"/>
                    </a:lnTo>
                    <a:lnTo>
                      <a:pt x="589" y="45"/>
                    </a:lnTo>
                    <a:lnTo>
                      <a:pt x="611" y="57"/>
                    </a:lnTo>
                    <a:lnTo>
                      <a:pt x="632" y="68"/>
                    </a:lnTo>
                    <a:lnTo>
                      <a:pt x="653" y="81"/>
                    </a:lnTo>
                    <a:lnTo>
                      <a:pt x="672" y="95"/>
                    </a:lnTo>
                    <a:lnTo>
                      <a:pt x="691" y="109"/>
                    </a:lnTo>
                    <a:lnTo>
                      <a:pt x="709" y="124"/>
                    </a:lnTo>
                    <a:lnTo>
                      <a:pt x="727" y="141"/>
                    </a:lnTo>
                    <a:lnTo>
                      <a:pt x="743" y="158"/>
                    </a:lnTo>
                    <a:lnTo>
                      <a:pt x="759" y="175"/>
                    </a:lnTo>
                    <a:lnTo>
                      <a:pt x="773" y="193"/>
                    </a:lnTo>
                    <a:lnTo>
                      <a:pt x="787" y="212"/>
                    </a:lnTo>
                    <a:lnTo>
                      <a:pt x="800" y="233"/>
                    </a:lnTo>
                    <a:lnTo>
                      <a:pt x="812" y="253"/>
                    </a:lnTo>
                    <a:lnTo>
                      <a:pt x="822" y="275"/>
                    </a:lnTo>
                    <a:lnTo>
                      <a:pt x="833" y="297"/>
                    </a:lnTo>
                    <a:lnTo>
                      <a:pt x="842" y="319"/>
                    </a:lnTo>
                    <a:lnTo>
                      <a:pt x="856" y="365"/>
                    </a:lnTo>
                    <a:lnTo>
                      <a:pt x="865" y="412"/>
                    </a:lnTo>
                    <a:lnTo>
                      <a:pt x="870" y="460"/>
                    </a:lnTo>
                    <a:lnTo>
                      <a:pt x="870" y="508"/>
                    </a:lnTo>
                    <a:lnTo>
                      <a:pt x="866" y="555"/>
                    </a:lnTo>
                    <a:lnTo>
                      <a:pt x="857" y="601"/>
                    </a:lnTo>
                    <a:lnTo>
                      <a:pt x="843" y="648"/>
                    </a:lnTo>
                    <a:lnTo>
                      <a:pt x="825" y="693"/>
                    </a:lnTo>
                    <a:lnTo>
                      <a:pt x="816" y="712"/>
                    </a:lnTo>
                    <a:lnTo>
                      <a:pt x="806" y="730"/>
                    </a:lnTo>
                    <a:lnTo>
                      <a:pt x="794" y="748"/>
                    </a:lnTo>
                    <a:lnTo>
                      <a:pt x="783" y="764"/>
                    </a:lnTo>
                    <a:lnTo>
                      <a:pt x="771" y="781"/>
                    </a:lnTo>
                    <a:lnTo>
                      <a:pt x="759" y="797"/>
                    </a:lnTo>
                    <a:lnTo>
                      <a:pt x="745" y="813"/>
                    </a:lnTo>
                    <a:lnTo>
                      <a:pt x="731" y="827"/>
                    </a:lnTo>
                    <a:lnTo>
                      <a:pt x="717" y="842"/>
                    </a:lnTo>
                    <a:lnTo>
                      <a:pt x="701" y="855"/>
                    </a:lnTo>
                    <a:lnTo>
                      <a:pt x="686" y="867"/>
                    </a:lnTo>
                    <a:lnTo>
                      <a:pt x="669" y="880"/>
                    </a:lnTo>
                    <a:lnTo>
                      <a:pt x="653" y="892"/>
                    </a:lnTo>
                    <a:lnTo>
                      <a:pt x="635" y="903"/>
                    </a:lnTo>
                    <a:lnTo>
                      <a:pt x="617" y="913"/>
                    </a:lnTo>
                    <a:lnTo>
                      <a:pt x="599" y="922"/>
                    </a:lnTo>
                    <a:close/>
                  </a:path>
                </a:pathLst>
              </a:custGeom>
              <a:solidFill>
                <a:srgbClr val="FFFFFF"/>
              </a:solidFill>
              <a:ln w="9525">
                <a:noFill/>
                <a:round/>
                <a:headEnd/>
                <a:tailEnd/>
              </a:ln>
            </p:spPr>
            <p:txBody>
              <a:bodyPr/>
              <a:lstStyle/>
              <a:p>
                <a:endParaRPr lang="en-US" dirty="0"/>
              </a:p>
            </p:txBody>
          </p:sp>
          <p:sp>
            <p:nvSpPr>
              <p:cNvPr id="51" name="Freeform 50"/>
              <p:cNvSpPr>
                <a:spLocks/>
              </p:cNvSpPr>
              <p:nvPr/>
            </p:nvSpPr>
            <p:spPr bwMode="auto">
              <a:xfrm>
                <a:off x="4086225" y="4692650"/>
                <a:ext cx="268288" cy="463550"/>
              </a:xfrm>
              <a:custGeom>
                <a:avLst/>
                <a:gdLst>
                  <a:gd name="T0" fmla="*/ 46 w 114"/>
                  <a:gd name="T1" fmla="*/ 5 h 197"/>
                  <a:gd name="T2" fmla="*/ 0 w 114"/>
                  <a:gd name="T3" fmla="*/ 0 h 197"/>
                  <a:gd name="T4" fmla="*/ 70 w 114"/>
                  <a:gd name="T5" fmla="*/ 197 h 197"/>
                  <a:gd name="T6" fmla="*/ 114 w 114"/>
                  <a:gd name="T7" fmla="*/ 197 h 197"/>
                  <a:gd name="T8" fmla="*/ 46 w 114"/>
                  <a:gd name="T9" fmla="*/ 5 h 197"/>
                  <a:gd name="T10" fmla="*/ 0 60000 65536"/>
                  <a:gd name="T11" fmla="*/ 0 60000 65536"/>
                  <a:gd name="T12" fmla="*/ 0 60000 65536"/>
                  <a:gd name="T13" fmla="*/ 0 60000 65536"/>
                  <a:gd name="T14" fmla="*/ 0 60000 65536"/>
                  <a:gd name="T15" fmla="*/ 0 w 114"/>
                  <a:gd name="T16" fmla="*/ 0 h 197"/>
                  <a:gd name="T17" fmla="*/ 114 w 114"/>
                  <a:gd name="T18" fmla="*/ 197 h 197"/>
                </a:gdLst>
                <a:ahLst/>
                <a:cxnLst>
                  <a:cxn ang="T10">
                    <a:pos x="T0" y="T1"/>
                  </a:cxn>
                  <a:cxn ang="T11">
                    <a:pos x="T2" y="T3"/>
                  </a:cxn>
                  <a:cxn ang="T12">
                    <a:pos x="T4" y="T5"/>
                  </a:cxn>
                  <a:cxn ang="T13">
                    <a:pos x="T6" y="T7"/>
                  </a:cxn>
                  <a:cxn ang="T14">
                    <a:pos x="T8" y="T9"/>
                  </a:cxn>
                </a:cxnLst>
                <a:rect l="T15" t="T16" r="T17" b="T18"/>
                <a:pathLst>
                  <a:path w="114" h="197">
                    <a:moveTo>
                      <a:pt x="46" y="5"/>
                    </a:moveTo>
                    <a:lnTo>
                      <a:pt x="0" y="0"/>
                    </a:lnTo>
                    <a:lnTo>
                      <a:pt x="70" y="197"/>
                    </a:lnTo>
                    <a:lnTo>
                      <a:pt x="114" y="197"/>
                    </a:lnTo>
                    <a:lnTo>
                      <a:pt x="46" y="5"/>
                    </a:lnTo>
                    <a:close/>
                  </a:path>
                </a:pathLst>
              </a:custGeom>
              <a:solidFill>
                <a:srgbClr val="2D2D8C"/>
              </a:solidFill>
              <a:ln w="9525">
                <a:noFill/>
                <a:round/>
                <a:headEnd/>
                <a:tailEnd/>
              </a:ln>
            </p:spPr>
            <p:txBody>
              <a:bodyPr/>
              <a:lstStyle/>
              <a:p>
                <a:endParaRPr lang="en-US" dirty="0"/>
              </a:p>
            </p:txBody>
          </p:sp>
          <p:sp>
            <p:nvSpPr>
              <p:cNvPr id="52" name="Freeform 51"/>
              <p:cNvSpPr>
                <a:spLocks/>
              </p:cNvSpPr>
              <p:nvPr/>
            </p:nvSpPr>
            <p:spPr bwMode="auto">
              <a:xfrm>
                <a:off x="4967288" y="4637088"/>
                <a:ext cx="1547813" cy="509588"/>
              </a:xfrm>
              <a:custGeom>
                <a:avLst/>
                <a:gdLst>
                  <a:gd name="T0" fmla="*/ 658 w 658"/>
                  <a:gd name="T1" fmla="*/ 6 h 217"/>
                  <a:gd name="T2" fmla="*/ 655 w 658"/>
                  <a:gd name="T3" fmla="*/ 3 h 217"/>
                  <a:gd name="T4" fmla="*/ 653 w 658"/>
                  <a:gd name="T5" fmla="*/ 1 h 217"/>
                  <a:gd name="T6" fmla="*/ 649 w 658"/>
                  <a:gd name="T7" fmla="*/ 0 h 217"/>
                  <a:gd name="T8" fmla="*/ 645 w 658"/>
                  <a:gd name="T9" fmla="*/ 1 h 217"/>
                  <a:gd name="T10" fmla="*/ 0 w 658"/>
                  <a:gd name="T11" fmla="*/ 217 h 217"/>
                  <a:gd name="T12" fmla="*/ 58 w 658"/>
                  <a:gd name="T13" fmla="*/ 217 h 217"/>
                  <a:gd name="T14" fmla="*/ 651 w 658"/>
                  <a:gd name="T15" fmla="*/ 18 h 217"/>
                  <a:gd name="T16" fmla="*/ 655 w 658"/>
                  <a:gd name="T17" fmla="*/ 17 h 217"/>
                  <a:gd name="T18" fmla="*/ 657 w 658"/>
                  <a:gd name="T19" fmla="*/ 14 h 217"/>
                  <a:gd name="T20" fmla="*/ 658 w 658"/>
                  <a:gd name="T21" fmla="*/ 10 h 217"/>
                  <a:gd name="T22" fmla="*/ 658 w 658"/>
                  <a:gd name="T23" fmla="*/ 6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217"/>
                  <a:gd name="T38" fmla="*/ 658 w 658"/>
                  <a:gd name="T39" fmla="*/ 217 h 2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217">
                    <a:moveTo>
                      <a:pt x="658" y="6"/>
                    </a:moveTo>
                    <a:lnTo>
                      <a:pt x="655" y="3"/>
                    </a:lnTo>
                    <a:lnTo>
                      <a:pt x="653" y="1"/>
                    </a:lnTo>
                    <a:lnTo>
                      <a:pt x="649" y="0"/>
                    </a:lnTo>
                    <a:lnTo>
                      <a:pt x="645" y="1"/>
                    </a:lnTo>
                    <a:lnTo>
                      <a:pt x="0" y="217"/>
                    </a:lnTo>
                    <a:lnTo>
                      <a:pt x="58" y="217"/>
                    </a:lnTo>
                    <a:lnTo>
                      <a:pt x="651" y="18"/>
                    </a:lnTo>
                    <a:lnTo>
                      <a:pt x="655" y="17"/>
                    </a:lnTo>
                    <a:lnTo>
                      <a:pt x="657" y="14"/>
                    </a:lnTo>
                    <a:lnTo>
                      <a:pt x="658" y="10"/>
                    </a:lnTo>
                    <a:lnTo>
                      <a:pt x="658" y="6"/>
                    </a:lnTo>
                    <a:close/>
                  </a:path>
                </a:pathLst>
              </a:custGeom>
              <a:solidFill>
                <a:srgbClr val="9696BA"/>
              </a:solidFill>
              <a:ln w="9525">
                <a:noFill/>
                <a:round/>
                <a:headEnd/>
                <a:tailEnd/>
              </a:ln>
            </p:spPr>
            <p:txBody>
              <a:bodyPr/>
              <a:lstStyle/>
              <a:p>
                <a:endParaRPr lang="en-US" dirty="0"/>
              </a:p>
            </p:txBody>
          </p:sp>
          <p:sp>
            <p:nvSpPr>
              <p:cNvPr id="53" name="Freeform 52"/>
              <p:cNvSpPr>
                <a:spLocks/>
              </p:cNvSpPr>
              <p:nvPr/>
            </p:nvSpPr>
            <p:spPr bwMode="auto">
              <a:xfrm>
                <a:off x="3638550" y="3292475"/>
                <a:ext cx="942975" cy="358775"/>
              </a:xfrm>
              <a:custGeom>
                <a:avLst/>
                <a:gdLst>
                  <a:gd name="T0" fmla="*/ 1 w 401"/>
                  <a:gd name="T1" fmla="*/ 145 h 153"/>
                  <a:gd name="T2" fmla="*/ 3 w 401"/>
                  <a:gd name="T3" fmla="*/ 149 h 153"/>
                  <a:gd name="T4" fmla="*/ 6 w 401"/>
                  <a:gd name="T5" fmla="*/ 152 h 153"/>
                  <a:gd name="T6" fmla="*/ 11 w 401"/>
                  <a:gd name="T7" fmla="*/ 153 h 153"/>
                  <a:gd name="T8" fmla="*/ 15 w 401"/>
                  <a:gd name="T9" fmla="*/ 153 h 153"/>
                  <a:gd name="T10" fmla="*/ 15 w 401"/>
                  <a:gd name="T11" fmla="*/ 153 h 153"/>
                  <a:gd name="T12" fmla="*/ 401 w 401"/>
                  <a:gd name="T13" fmla="*/ 24 h 153"/>
                  <a:gd name="T14" fmla="*/ 401 w 401"/>
                  <a:gd name="T15" fmla="*/ 18 h 153"/>
                  <a:gd name="T16" fmla="*/ 400 w 401"/>
                  <a:gd name="T17" fmla="*/ 11 h 153"/>
                  <a:gd name="T18" fmla="*/ 400 w 401"/>
                  <a:gd name="T19" fmla="*/ 6 h 153"/>
                  <a:gd name="T20" fmla="*/ 399 w 401"/>
                  <a:gd name="T21" fmla="*/ 0 h 153"/>
                  <a:gd name="T22" fmla="*/ 9 w 401"/>
                  <a:gd name="T23" fmla="*/ 130 h 153"/>
                  <a:gd name="T24" fmla="*/ 5 w 401"/>
                  <a:gd name="T25" fmla="*/ 132 h 153"/>
                  <a:gd name="T26" fmla="*/ 1 w 401"/>
                  <a:gd name="T27" fmla="*/ 136 h 153"/>
                  <a:gd name="T28" fmla="*/ 0 w 401"/>
                  <a:gd name="T29" fmla="*/ 140 h 153"/>
                  <a:gd name="T30" fmla="*/ 1 w 401"/>
                  <a:gd name="T31" fmla="*/ 145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153"/>
                  <a:gd name="T50" fmla="*/ 401 w 401"/>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153">
                    <a:moveTo>
                      <a:pt x="1" y="145"/>
                    </a:moveTo>
                    <a:lnTo>
                      <a:pt x="3" y="149"/>
                    </a:lnTo>
                    <a:lnTo>
                      <a:pt x="6" y="152"/>
                    </a:lnTo>
                    <a:lnTo>
                      <a:pt x="11" y="153"/>
                    </a:lnTo>
                    <a:lnTo>
                      <a:pt x="15" y="153"/>
                    </a:lnTo>
                    <a:lnTo>
                      <a:pt x="401" y="24"/>
                    </a:lnTo>
                    <a:lnTo>
                      <a:pt x="401" y="18"/>
                    </a:lnTo>
                    <a:lnTo>
                      <a:pt x="400" y="11"/>
                    </a:lnTo>
                    <a:lnTo>
                      <a:pt x="400" y="6"/>
                    </a:lnTo>
                    <a:lnTo>
                      <a:pt x="399" y="0"/>
                    </a:lnTo>
                    <a:lnTo>
                      <a:pt x="9" y="130"/>
                    </a:lnTo>
                    <a:lnTo>
                      <a:pt x="5" y="132"/>
                    </a:lnTo>
                    <a:lnTo>
                      <a:pt x="1" y="136"/>
                    </a:lnTo>
                    <a:lnTo>
                      <a:pt x="0" y="140"/>
                    </a:lnTo>
                    <a:lnTo>
                      <a:pt x="1" y="145"/>
                    </a:lnTo>
                    <a:close/>
                  </a:path>
                </a:pathLst>
              </a:custGeom>
              <a:solidFill>
                <a:srgbClr val="9696BA"/>
              </a:solidFill>
              <a:ln w="9525">
                <a:noFill/>
                <a:round/>
                <a:headEnd/>
                <a:tailEnd/>
              </a:ln>
            </p:spPr>
            <p:txBody>
              <a:bodyPr/>
              <a:lstStyle/>
              <a:p>
                <a:endParaRPr lang="en-US" dirty="0"/>
              </a:p>
            </p:txBody>
          </p:sp>
          <p:sp>
            <p:nvSpPr>
              <p:cNvPr id="54" name="Freeform 53"/>
              <p:cNvSpPr>
                <a:spLocks/>
              </p:cNvSpPr>
              <p:nvPr/>
            </p:nvSpPr>
            <p:spPr bwMode="auto">
              <a:xfrm>
                <a:off x="3700463" y="3475038"/>
                <a:ext cx="889000" cy="342900"/>
              </a:xfrm>
              <a:custGeom>
                <a:avLst/>
                <a:gdLst>
                  <a:gd name="T0" fmla="*/ 2 w 378"/>
                  <a:gd name="T1" fmla="*/ 137 h 146"/>
                  <a:gd name="T2" fmla="*/ 3 w 378"/>
                  <a:gd name="T3" fmla="*/ 141 h 146"/>
                  <a:gd name="T4" fmla="*/ 7 w 378"/>
                  <a:gd name="T5" fmla="*/ 145 h 146"/>
                  <a:gd name="T6" fmla="*/ 11 w 378"/>
                  <a:gd name="T7" fmla="*/ 146 h 146"/>
                  <a:gd name="T8" fmla="*/ 16 w 378"/>
                  <a:gd name="T9" fmla="*/ 145 h 146"/>
                  <a:gd name="T10" fmla="*/ 16 w 378"/>
                  <a:gd name="T11" fmla="*/ 145 h 146"/>
                  <a:gd name="T12" fmla="*/ 377 w 378"/>
                  <a:gd name="T13" fmla="*/ 25 h 146"/>
                  <a:gd name="T14" fmla="*/ 377 w 378"/>
                  <a:gd name="T15" fmla="*/ 19 h 146"/>
                  <a:gd name="T16" fmla="*/ 377 w 378"/>
                  <a:gd name="T17" fmla="*/ 12 h 146"/>
                  <a:gd name="T18" fmla="*/ 377 w 378"/>
                  <a:gd name="T19" fmla="*/ 6 h 146"/>
                  <a:gd name="T20" fmla="*/ 378 w 378"/>
                  <a:gd name="T21" fmla="*/ 0 h 146"/>
                  <a:gd name="T22" fmla="*/ 8 w 378"/>
                  <a:gd name="T23" fmla="*/ 123 h 146"/>
                  <a:gd name="T24" fmla="*/ 4 w 378"/>
                  <a:gd name="T25" fmla="*/ 126 h 146"/>
                  <a:gd name="T26" fmla="*/ 2 w 378"/>
                  <a:gd name="T27" fmla="*/ 128 h 146"/>
                  <a:gd name="T28" fmla="*/ 0 w 378"/>
                  <a:gd name="T29" fmla="*/ 133 h 146"/>
                  <a:gd name="T30" fmla="*/ 2 w 378"/>
                  <a:gd name="T31" fmla="*/ 13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146"/>
                  <a:gd name="T50" fmla="*/ 378 w 37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146">
                    <a:moveTo>
                      <a:pt x="2" y="137"/>
                    </a:moveTo>
                    <a:lnTo>
                      <a:pt x="3" y="141"/>
                    </a:lnTo>
                    <a:lnTo>
                      <a:pt x="7" y="145"/>
                    </a:lnTo>
                    <a:lnTo>
                      <a:pt x="11" y="146"/>
                    </a:lnTo>
                    <a:lnTo>
                      <a:pt x="16" y="145"/>
                    </a:lnTo>
                    <a:lnTo>
                      <a:pt x="377" y="25"/>
                    </a:lnTo>
                    <a:lnTo>
                      <a:pt x="377" y="19"/>
                    </a:lnTo>
                    <a:lnTo>
                      <a:pt x="377" y="12"/>
                    </a:lnTo>
                    <a:lnTo>
                      <a:pt x="377" y="6"/>
                    </a:lnTo>
                    <a:lnTo>
                      <a:pt x="378" y="0"/>
                    </a:lnTo>
                    <a:lnTo>
                      <a:pt x="8" y="123"/>
                    </a:lnTo>
                    <a:lnTo>
                      <a:pt x="4" y="126"/>
                    </a:lnTo>
                    <a:lnTo>
                      <a:pt x="2" y="128"/>
                    </a:lnTo>
                    <a:lnTo>
                      <a:pt x="0" y="133"/>
                    </a:lnTo>
                    <a:lnTo>
                      <a:pt x="2" y="137"/>
                    </a:lnTo>
                    <a:close/>
                  </a:path>
                </a:pathLst>
              </a:custGeom>
              <a:solidFill>
                <a:srgbClr val="9696BA"/>
              </a:solidFill>
              <a:ln w="9525">
                <a:noFill/>
                <a:round/>
                <a:headEnd/>
                <a:tailEnd/>
              </a:ln>
            </p:spPr>
            <p:txBody>
              <a:bodyPr/>
              <a:lstStyle/>
              <a:p>
                <a:endParaRPr lang="en-US" dirty="0"/>
              </a:p>
            </p:txBody>
          </p:sp>
          <p:sp>
            <p:nvSpPr>
              <p:cNvPr id="55" name="Freeform 54"/>
              <p:cNvSpPr>
                <a:spLocks/>
              </p:cNvSpPr>
              <p:nvPr/>
            </p:nvSpPr>
            <p:spPr bwMode="auto">
              <a:xfrm>
                <a:off x="3784600" y="3681413"/>
                <a:ext cx="781050" cy="307975"/>
              </a:xfrm>
              <a:custGeom>
                <a:avLst/>
                <a:gdLst>
                  <a:gd name="T0" fmla="*/ 0 w 332"/>
                  <a:gd name="T1" fmla="*/ 122 h 131"/>
                  <a:gd name="T2" fmla="*/ 3 w 332"/>
                  <a:gd name="T3" fmla="*/ 126 h 131"/>
                  <a:gd name="T4" fmla="*/ 6 w 332"/>
                  <a:gd name="T5" fmla="*/ 130 h 131"/>
                  <a:gd name="T6" fmla="*/ 10 w 332"/>
                  <a:gd name="T7" fmla="*/ 131 h 131"/>
                  <a:gd name="T8" fmla="*/ 15 w 332"/>
                  <a:gd name="T9" fmla="*/ 130 h 131"/>
                  <a:gd name="T10" fmla="*/ 15 w 332"/>
                  <a:gd name="T11" fmla="*/ 130 h 131"/>
                  <a:gd name="T12" fmla="*/ 325 w 332"/>
                  <a:gd name="T13" fmla="*/ 26 h 131"/>
                  <a:gd name="T14" fmla="*/ 327 w 332"/>
                  <a:gd name="T15" fmla="*/ 20 h 131"/>
                  <a:gd name="T16" fmla="*/ 329 w 332"/>
                  <a:gd name="T17" fmla="*/ 12 h 131"/>
                  <a:gd name="T18" fmla="*/ 330 w 332"/>
                  <a:gd name="T19" fmla="*/ 6 h 131"/>
                  <a:gd name="T20" fmla="*/ 332 w 332"/>
                  <a:gd name="T21" fmla="*/ 0 h 131"/>
                  <a:gd name="T22" fmla="*/ 8 w 332"/>
                  <a:gd name="T23" fmla="*/ 108 h 131"/>
                  <a:gd name="T24" fmla="*/ 4 w 332"/>
                  <a:gd name="T25" fmla="*/ 109 h 131"/>
                  <a:gd name="T26" fmla="*/ 1 w 332"/>
                  <a:gd name="T27" fmla="*/ 113 h 131"/>
                  <a:gd name="T28" fmla="*/ 0 w 332"/>
                  <a:gd name="T29" fmla="*/ 117 h 131"/>
                  <a:gd name="T30" fmla="*/ 0 w 332"/>
                  <a:gd name="T31" fmla="*/ 122 h 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131"/>
                  <a:gd name="T50" fmla="*/ 332 w 332"/>
                  <a:gd name="T51" fmla="*/ 131 h 1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131">
                    <a:moveTo>
                      <a:pt x="0" y="122"/>
                    </a:moveTo>
                    <a:lnTo>
                      <a:pt x="3" y="126"/>
                    </a:lnTo>
                    <a:lnTo>
                      <a:pt x="6" y="130"/>
                    </a:lnTo>
                    <a:lnTo>
                      <a:pt x="10" y="131"/>
                    </a:lnTo>
                    <a:lnTo>
                      <a:pt x="15" y="130"/>
                    </a:lnTo>
                    <a:lnTo>
                      <a:pt x="325" y="26"/>
                    </a:lnTo>
                    <a:lnTo>
                      <a:pt x="327" y="20"/>
                    </a:lnTo>
                    <a:lnTo>
                      <a:pt x="329" y="12"/>
                    </a:lnTo>
                    <a:lnTo>
                      <a:pt x="330" y="6"/>
                    </a:lnTo>
                    <a:lnTo>
                      <a:pt x="332" y="0"/>
                    </a:lnTo>
                    <a:lnTo>
                      <a:pt x="8" y="108"/>
                    </a:lnTo>
                    <a:lnTo>
                      <a:pt x="4" y="109"/>
                    </a:lnTo>
                    <a:lnTo>
                      <a:pt x="1" y="113"/>
                    </a:lnTo>
                    <a:lnTo>
                      <a:pt x="0" y="117"/>
                    </a:lnTo>
                    <a:lnTo>
                      <a:pt x="0" y="122"/>
                    </a:lnTo>
                    <a:close/>
                  </a:path>
                </a:pathLst>
              </a:custGeom>
              <a:solidFill>
                <a:srgbClr val="9696BA"/>
              </a:solidFill>
              <a:ln w="9525">
                <a:noFill/>
                <a:round/>
                <a:headEnd/>
                <a:tailEnd/>
              </a:ln>
            </p:spPr>
            <p:txBody>
              <a:bodyPr/>
              <a:lstStyle/>
              <a:p>
                <a:endParaRPr lang="en-US" dirty="0"/>
              </a:p>
            </p:txBody>
          </p:sp>
          <p:sp>
            <p:nvSpPr>
              <p:cNvPr id="56" name="Freeform 55"/>
              <p:cNvSpPr>
                <a:spLocks/>
              </p:cNvSpPr>
              <p:nvPr/>
            </p:nvSpPr>
            <p:spPr bwMode="auto">
              <a:xfrm>
                <a:off x="3848100" y="3890963"/>
                <a:ext cx="652463" cy="263525"/>
              </a:xfrm>
              <a:custGeom>
                <a:avLst/>
                <a:gdLst>
                  <a:gd name="T0" fmla="*/ 0 w 277"/>
                  <a:gd name="T1" fmla="*/ 104 h 112"/>
                  <a:gd name="T2" fmla="*/ 2 w 277"/>
                  <a:gd name="T3" fmla="*/ 108 h 112"/>
                  <a:gd name="T4" fmla="*/ 6 w 277"/>
                  <a:gd name="T5" fmla="*/ 111 h 112"/>
                  <a:gd name="T6" fmla="*/ 10 w 277"/>
                  <a:gd name="T7" fmla="*/ 112 h 112"/>
                  <a:gd name="T8" fmla="*/ 15 w 277"/>
                  <a:gd name="T9" fmla="*/ 112 h 112"/>
                  <a:gd name="T10" fmla="*/ 15 w 277"/>
                  <a:gd name="T11" fmla="*/ 112 h 112"/>
                  <a:gd name="T12" fmla="*/ 263 w 277"/>
                  <a:gd name="T13" fmla="*/ 29 h 112"/>
                  <a:gd name="T14" fmla="*/ 264 w 277"/>
                  <a:gd name="T15" fmla="*/ 26 h 112"/>
                  <a:gd name="T16" fmla="*/ 266 w 277"/>
                  <a:gd name="T17" fmla="*/ 24 h 112"/>
                  <a:gd name="T18" fmla="*/ 268 w 277"/>
                  <a:gd name="T19" fmla="*/ 21 h 112"/>
                  <a:gd name="T20" fmla="*/ 269 w 277"/>
                  <a:gd name="T21" fmla="*/ 19 h 112"/>
                  <a:gd name="T22" fmla="*/ 272 w 277"/>
                  <a:gd name="T23" fmla="*/ 14 h 112"/>
                  <a:gd name="T24" fmla="*/ 273 w 277"/>
                  <a:gd name="T25" fmla="*/ 9 h 112"/>
                  <a:gd name="T26" fmla="*/ 275 w 277"/>
                  <a:gd name="T27" fmla="*/ 5 h 112"/>
                  <a:gd name="T28" fmla="*/ 277 w 277"/>
                  <a:gd name="T29" fmla="*/ 0 h 112"/>
                  <a:gd name="T30" fmla="*/ 8 w 277"/>
                  <a:gd name="T31" fmla="*/ 89 h 112"/>
                  <a:gd name="T32" fmla="*/ 4 w 277"/>
                  <a:gd name="T33" fmla="*/ 91 h 112"/>
                  <a:gd name="T34" fmla="*/ 1 w 277"/>
                  <a:gd name="T35" fmla="*/ 95 h 112"/>
                  <a:gd name="T36" fmla="*/ 0 w 277"/>
                  <a:gd name="T37" fmla="*/ 99 h 112"/>
                  <a:gd name="T38" fmla="*/ 0 w 277"/>
                  <a:gd name="T39" fmla="*/ 104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112"/>
                  <a:gd name="T62" fmla="*/ 277 w 27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112">
                    <a:moveTo>
                      <a:pt x="0" y="104"/>
                    </a:moveTo>
                    <a:lnTo>
                      <a:pt x="2" y="108"/>
                    </a:lnTo>
                    <a:lnTo>
                      <a:pt x="6" y="111"/>
                    </a:lnTo>
                    <a:lnTo>
                      <a:pt x="10" y="112"/>
                    </a:lnTo>
                    <a:lnTo>
                      <a:pt x="15" y="112"/>
                    </a:lnTo>
                    <a:lnTo>
                      <a:pt x="263" y="29"/>
                    </a:lnTo>
                    <a:lnTo>
                      <a:pt x="264" y="26"/>
                    </a:lnTo>
                    <a:lnTo>
                      <a:pt x="266" y="24"/>
                    </a:lnTo>
                    <a:lnTo>
                      <a:pt x="268" y="21"/>
                    </a:lnTo>
                    <a:lnTo>
                      <a:pt x="269" y="19"/>
                    </a:lnTo>
                    <a:lnTo>
                      <a:pt x="272" y="14"/>
                    </a:lnTo>
                    <a:lnTo>
                      <a:pt x="273" y="9"/>
                    </a:lnTo>
                    <a:lnTo>
                      <a:pt x="275" y="5"/>
                    </a:lnTo>
                    <a:lnTo>
                      <a:pt x="277" y="0"/>
                    </a:lnTo>
                    <a:lnTo>
                      <a:pt x="8" y="89"/>
                    </a:lnTo>
                    <a:lnTo>
                      <a:pt x="4" y="91"/>
                    </a:lnTo>
                    <a:lnTo>
                      <a:pt x="1" y="95"/>
                    </a:lnTo>
                    <a:lnTo>
                      <a:pt x="0" y="99"/>
                    </a:lnTo>
                    <a:lnTo>
                      <a:pt x="0" y="104"/>
                    </a:lnTo>
                    <a:close/>
                  </a:path>
                </a:pathLst>
              </a:custGeom>
              <a:solidFill>
                <a:srgbClr val="9696BA"/>
              </a:solidFill>
              <a:ln w="9525">
                <a:noFill/>
                <a:round/>
                <a:headEnd/>
                <a:tailEnd/>
              </a:ln>
            </p:spPr>
            <p:txBody>
              <a:bodyPr/>
              <a:lstStyle/>
              <a:p>
                <a:endParaRPr lang="en-US" dirty="0"/>
              </a:p>
            </p:txBody>
          </p:sp>
          <p:sp>
            <p:nvSpPr>
              <p:cNvPr id="57" name="Text Box 37"/>
              <p:cNvSpPr txBox="1">
                <a:spLocks noChangeArrowheads="1"/>
              </p:cNvSpPr>
              <p:nvPr/>
            </p:nvSpPr>
            <p:spPr bwMode="auto">
              <a:xfrm rot="20460668">
                <a:off x="2923311" y="2457081"/>
                <a:ext cx="2132315" cy="925697"/>
              </a:xfrm>
              <a:prstGeom prst="rect">
                <a:avLst/>
              </a:prstGeom>
              <a:noFill/>
              <a:ln w="9525">
                <a:noFill/>
                <a:miter lim="800000"/>
                <a:headEnd/>
                <a:tailEnd/>
              </a:ln>
            </p:spPr>
            <p:txBody>
              <a:bodyPr wrap="none">
                <a:spAutoFit/>
              </a:bodyPr>
              <a:lstStyle/>
              <a:p>
                <a:pPr algn="r"/>
                <a:r>
                  <a:rPr lang="en-US" sz="2800" dirty="0" smtClean="0">
                    <a:solidFill>
                      <a:srgbClr val="00007F"/>
                    </a:solidFill>
                    <a:latin typeface="Arial" charset="0"/>
                  </a:rPr>
                  <a:t>Activi</a:t>
                </a:r>
                <a:endParaRPr lang="en-US" sz="2800" dirty="0">
                  <a:solidFill>
                    <a:srgbClr val="00007F"/>
                  </a:solidFill>
                  <a:latin typeface="Arial" charset="0"/>
                </a:endParaRPr>
              </a:p>
            </p:txBody>
          </p:sp>
          <p:sp>
            <p:nvSpPr>
              <p:cNvPr id="58" name="Freeform 39"/>
              <p:cNvSpPr>
                <a:spLocks/>
              </p:cNvSpPr>
              <p:nvPr/>
            </p:nvSpPr>
            <p:spPr bwMode="auto">
              <a:xfrm>
                <a:off x="4694238" y="4178300"/>
                <a:ext cx="1743075"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59" name="Line 40"/>
              <p:cNvSpPr>
                <a:spLocks noChangeShapeType="1"/>
              </p:cNvSpPr>
              <p:nvPr/>
            </p:nvSpPr>
            <p:spPr bwMode="auto">
              <a:xfrm>
                <a:off x="2847975" y="2590800"/>
                <a:ext cx="762000" cy="1981200"/>
              </a:xfrm>
              <a:prstGeom prst="line">
                <a:avLst/>
              </a:prstGeom>
              <a:noFill/>
              <a:ln w="28575">
                <a:solidFill>
                  <a:schemeClr val="tx1"/>
                </a:solidFill>
                <a:round/>
                <a:headEnd/>
                <a:tailEnd/>
              </a:ln>
            </p:spPr>
            <p:txBody>
              <a:bodyPr wrap="none" anchor="ctr"/>
              <a:lstStyle/>
              <a:p>
                <a:endParaRPr lang="en-US" dirty="0"/>
              </a:p>
            </p:txBody>
          </p:sp>
          <p:sp>
            <p:nvSpPr>
              <p:cNvPr id="60" name="Freeform 41"/>
              <p:cNvSpPr>
                <a:spLocks/>
              </p:cNvSpPr>
              <p:nvPr/>
            </p:nvSpPr>
            <p:spPr bwMode="auto">
              <a:xfrm>
                <a:off x="4295775" y="1905000"/>
                <a:ext cx="2590800" cy="3505200"/>
              </a:xfrm>
              <a:custGeom>
                <a:avLst/>
                <a:gdLst>
                  <a:gd name="T0" fmla="*/ 48 w 1632"/>
                  <a:gd name="T1" fmla="*/ 288 h 2208"/>
                  <a:gd name="T2" fmla="*/ 1056 w 1632"/>
                  <a:gd name="T3" fmla="*/ 0 h 2208"/>
                  <a:gd name="T4" fmla="*/ 1632 w 1632"/>
                  <a:gd name="T5" fmla="*/ 1872 h 2208"/>
                  <a:gd name="T6" fmla="*/ 240 w 1632"/>
                  <a:gd name="T7" fmla="*/ 2208 h 2208"/>
                  <a:gd name="T8" fmla="*/ 0 w 1632"/>
                  <a:gd name="T9" fmla="*/ 1584 h 2208"/>
                  <a:gd name="T10" fmla="*/ 0 60000 65536"/>
                  <a:gd name="T11" fmla="*/ 0 60000 65536"/>
                  <a:gd name="T12" fmla="*/ 0 60000 65536"/>
                  <a:gd name="T13" fmla="*/ 0 60000 65536"/>
                  <a:gd name="T14" fmla="*/ 0 60000 65536"/>
                  <a:gd name="T15" fmla="*/ 0 w 1632"/>
                  <a:gd name="T16" fmla="*/ 0 h 2208"/>
                  <a:gd name="T17" fmla="*/ 1632 w 1632"/>
                  <a:gd name="T18" fmla="*/ 2208 h 2208"/>
                </a:gdLst>
                <a:ahLst/>
                <a:cxnLst>
                  <a:cxn ang="T10">
                    <a:pos x="T0" y="T1"/>
                  </a:cxn>
                  <a:cxn ang="T11">
                    <a:pos x="T2" y="T3"/>
                  </a:cxn>
                  <a:cxn ang="T12">
                    <a:pos x="T4" y="T5"/>
                  </a:cxn>
                  <a:cxn ang="T13">
                    <a:pos x="T6" y="T7"/>
                  </a:cxn>
                  <a:cxn ang="T14">
                    <a:pos x="T8" y="T9"/>
                  </a:cxn>
                </a:cxnLst>
                <a:rect l="T15" t="T16" r="T17" b="T18"/>
                <a:pathLst>
                  <a:path w="1632" h="2208">
                    <a:moveTo>
                      <a:pt x="48" y="288"/>
                    </a:moveTo>
                    <a:lnTo>
                      <a:pt x="1056" y="0"/>
                    </a:lnTo>
                    <a:lnTo>
                      <a:pt x="1632" y="1872"/>
                    </a:lnTo>
                    <a:lnTo>
                      <a:pt x="240" y="2208"/>
                    </a:lnTo>
                    <a:lnTo>
                      <a:pt x="0" y="1584"/>
                    </a:lnTo>
                  </a:path>
                </a:pathLst>
              </a:custGeom>
              <a:noFill/>
              <a:ln w="28575" cmpd="sng">
                <a:solidFill>
                  <a:schemeClr val="tx1"/>
                </a:solidFill>
                <a:round/>
                <a:headEnd/>
                <a:tailEnd/>
              </a:ln>
            </p:spPr>
            <p:txBody>
              <a:bodyPr wrap="none" anchor="ctr"/>
              <a:lstStyle/>
              <a:p>
                <a:endParaRPr lang="en-US" dirty="0"/>
              </a:p>
            </p:txBody>
          </p:sp>
        </p:grpSp>
        <p:sp>
          <p:nvSpPr>
            <p:cNvPr id="18" name="TextBox 17"/>
            <p:cNvSpPr txBox="1"/>
            <p:nvPr/>
          </p:nvSpPr>
          <p:spPr>
            <a:xfrm rot="20640256">
              <a:off x="7816506" y="1408502"/>
              <a:ext cx="569387" cy="400110"/>
            </a:xfrm>
            <a:prstGeom prst="rect">
              <a:avLst/>
            </a:prstGeom>
            <a:noFill/>
          </p:spPr>
          <p:txBody>
            <a:bodyPr wrap="none" rtlCol="0">
              <a:spAutoFit/>
            </a:bodyPr>
            <a:lstStyle/>
            <a:p>
              <a:r>
                <a:rPr lang="en-US" sz="2000" dirty="0" smtClean="0">
                  <a:solidFill>
                    <a:srgbClr val="002060"/>
                  </a:solidFill>
                  <a:latin typeface="+mj-lt"/>
                </a:rPr>
                <a:t>vity</a:t>
              </a:r>
              <a:endParaRPr lang="en-US" sz="2000" dirty="0">
                <a:solidFill>
                  <a:srgbClr val="002060"/>
                </a:solidFill>
                <a:latin typeface="+mj-lt"/>
              </a:endParaRPr>
            </a:p>
          </p:txBody>
        </p:sp>
      </p:grpSp>
      <p:sp>
        <p:nvSpPr>
          <p:cNvPr id="63" name="TextBox 62"/>
          <p:cNvSpPr txBox="1"/>
          <p:nvPr/>
        </p:nvSpPr>
        <p:spPr>
          <a:xfrm>
            <a:off x="0" y="2152471"/>
            <a:ext cx="6858000" cy="830997"/>
          </a:xfrm>
          <a:prstGeom prst="rect">
            <a:avLst/>
          </a:prstGeom>
          <a:noFill/>
        </p:spPr>
        <p:txBody>
          <a:bodyPr wrap="square" rtlCol="0">
            <a:spAutoFit/>
          </a:bodyPr>
          <a:lstStyle/>
          <a:p>
            <a:pPr marL="457200" indent="-457200"/>
            <a:endParaRPr lang="en-US" dirty="0" smtClean="0">
              <a:latin typeface="Arial Black" pitchFamily="34" charset="0"/>
            </a:endParaRPr>
          </a:p>
          <a:p>
            <a:endParaRPr lang="en-US" dirty="0"/>
          </a:p>
        </p:txBody>
      </p:sp>
      <p:graphicFrame>
        <p:nvGraphicFramePr>
          <p:cNvPr id="64" name="Table 63"/>
          <p:cNvGraphicFramePr>
            <a:graphicFrameLocks noGrp="1"/>
          </p:cNvGraphicFramePr>
          <p:nvPr/>
        </p:nvGraphicFramePr>
        <p:xfrm>
          <a:off x="228600" y="3116471"/>
          <a:ext cx="2351316" cy="2827129"/>
        </p:xfrm>
        <a:graphic>
          <a:graphicData uri="http://schemas.openxmlformats.org/drawingml/2006/table">
            <a:tbl>
              <a:tblPr firstRow="1" bandRow="1">
                <a:tableStyleId>{F5AB1C69-6EDB-4FF4-983F-18BD219EF322}</a:tableStyleId>
              </a:tblPr>
              <a:tblGrid>
                <a:gridCol w="751116"/>
                <a:gridCol w="1600200"/>
              </a:tblGrid>
              <a:tr h="226263">
                <a:tc>
                  <a:txBody>
                    <a:bodyPr/>
                    <a:lstStyle/>
                    <a:p>
                      <a:r>
                        <a:rPr lang="en-US" sz="1200" dirty="0" smtClean="0">
                          <a:solidFill>
                            <a:schemeClr val="tx1"/>
                          </a:solidFill>
                          <a:latin typeface="+mn-lt"/>
                        </a:rPr>
                        <a:t>Pod</a:t>
                      </a:r>
                      <a:r>
                        <a:rPr lang="en-US" sz="1200" baseline="0" dirty="0" smtClean="0">
                          <a:solidFill>
                            <a:schemeClr val="tx1"/>
                          </a:solidFill>
                          <a:latin typeface="+mn-lt"/>
                        </a:rPr>
                        <a:t> ID</a:t>
                      </a:r>
                      <a:endParaRPr lang="en-US" sz="1200" dirty="0">
                        <a:solidFill>
                          <a:schemeClr val="tx1"/>
                        </a:solidFill>
                        <a:latin typeface="+mj-lt"/>
                      </a:endParaRPr>
                    </a:p>
                  </a:txBody>
                  <a:tcPr/>
                </a:tc>
                <a:tc>
                  <a:txBody>
                    <a:bodyPr/>
                    <a:lstStyle/>
                    <a:p>
                      <a:pPr algn="ctr"/>
                      <a:r>
                        <a:rPr lang="en-US" sz="1200" baseline="0" dirty="0" err="1" smtClean="0">
                          <a:solidFill>
                            <a:schemeClr val="tx1"/>
                          </a:solidFill>
                          <a:latin typeface="+mn-lt"/>
                        </a:rPr>
                        <a:t>Txn</a:t>
                      </a:r>
                      <a:r>
                        <a:rPr lang="en-US" sz="1200" baseline="0" dirty="0" smtClean="0">
                          <a:solidFill>
                            <a:schemeClr val="tx1"/>
                          </a:solidFill>
                          <a:latin typeface="+mn-lt"/>
                        </a:rPr>
                        <a:t> Achieved</a:t>
                      </a:r>
                      <a:endParaRPr lang="en-US" sz="1200" dirty="0">
                        <a:solidFill>
                          <a:schemeClr val="tx1"/>
                        </a:solidFill>
                        <a:latin typeface="+mj-lt"/>
                      </a:endParaRPr>
                    </a:p>
                  </a:txBody>
                  <a:tcPr/>
                </a:tc>
              </a:tr>
              <a:tr h="358249">
                <a:tc>
                  <a:txBody>
                    <a:bodyPr/>
                    <a:lstStyle/>
                    <a:p>
                      <a:pPr>
                        <a:buNone/>
                      </a:pPr>
                      <a:r>
                        <a:rPr lang="en-US" sz="1200" kern="1200" dirty="0" smtClean="0">
                          <a:solidFill>
                            <a:schemeClr val="tx1"/>
                          </a:solidFill>
                          <a:latin typeface="+mn-lt"/>
                        </a:rPr>
                        <a:t>D-01</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86</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A-03</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573</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D-03</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512</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C-07</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108</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A-06</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227</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D-05</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124</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B-03</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34</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n-lt"/>
                        </a:rPr>
                        <a:t>B-04</a:t>
                      </a:r>
                      <a:endParaRPr lang="en-US" sz="1200" dirty="0">
                        <a:solidFill>
                          <a:schemeClr val="tx1"/>
                        </a:solidFill>
                        <a:latin typeface="+mj-lt"/>
                      </a:endParaRPr>
                    </a:p>
                  </a:txBody>
                  <a:tcPr/>
                </a:tc>
                <a:tc>
                  <a:txBody>
                    <a:bodyPr/>
                    <a:lstStyle/>
                    <a:p>
                      <a:pPr algn="ctr"/>
                      <a:r>
                        <a:rPr lang="en-US" sz="1200" dirty="0" smtClean="0">
                          <a:solidFill>
                            <a:schemeClr val="tx1"/>
                          </a:solidFill>
                          <a:latin typeface="+mn-lt"/>
                        </a:rPr>
                        <a:t>225</a:t>
                      </a:r>
                      <a:endParaRPr lang="en-US" sz="1200" dirty="0">
                        <a:solidFill>
                          <a:schemeClr val="tx1"/>
                        </a:solidFill>
                        <a:latin typeface="+mj-lt"/>
                      </a:endParaRPr>
                    </a:p>
                  </a:txBody>
                  <a:tcPr/>
                </a:tc>
              </a:tr>
              <a:tr h="226263">
                <a:tc>
                  <a:txBody>
                    <a:bodyPr/>
                    <a:lstStyle/>
                    <a:p>
                      <a:r>
                        <a:rPr lang="en-US" sz="1200" dirty="0" smtClean="0">
                          <a:solidFill>
                            <a:schemeClr val="tx1"/>
                          </a:solidFill>
                          <a:latin typeface="+mj-lt"/>
                        </a:rPr>
                        <a:t>C-05</a:t>
                      </a:r>
                      <a:endParaRPr lang="en-US" sz="1200" dirty="0">
                        <a:solidFill>
                          <a:schemeClr val="tx1"/>
                        </a:solidFill>
                        <a:latin typeface="+mj-lt"/>
                      </a:endParaRPr>
                    </a:p>
                  </a:txBody>
                  <a:tcPr/>
                </a:tc>
                <a:tc>
                  <a:txBody>
                    <a:bodyPr/>
                    <a:lstStyle/>
                    <a:p>
                      <a:pPr algn="ctr"/>
                      <a:r>
                        <a:rPr lang="en-US" sz="1200" dirty="0" smtClean="0">
                          <a:solidFill>
                            <a:schemeClr val="tx1"/>
                          </a:solidFill>
                          <a:latin typeface="+mj-lt"/>
                        </a:rPr>
                        <a:t>617</a:t>
                      </a:r>
                      <a:endParaRPr lang="en-US" sz="1200" dirty="0">
                        <a:solidFill>
                          <a:schemeClr val="tx1"/>
                        </a:solidFill>
                        <a:latin typeface="+mj-lt"/>
                      </a:endParaRPr>
                    </a:p>
                  </a:txBody>
                  <a:tcPr/>
                </a:tc>
              </a:tr>
            </a:tbl>
          </a:graphicData>
        </a:graphic>
      </p:graphicFrame>
      <p:sp>
        <p:nvSpPr>
          <p:cNvPr id="65" name="TextBox 64"/>
          <p:cNvSpPr txBox="1"/>
          <p:nvPr/>
        </p:nvSpPr>
        <p:spPr>
          <a:xfrm>
            <a:off x="0" y="2152471"/>
            <a:ext cx="6858000" cy="830997"/>
          </a:xfrm>
          <a:prstGeom prst="rect">
            <a:avLst/>
          </a:prstGeom>
          <a:noFill/>
        </p:spPr>
        <p:txBody>
          <a:bodyPr wrap="square" rtlCol="0">
            <a:spAutoFit/>
          </a:bodyPr>
          <a:lstStyle/>
          <a:p>
            <a:pPr marL="457200" indent="-457200"/>
            <a:endParaRPr lang="en-US" dirty="0" smtClean="0">
              <a:latin typeface="Arial Black" pitchFamily="34" charset="0"/>
            </a:endParaRPr>
          </a:p>
          <a:p>
            <a:endParaRPr lang="en-US" dirty="0"/>
          </a:p>
        </p:txBody>
      </p:sp>
      <p:sp>
        <p:nvSpPr>
          <p:cNvPr id="67" name="TextBox 66"/>
          <p:cNvSpPr txBox="1"/>
          <p:nvPr/>
        </p:nvSpPr>
        <p:spPr>
          <a:xfrm>
            <a:off x="76200" y="2133600"/>
            <a:ext cx="3566160" cy="1200329"/>
          </a:xfrm>
          <a:prstGeom prst="rect">
            <a:avLst/>
          </a:prstGeom>
          <a:noFill/>
        </p:spPr>
        <p:txBody>
          <a:bodyPr wrap="square" rtlCol="0">
            <a:spAutoFit/>
          </a:bodyPr>
          <a:lstStyle/>
          <a:p>
            <a:pPr marL="457200" indent="-457200"/>
            <a:r>
              <a:rPr lang="en-US" dirty="0" smtClean="0">
                <a:latin typeface="Arial Black" pitchFamily="34" charset="0"/>
              </a:rPr>
              <a:t>Results at the end </a:t>
            </a:r>
          </a:p>
          <a:p>
            <a:pPr marL="457200" indent="-457200"/>
            <a:r>
              <a:rPr lang="en-US" dirty="0" smtClean="0">
                <a:latin typeface="Arial Black" pitchFamily="34" charset="0"/>
              </a:rPr>
              <a:t>of the month</a:t>
            </a:r>
          </a:p>
          <a:p>
            <a:endParaRPr lang="en-US" dirty="0"/>
          </a:p>
        </p:txBody>
      </p:sp>
      <p:sp>
        <p:nvSpPr>
          <p:cNvPr id="69" name="TextBox 68"/>
          <p:cNvSpPr txBox="1"/>
          <p:nvPr/>
        </p:nvSpPr>
        <p:spPr>
          <a:xfrm>
            <a:off x="3063240" y="2902803"/>
            <a:ext cx="4099560" cy="830997"/>
          </a:xfrm>
          <a:prstGeom prst="rect">
            <a:avLst/>
          </a:prstGeom>
          <a:noFill/>
        </p:spPr>
        <p:txBody>
          <a:bodyPr wrap="square" rtlCol="0">
            <a:spAutoFit/>
          </a:bodyPr>
          <a:lstStyle/>
          <a:p>
            <a:pPr marL="457200" indent="-457200"/>
            <a:r>
              <a:rPr lang="en-US" dirty="0" smtClean="0">
                <a:latin typeface="Arial Black" pitchFamily="34" charset="0"/>
              </a:rPr>
              <a:t>Other Information</a:t>
            </a:r>
          </a:p>
          <a:p>
            <a:endParaRPr lang="en-US" dirty="0"/>
          </a:p>
        </p:txBody>
      </p:sp>
      <p:sp>
        <p:nvSpPr>
          <p:cNvPr id="70" name="TextBox 69"/>
          <p:cNvSpPr txBox="1"/>
          <p:nvPr/>
        </p:nvSpPr>
        <p:spPr>
          <a:xfrm>
            <a:off x="2971800" y="3436203"/>
            <a:ext cx="6004560" cy="2677656"/>
          </a:xfrm>
          <a:prstGeom prst="rect">
            <a:avLst/>
          </a:prstGeom>
          <a:noFill/>
        </p:spPr>
        <p:txBody>
          <a:bodyPr wrap="square" rtlCol="0">
            <a:spAutoFit/>
          </a:bodyPr>
          <a:lstStyle/>
          <a:p>
            <a:pPr marL="457200" indent="-457200">
              <a:buAutoNum type="arabicPeriod"/>
            </a:pPr>
            <a:r>
              <a:rPr lang="en-US" dirty="0" err="1" smtClean="0">
                <a:latin typeface="+mj-lt"/>
              </a:rPr>
              <a:t>Brijesh</a:t>
            </a:r>
            <a:r>
              <a:rPr lang="en-US" dirty="0" smtClean="0">
                <a:latin typeface="+mj-lt"/>
              </a:rPr>
              <a:t> was on annual leave during this </a:t>
            </a:r>
          </a:p>
          <a:p>
            <a:pPr marL="457200" indent="-457200"/>
            <a:r>
              <a:rPr lang="en-US" dirty="0" smtClean="0">
                <a:latin typeface="+mj-lt"/>
              </a:rPr>
              <a:t>      period.</a:t>
            </a:r>
          </a:p>
          <a:p>
            <a:pPr marL="457200" indent="-457200">
              <a:buAutoNum type="arabicPeriod" startAt="2"/>
            </a:pPr>
            <a:r>
              <a:rPr lang="en-US" dirty="0" smtClean="0">
                <a:latin typeface="+mj-lt"/>
              </a:rPr>
              <a:t>Leafleting was not done on 3 days due to heavy rains</a:t>
            </a:r>
          </a:p>
          <a:p>
            <a:pPr marL="457200" indent="-457200">
              <a:buAutoNum type="arabicPeriod" startAt="2"/>
            </a:pPr>
            <a:r>
              <a:rPr lang="en-US" dirty="0" smtClean="0">
                <a:latin typeface="+mj-lt"/>
              </a:rPr>
              <a:t>BOGO offer was done in D03 with 8% redemption.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P spid="7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Pod ownership program </a:t>
            </a:r>
            <a:endParaRPr lang="en-US" dirty="0"/>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3640" y="1614714"/>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rgbClr val="FFFFFF"/>
                </a:solidFill>
                <a:latin typeface="+mn-lt"/>
              </a:rPr>
              <a:t>Pod Ownership</a:t>
            </a:r>
            <a:endParaRPr lang="en-US" sz="1200" b="1" dirty="0">
              <a:solidFill>
                <a:srgbClr val="FFFFFF"/>
              </a:solidFill>
              <a:latin typeface="+mn-lt"/>
            </a:endParaRPr>
          </a:p>
        </p:txBody>
      </p:sp>
      <p:sp>
        <p:nvSpPr>
          <p:cNvPr id="31" name="TextBox 30"/>
          <p:cNvSpPr txBox="1"/>
          <p:nvPr/>
        </p:nvSpPr>
        <p:spPr>
          <a:xfrm>
            <a:off x="0" y="2362200"/>
            <a:ext cx="6858000" cy="830997"/>
          </a:xfrm>
          <a:prstGeom prst="rect">
            <a:avLst/>
          </a:prstGeom>
          <a:noFill/>
        </p:spPr>
        <p:txBody>
          <a:bodyPr wrap="square" rtlCol="0">
            <a:spAutoFit/>
          </a:bodyPr>
          <a:lstStyle/>
          <a:p>
            <a:pPr marL="457200" indent="-457200"/>
            <a:r>
              <a:rPr lang="en-US" dirty="0" smtClean="0">
                <a:latin typeface="Arial Black" pitchFamily="34" charset="0"/>
              </a:rPr>
              <a:t> </a:t>
            </a:r>
          </a:p>
          <a:p>
            <a:endParaRPr lang="en-US" dirty="0"/>
          </a:p>
        </p:txBody>
      </p:sp>
      <p:grpSp>
        <p:nvGrpSpPr>
          <p:cNvPr id="2" name="Group 11"/>
          <p:cNvGrpSpPr/>
          <p:nvPr/>
        </p:nvGrpSpPr>
        <p:grpSpPr>
          <a:xfrm>
            <a:off x="6629400" y="1219200"/>
            <a:ext cx="2286000" cy="1981200"/>
            <a:chOff x="6629400" y="1219200"/>
            <a:chExt cx="2286000" cy="1981200"/>
          </a:xfrm>
        </p:grpSpPr>
        <p:grpSp>
          <p:nvGrpSpPr>
            <p:cNvPr id="3" name="Group 3"/>
            <p:cNvGrpSpPr/>
            <p:nvPr/>
          </p:nvGrpSpPr>
          <p:grpSpPr>
            <a:xfrm>
              <a:off x="6629400" y="1219200"/>
              <a:ext cx="2286000" cy="1981200"/>
              <a:chOff x="2209800" y="1905000"/>
              <a:chExt cx="4676775" cy="3505200"/>
            </a:xfrm>
          </p:grpSpPr>
          <p:sp>
            <p:nvSpPr>
              <p:cNvPr id="19" name="Freeform 18"/>
              <p:cNvSpPr>
                <a:spLocks/>
              </p:cNvSpPr>
              <p:nvPr/>
            </p:nvSpPr>
            <p:spPr bwMode="auto">
              <a:xfrm>
                <a:off x="4752975" y="2617788"/>
                <a:ext cx="198438" cy="266700"/>
              </a:xfrm>
              <a:custGeom>
                <a:avLst/>
                <a:gdLst>
                  <a:gd name="T0" fmla="*/ 0 w 84"/>
                  <a:gd name="T1" fmla="*/ 27 h 114"/>
                  <a:gd name="T2" fmla="*/ 79 w 84"/>
                  <a:gd name="T3" fmla="*/ 0 h 114"/>
                  <a:gd name="T4" fmla="*/ 84 w 84"/>
                  <a:gd name="T5" fmla="*/ 18 h 114"/>
                  <a:gd name="T6" fmla="*/ 56 w 84"/>
                  <a:gd name="T7" fmla="*/ 27 h 114"/>
                  <a:gd name="T8" fmla="*/ 83 w 84"/>
                  <a:gd name="T9" fmla="*/ 106 h 114"/>
                  <a:gd name="T10" fmla="*/ 63 w 84"/>
                  <a:gd name="T11" fmla="*/ 114 h 114"/>
                  <a:gd name="T12" fmla="*/ 35 w 84"/>
                  <a:gd name="T13" fmla="*/ 35 h 114"/>
                  <a:gd name="T14" fmla="*/ 5 w 84"/>
                  <a:gd name="T15" fmla="*/ 43 h 114"/>
                  <a:gd name="T16" fmla="*/ 0 w 84"/>
                  <a:gd name="T17" fmla="*/ 2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0" y="27"/>
                    </a:moveTo>
                    <a:lnTo>
                      <a:pt x="79" y="0"/>
                    </a:lnTo>
                    <a:lnTo>
                      <a:pt x="84" y="18"/>
                    </a:lnTo>
                    <a:lnTo>
                      <a:pt x="56" y="27"/>
                    </a:lnTo>
                    <a:lnTo>
                      <a:pt x="83" y="106"/>
                    </a:lnTo>
                    <a:lnTo>
                      <a:pt x="63" y="114"/>
                    </a:lnTo>
                    <a:lnTo>
                      <a:pt x="35" y="35"/>
                    </a:lnTo>
                    <a:lnTo>
                      <a:pt x="5" y="43"/>
                    </a:lnTo>
                    <a:lnTo>
                      <a:pt x="0" y="27"/>
                    </a:lnTo>
                    <a:close/>
                  </a:path>
                </a:pathLst>
              </a:custGeom>
              <a:solidFill>
                <a:srgbClr val="4C4C99"/>
              </a:solidFill>
              <a:ln w="9525">
                <a:noFill/>
                <a:round/>
                <a:headEnd/>
                <a:tailEnd/>
              </a:ln>
            </p:spPr>
            <p:txBody>
              <a:bodyPr/>
              <a:lstStyle/>
              <a:p>
                <a:endParaRPr lang="en-US" dirty="0"/>
              </a:p>
            </p:txBody>
          </p:sp>
          <p:sp>
            <p:nvSpPr>
              <p:cNvPr id="20" name="Freeform 19"/>
              <p:cNvSpPr>
                <a:spLocks/>
              </p:cNvSpPr>
              <p:nvPr/>
            </p:nvSpPr>
            <p:spPr bwMode="auto">
              <a:xfrm>
                <a:off x="4194175" y="2736850"/>
                <a:ext cx="1682750" cy="587375"/>
              </a:xfrm>
              <a:custGeom>
                <a:avLst/>
                <a:gdLst>
                  <a:gd name="T0" fmla="*/ 12 w 716"/>
                  <a:gd name="T1" fmla="*/ 250 h 250"/>
                  <a:gd name="T2" fmla="*/ 710 w 716"/>
                  <a:gd name="T3" fmla="*/ 17 h 250"/>
                  <a:gd name="T4" fmla="*/ 710 w 716"/>
                  <a:gd name="T5" fmla="*/ 17 h 250"/>
                  <a:gd name="T6" fmla="*/ 714 w 716"/>
                  <a:gd name="T7" fmla="*/ 15 h 250"/>
                  <a:gd name="T8" fmla="*/ 715 w 716"/>
                  <a:gd name="T9" fmla="*/ 13 h 250"/>
                  <a:gd name="T10" fmla="*/ 716 w 716"/>
                  <a:gd name="T11" fmla="*/ 9 h 250"/>
                  <a:gd name="T12" fmla="*/ 715 w 716"/>
                  <a:gd name="T13" fmla="*/ 6 h 250"/>
                  <a:gd name="T14" fmla="*/ 714 w 716"/>
                  <a:gd name="T15" fmla="*/ 3 h 250"/>
                  <a:gd name="T16" fmla="*/ 711 w 716"/>
                  <a:gd name="T17" fmla="*/ 1 h 250"/>
                  <a:gd name="T18" fmla="*/ 707 w 716"/>
                  <a:gd name="T19" fmla="*/ 0 h 250"/>
                  <a:gd name="T20" fmla="*/ 704 w 716"/>
                  <a:gd name="T21" fmla="*/ 0 h 250"/>
                  <a:gd name="T22" fmla="*/ 704 w 716"/>
                  <a:gd name="T23" fmla="*/ 0 h 250"/>
                  <a:gd name="T24" fmla="*/ 6 w 716"/>
                  <a:gd name="T25" fmla="*/ 232 h 250"/>
                  <a:gd name="T26" fmla="*/ 6 w 716"/>
                  <a:gd name="T27" fmla="*/ 232 h 250"/>
                  <a:gd name="T28" fmla="*/ 2 w 716"/>
                  <a:gd name="T29" fmla="*/ 233 h 250"/>
                  <a:gd name="T30" fmla="*/ 1 w 716"/>
                  <a:gd name="T31" fmla="*/ 236 h 250"/>
                  <a:gd name="T32" fmla="*/ 0 w 716"/>
                  <a:gd name="T33" fmla="*/ 240 h 250"/>
                  <a:gd name="T34" fmla="*/ 1 w 716"/>
                  <a:gd name="T35" fmla="*/ 244 h 250"/>
                  <a:gd name="T36" fmla="*/ 2 w 716"/>
                  <a:gd name="T37" fmla="*/ 247 h 250"/>
                  <a:gd name="T38" fmla="*/ 5 w 716"/>
                  <a:gd name="T39" fmla="*/ 249 h 250"/>
                  <a:gd name="T40" fmla="*/ 8 w 716"/>
                  <a:gd name="T41" fmla="*/ 250 h 250"/>
                  <a:gd name="T42" fmla="*/ 12 w 716"/>
                  <a:gd name="T43" fmla="*/ 250 h 250"/>
                  <a:gd name="T44" fmla="*/ 12 w 716"/>
                  <a:gd name="T45" fmla="*/ 250 h 2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6"/>
                  <a:gd name="T70" fmla="*/ 0 h 250"/>
                  <a:gd name="T71" fmla="*/ 716 w 716"/>
                  <a:gd name="T72" fmla="*/ 250 h 2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6" h="250">
                    <a:moveTo>
                      <a:pt x="12" y="250"/>
                    </a:moveTo>
                    <a:lnTo>
                      <a:pt x="710" y="17"/>
                    </a:lnTo>
                    <a:lnTo>
                      <a:pt x="714" y="15"/>
                    </a:lnTo>
                    <a:lnTo>
                      <a:pt x="715" y="13"/>
                    </a:lnTo>
                    <a:lnTo>
                      <a:pt x="716" y="9"/>
                    </a:lnTo>
                    <a:lnTo>
                      <a:pt x="715" y="6"/>
                    </a:lnTo>
                    <a:lnTo>
                      <a:pt x="714" y="3"/>
                    </a:lnTo>
                    <a:lnTo>
                      <a:pt x="711" y="1"/>
                    </a:lnTo>
                    <a:lnTo>
                      <a:pt x="707" y="0"/>
                    </a:lnTo>
                    <a:lnTo>
                      <a:pt x="704" y="0"/>
                    </a:lnTo>
                    <a:lnTo>
                      <a:pt x="6" y="232"/>
                    </a:lnTo>
                    <a:lnTo>
                      <a:pt x="2" y="233"/>
                    </a:lnTo>
                    <a:lnTo>
                      <a:pt x="1" y="236"/>
                    </a:lnTo>
                    <a:lnTo>
                      <a:pt x="0" y="240"/>
                    </a:lnTo>
                    <a:lnTo>
                      <a:pt x="1" y="244"/>
                    </a:lnTo>
                    <a:lnTo>
                      <a:pt x="2" y="247"/>
                    </a:lnTo>
                    <a:lnTo>
                      <a:pt x="5" y="249"/>
                    </a:lnTo>
                    <a:lnTo>
                      <a:pt x="8" y="250"/>
                    </a:lnTo>
                    <a:lnTo>
                      <a:pt x="12" y="250"/>
                    </a:lnTo>
                    <a:close/>
                  </a:path>
                </a:pathLst>
              </a:custGeom>
              <a:solidFill>
                <a:srgbClr val="9696BA"/>
              </a:solidFill>
              <a:ln w="9525">
                <a:noFill/>
                <a:round/>
                <a:headEnd/>
                <a:tailEnd/>
              </a:ln>
            </p:spPr>
            <p:txBody>
              <a:bodyPr/>
              <a:lstStyle/>
              <a:p>
                <a:endParaRPr lang="en-US" dirty="0"/>
              </a:p>
            </p:txBody>
          </p:sp>
          <p:sp>
            <p:nvSpPr>
              <p:cNvPr id="21" name="Freeform 20"/>
              <p:cNvSpPr>
                <a:spLocks/>
              </p:cNvSpPr>
              <p:nvPr/>
            </p:nvSpPr>
            <p:spPr bwMode="auto">
              <a:xfrm>
                <a:off x="4687888" y="4225925"/>
                <a:ext cx="1655763" cy="577850"/>
              </a:xfrm>
              <a:custGeom>
                <a:avLst/>
                <a:gdLst>
                  <a:gd name="T0" fmla="*/ 13 w 704"/>
                  <a:gd name="T1" fmla="*/ 246 h 246"/>
                  <a:gd name="T2" fmla="*/ 698 w 704"/>
                  <a:gd name="T3" fmla="*/ 18 h 246"/>
                  <a:gd name="T4" fmla="*/ 698 w 704"/>
                  <a:gd name="T5" fmla="*/ 18 h 246"/>
                  <a:gd name="T6" fmla="*/ 702 w 704"/>
                  <a:gd name="T7" fmla="*/ 16 h 246"/>
                  <a:gd name="T8" fmla="*/ 703 w 704"/>
                  <a:gd name="T9" fmla="*/ 13 h 246"/>
                  <a:gd name="T10" fmla="*/ 704 w 704"/>
                  <a:gd name="T11" fmla="*/ 9 h 246"/>
                  <a:gd name="T12" fmla="*/ 703 w 704"/>
                  <a:gd name="T13" fmla="*/ 6 h 246"/>
                  <a:gd name="T14" fmla="*/ 702 w 704"/>
                  <a:gd name="T15" fmla="*/ 3 h 246"/>
                  <a:gd name="T16" fmla="*/ 699 w 704"/>
                  <a:gd name="T17" fmla="*/ 0 h 246"/>
                  <a:gd name="T18" fmla="*/ 695 w 704"/>
                  <a:gd name="T19" fmla="*/ 0 h 246"/>
                  <a:gd name="T20" fmla="*/ 691 w 704"/>
                  <a:gd name="T21" fmla="*/ 0 h 246"/>
                  <a:gd name="T22" fmla="*/ 691 w 704"/>
                  <a:gd name="T23" fmla="*/ 0 h 246"/>
                  <a:gd name="T24" fmla="*/ 6 w 704"/>
                  <a:gd name="T25" fmla="*/ 229 h 246"/>
                  <a:gd name="T26" fmla="*/ 6 w 704"/>
                  <a:gd name="T27" fmla="*/ 229 h 246"/>
                  <a:gd name="T28" fmla="*/ 3 w 704"/>
                  <a:gd name="T29" fmla="*/ 230 h 246"/>
                  <a:gd name="T30" fmla="*/ 1 w 704"/>
                  <a:gd name="T31" fmla="*/ 232 h 246"/>
                  <a:gd name="T32" fmla="*/ 0 w 704"/>
                  <a:gd name="T33" fmla="*/ 236 h 246"/>
                  <a:gd name="T34" fmla="*/ 1 w 704"/>
                  <a:gd name="T35" fmla="*/ 240 h 246"/>
                  <a:gd name="T36" fmla="*/ 3 w 704"/>
                  <a:gd name="T37" fmla="*/ 244 h 246"/>
                  <a:gd name="T38" fmla="*/ 5 w 704"/>
                  <a:gd name="T39" fmla="*/ 245 h 246"/>
                  <a:gd name="T40" fmla="*/ 9 w 704"/>
                  <a:gd name="T41" fmla="*/ 246 h 246"/>
                  <a:gd name="T42" fmla="*/ 13 w 704"/>
                  <a:gd name="T43" fmla="*/ 246 h 246"/>
                  <a:gd name="T44" fmla="*/ 13 w 704"/>
                  <a:gd name="T45" fmla="*/ 246 h 2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6"/>
                  <a:gd name="T71" fmla="*/ 704 w 704"/>
                  <a:gd name="T72" fmla="*/ 246 h 2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6">
                    <a:moveTo>
                      <a:pt x="13" y="246"/>
                    </a:moveTo>
                    <a:lnTo>
                      <a:pt x="698" y="18"/>
                    </a:lnTo>
                    <a:lnTo>
                      <a:pt x="702" y="16"/>
                    </a:lnTo>
                    <a:lnTo>
                      <a:pt x="703" y="13"/>
                    </a:lnTo>
                    <a:lnTo>
                      <a:pt x="704" y="9"/>
                    </a:lnTo>
                    <a:lnTo>
                      <a:pt x="703" y="6"/>
                    </a:lnTo>
                    <a:lnTo>
                      <a:pt x="702" y="3"/>
                    </a:lnTo>
                    <a:lnTo>
                      <a:pt x="699" y="0"/>
                    </a:lnTo>
                    <a:lnTo>
                      <a:pt x="695" y="0"/>
                    </a:lnTo>
                    <a:lnTo>
                      <a:pt x="691" y="0"/>
                    </a:lnTo>
                    <a:lnTo>
                      <a:pt x="6" y="229"/>
                    </a:lnTo>
                    <a:lnTo>
                      <a:pt x="3" y="230"/>
                    </a:lnTo>
                    <a:lnTo>
                      <a:pt x="1" y="232"/>
                    </a:lnTo>
                    <a:lnTo>
                      <a:pt x="0" y="236"/>
                    </a:lnTo>
                    <a:lnTo>
                      <a:pt x="1" y="240"/>
                    </a:lnTo>
                    <a:lnTo>
                      <a:pt x="3" y="244"/>
                    </a:lnTo>
                    <a:lnTo>
                      <a:pt x="5" y="245"/>
                    </a:lnTo>
                    <a:lnTo>
                      <a:pt x="9" y="246"/>
                    </a:lnTo>
                    <a:lnTo>
                      <a:pt x="13" y="246"/>
                    </a:lnTo>
                    <a:close/>
                  </a:path>
                </a:pathLst>
              </a:custGeom>
              <a:solidFill>
                <a:srgbClr val="9696BA"/>
              </a:solidFill>
              <a:ln w="9525">
                <a:noFill/>
                <a:round/>
                <a:headEnd/>
                <a:tailEnd/>
              </a:ln>
            </p:spPr>
            <p:txBody>
              <a:bodyPr/>
              <a:lstStyle/>
              <a:p>
                <a:endParaRPr lang="en-US" dirty="0"/>
              </a:p>
            </p:txBody>
          </p:sp>
          <p:sp>
            <p:nvSpPr>
              <p:cNvPr id="22" name="Freeform 21"/>
              <p:cNvSpPr>
                <a:spLocks/>
              </p:cNvSpPr>
              <p:nvPr/>
            </p:nvSpPr>
            <p:spPr bwMode="auto">
              <a:xfrm>
                <a:off x="3559175" y="2219325"/>
                <a:ext cx="1271588" cy="2092325"/>
              </a:xfrm>
              <a:custGeom>
                <a:avLst/>
                <a:gdLst>
                  <a:gd name="T0" fmla="*/ 340 w 541"/>
                  <a:gd name="T1" fmla="*/ 874 h 890"/>
                  <a:gd name="T2" fmla="*/ 368 w 541"/>
                  <a:gd name="T3" fmla="*/ 841 h 890"/>
                  <a:gd name="T4" fmla="*/ 393 w 541"/>
                  <a:gd name="T5" fmla="*/ 804 h 890"/>
                  <a:gd name="T6" fmla="*/ 415 w 541"/>
                  <a:gd name="T7" fmla="*/ 766 h 890"/>
                  <a:gd name="T8" fmla="*/ 446 w 541"/>
                  <a:gd name="T9" fmla="*/ 697 h 890"/>
                  <a:gd name="T10" fmla="*/ 470 w 541"/>
                  <a:gd name="T11" fmla="*/ 597 h 890"/>
                  <a:gd name="T12" fmla="*/ 475 w 541"/>
                  <a:gd name="T13" fmla="*/ 495 h 890"/>
                  <a:gd name="T14" fmla="*/ 458 w 541"/>
                  <a:gd name="T15" fmla="*/ 393 h 890"/>
                  <a:gd name="T16" fmla="*/ 429 w 541"/>
                  <a:gd name="T17" fmla="*/ 308 h 890"/>
                  <a:gd name="T18" fmla="*/ 392 w 541"/>
                  <a:gd name="T19" fmla="*/ 242 h 890"/>
                  <a:gd name="T20" fmla="*/ 349 w 541"/>
                  <a:gd name="T21" fmla="*/ 183 h 890"/>
                  <a:gd name="T22" fmla="*/ 296 w 541"/>
                  <a:gd name="T23" fmla="*/ 131 h 890"/>
                  <a:gd name="T24" fmla="*/ 239 w 541"/>
                  <a:gd name="T25" fmla="*/ 86 h 890"/>
                  <a:gd name="T26" fmla="*/ 175 w 541"/>
                  <a:gd name="T27" fmla="*/ 51 h 890"/>
                  <a:gd name="T28" fmla="*/ 108 w 541"/>
                  <a:gd name="T29" fmla="*/ 24 h 890"/>
                  <a:gd name="T30" fmla="*/ 36 w 541"/>
                  <a:gd name="T31" fmla="*/ 7 h 890"/>
                  <a:gd name="T32" fmla="*/ 17 w 541"/>
                  <a:gd name="T33" fmla="*/ 1 h 890"/>
                  <a:gd name="T34" fmla="*/ 50 w 541"/>
                  <a:gd name="T35" fmla="*/ 0 h 890"/>
                  <a:gd name="T36" fmla="*/ 83 w 541"/>
                  <a:gd name="T37" fmla="*/ 1 h 890"/>
                  <a:gd name="T38" fmla="*/ 117 w 541"/>
                  <a:gd name="T39" fmla="*/ 3 h 890"/>
                  <a:gd name="T40" fmla="*/ 148 w 541"/>
                  <a:gd name="T41" fmla="*/ 9 h 890"/>
                  <a:gd name="T42" fmla="*/ 180 w 541"/>
                  <a:gd name="T43" fmla="*/ 16 h 890"/>
                  <a:gd name="T44" fmla="*/ 212 w 541"/>
                  <a:gd name="T45" fmla="*/ 26 h 890"/>
                  <a:gd name="T46" fmla="*/ 244 w 541"/>
                  <a:gd name="T47" fmla="*/ 39 h 890"/>
                  <a:gd name="T48" fmla="*/ 281 w 541"/>
                  <a:gd name="T49" fmla="*/ 56 h 890"/>
                  <a:gd name="T50" fmla="*/ 323 w 541"/>
                  <a:gd name="T51" fmla="*/ 81 h 890"/>
                  <a:gd name="T52" fmla="*/ 361 w 541"/>
                  <a:gd name="T53" fmla="*/ 109 h 890"/>
                  <a:gd name="T54" fmla="*/ 397 w 541"/>
                  <a:gd name="T55" fmla="*/ 141 h 890"/>
                  <a:gd name="T56" fmla="*/ 429 w 541"/>
                  <a:gd name="T57" fmla="*/ 176 h 890"/>
                  <a:gd name="T58" fmla="*/ 457 w 541"/>
                  <a:gd name="T59" fmla="*/ 214 h 890"/>
                  <a:gd name="T60" fmla="*/ 483 w 541"/>
                  <a:gd name="T61" fmla="*/ 255 h 890"/>
                  <a:gd name="T62" fmla="*/ 503 w 541"/>
                  <a:gd name="T63" fmla="*/ 297 h 890"/>
                  <a:gd name="T64" fmla="*/ 525 w 541"/>
                  <a:gd name="T65" fmla="*/ 360 h 890"/>
                  <a:gd name="T66" fmla="*/ 539 w 541"/>
                  <a:gd name="T67" fmla="*/ 442 h 890"/>
                  <a:gd name="T68" fmla="*/ 540 w 541"/>
                  <a:gd name="T69" fmla="*/ 522 h 890"/>
                  <a:gd name="T70" fmla="*/ 527 w 541"/>
                  <a:gd name="T71" fmla="*/ 601 h 890"/>
                  <a:gd name="T72" fmla="*/ 502 w 541"/>
                  <a:gd name="T73" fmla="*/ 676 h 890"/>
                  <a:gd name="T74" fmla="*/ 465 w 541"/>
                  <a:gd name="T75" fmla="*/ 746 h 890"/>
                  <a:gd name="T76" fmla="*/ 416 w 541"/>
                  <a:gd name="T77" fmla="*/ 810 h 890"/>
                  <a:gd name="T78" fmla="*/ 358 w 541"/>
                  <a:gd name="T79" fmla="*/ 866 h 8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890"/>
                  <a:gd name="T122" fmla="*/ 541 w 541"/>
                  <a:gd name="T123" fmla="*/ 890 h 8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890">
                    <a:moveTo>
                      <a:pt x="324" y="890"/>
                    </a:moveTo>
                    <a:lnTo>
                      <a:pt x="340" y="874"/>
                    </a:lnTo>
                    <a:lnTo>
                      <a:pt x="354" y="857"/>
                    </a:lnTo>
                    <a:lnTo>
                      <a:pt x="368" y="841"/>
                    </a:lnTo>
                    <a:lnTo>
                      <a:pt x="381" y="823"/>
                    </a:lnTo>
                    <a:lnTo>
                      <a:pt x="393" y="804"/>
                    </a:lnTo>
                    <a:lnTo>
                      <a:pt x="405" y="785"/>
                    </a:lnTo>
                    <a:lnTo>
                      <a:pt x="415" y="766"/>
                    </a:lnTo>
                    <a:lnTo>
                      <a:pt x="425" y="745"/>
                    </a:lnTo>
                    <a:lnTo>
                      <a:pt x="446" y="697"/>
                    </a:lnTo>
                    <a:lnTo>
                      <a:pt x="460" y="647"/>
                    </a:lnTo>
                    <a:lnTo>
                      <a:pt x="470" y="597"/>
                    </a:lnTo>
                    <a:lnTo>
                      <a:pt x="475" y="546"/>
                    </a:lnTo>
                    <a:lnTo>
                      <a:pt x="475" y="495"/>
                    </a:lnTo>
                    <a:lnTo>
                      <a:pt x="469" y="444"/>
                    </a:lnTo>
                    <a:lnTo>
                      <a:pt x="458" y="393"/>
                    </a:lnTo>
                    <a:lnTo>
                      <a:pt x="443" y="344"/>
                    </a:lnTo>
                    <a:lnTo>
                      <a:pt x="429" y="308"/>
                    </a:lnTo>
                    <a:lnTo>
                      <a:pt x="411" y="274"/>
                    </a:lnTo>
                    <a:lnTo>
                      <a:pt x="392" y="242"/>
                    </a:lnTo>
                    <a:lnTo>
                      <a:pt x="372" y="211"/>
                    </a:lnTo>
                    <a:lnTo>
                      <a:pt x="349" y="183"/>
                    </a:lnTo>
                    <a:lnTo>
                      <a:pt x="323" y="155"/>
                    </a:lnTo>
                    <a:lnTo>
                      <a:pt x="296" y="131"/>
                    </a:lnTo>
                    <a:lnTo>
                      <a:pt x="268" y="108"/>
                    </a:lnTo>
                    <a:lnTo>
                      <a:pt x="239" y="86"/>
                    </a:lnTo>
                    <a:lnTo>
                      <a:pt x="207" y="67"/>
                    </a:lnTo>
                    <a:lnTo>
                      <a:pt x="175" y="51"/>
                    </a:lnTo>
                    <a:lnTo>
                      <a:pt x="142" y="37"/>
                    </a:lnTo>
                    <a:lnTo>
                      <a:pt x="108" y="24"/>
                    </a:lnTo>
                    <a:lnTo>
                      <a:pt x="73" y="15"/>
                    </a:lnTo>
                    <a:lnTo>
                      <a:pt x="36" y="7"/>
                    </a:lnTo>
                    <a:lnTo>
                      <a:pt x="0" y="2"/>
                    </a:lnTo>
                    <a:lnTo>
                      <a:pt x="17" y="1"/>
                    </a:lnTo>
                    <a:lnTo>
                      <a:pt x="34" y="0"/>
                    </a:lnTo>
                    <a:lnTo>
                      <a:pt x="50" y="0"/>
                    </a:lnTo>
                    <a:lnTo>
                      <a:pt x="67" y="0"/>
                    </a:lnTo>
                    <a:lnTo>
                      <a:pt x="83" y="1"/>
                    </a:lnTo>
                    <a:lnTo>
                      <a:pt x="100" y="2"/>
                    </a:lnTo>
                    <a:lnTo>
                      <a:pt x="117" y="3"/>
                    </a:lnTo>
                    <a:lnTo>
                      <a:pt x="132" y="6"/>
                    </a:lnTo>
                    <a:lnTo>
                      <a:pt x="148" y="9"/>
                    </a:lnTo>
                    <a:lnTo>
                      <a:pt x="165" y="12"/>
                    </a:lnTo>
                    <a:lnTo>
                      <a:pt x="180" y="16"/>
                    </a:lnTo>
                    <a:lnTo>
                      <a:pt x="197" y="21"/>
                    </a:lnTo>
                    <a:lnTo>
                      <a:pt x="212" y="26"/>
                    </a:lnTo>
                    <a:lnTo>
                      <a:pt x="229" y="33"/>
                    </a:lnTo>
                    <a:lnTo>
                      <a:pt x="244" y="39"/>
                    </a:lnTo>
                    <a:lnTo>
                      <a:pt x="259" y="46"/>
                    </a:lnTo>
                    <a:lnTo>
                      <a:pt x="281" y="56"/>
                    </a:lnTo>
                    <a:lnTo>
                      <a:pt x="303" y="68"/>
                    </a:lnTo>
                    <a:lnTo>
                      <a:pt x="323" y="81"/>
                    </a:lnTo>
                    <a:lnTo>
                      <a:pt x="342" y="94"/>
                    </a:lnTo>
                    <a:lnTo>
                      <a:pt x="361" y="109"/>
                    </a:lnTo>
                    <a:lnTo>
                      <a:pt x="379" y="125"/>
                    </a:lnTo>
                    <a:lnTo>
                      <a:pt x="397" y="141"/>
                    </a:lnTo>
                    <a:lnTo>
                      <a:pt x="414" y="158"/>
                    </a:lnTo>
                    <a:lnTo>
                      <a:pt x="429" y="176"/>
                    </a:lnTo>
                    <a:lnTo>
                      <a:pt x="443" y="195"/>
                    </a:lnTo>
                    <a:lnTo>
                      <a:pt x="457" y="214"/>
                    </a:lnTo>
                    <a:lnTo>
                      <a:pt x="470" y="233"/>
                    </a:lnTo>
                    <a:lnTo>
                      <a:pt x="483" y="255"/>
                    </a:lnTo>
                    <a:lnTo>
                      <a:pt x="493" y="275"/>
                    </a:lnTo>
                    <a:lnTo>
                      <a:pt x="503" y="297"/>
                    </a:lnTo>
                    <a:lnTo>
                      <a:pt x="512" y="320"/>
                    </a:lnTo>
                    <a:lnTo>
                      <a:pt x="525" y="360"/>
                    </a:lnTo>
                    <a:lnTo>
                      <a:pt x="534" y="401"/>
                    </a:lnTo>
                    <a:lnTo>
                      <a:pt x="539" y="442"/>
                    </a:lnTo>
                    <a:lnTo>
                      <a:pt x="541" y="481"/>
                    </a:lnTo>
                    <a:lnTo>
                      <a:pt x="540" y="522"/>
                    </a:lnTo>
                    <a:lnTo>
                      <a:pt x="535" y="562"/>
                    </a:lnTo>
                    <a:lnTo>
                      <a:pt x="527" y="601"/>
                    </a:lnTo>
                    <a:lnTo>
                      <a:pt x="516" y="639"/>
                    </a:lnTo>
                    <a:lnTo>
                      <a:pt x="502" y="676"/>
                    </a:lnTo>
                    <a:lnTo>
                      <a:pt x="484" y="712"/>
                    </a:lnTo>
                    <a:lnTo>
                      <a:pt x="465" y="746"/>
                    </a:lnTo>
                    <a:lnTo>
                      <a:pt x="442" y="780"/>
                    </a:lnTo>
                    <a:lnTo>
                      <a:pt x="416" y="810"/>
                    </a:lnTo>
                    <a:lnTo>
                      <a:pt x="388" y="839"/>
                    </a:lnTo>
                    <a:lnTo>
                      <a:pt x="358" y="866"/>
                    </a:lnTo>
                    <a:lnTo>
                      <a:pt x="324" y="890"/>
                    </a:lnTo>
                    <a:close/>
                  </a:path>
                </a:pathLst>
              </a:custGeom>
              <a:solidFill>
                <a:srgbClr val="2D2D8C"/>
              </a:solidFill>
              <a:ln w="9525">
                <a:noFill/>
                <a:round/>
                <a:headEnd/>
                <a:tailEnd/>
              </a:ln>
            </p:spPr>
            <p:txBody>
              <a:bodyPr/>
              <a:lstStyle/>
              <a:p>
                <a:endParaRPr lang="en-US" dirty="0"/>
              </a:p>
            </p:txBody>
          </p:sp>
          <p:sp>
            <p:nvSpPr>
              <p:cNvPr id="23" name="Freeform 22"/>
              <p:cNvSpPr>
                <a:spLocks/>
              </p:cNvSpPr>
              <p:nvPr/>
            </p:nvSpPr>
            <p:spPr bwMode="auto">
              <a:xfrm>
                <a:off x="4970463" y="2563813"/>
                <a:ext cx="269875" cy="269875"/>
              </a:xfrm>
              <a:custGeom>
                <a:avLst/>
                <a:gdLst>
                  <a:gd name="T0" fmla="*/ 32 w 115"/>
                  <a:gd name="T1" fmla="*/ 115 h 115"/>
                  <a:gd name="T2" fmla="*/ 39 w 115"/>
                  <a:gd name="T3" fmla="*/ 72 h 115"/>
                  <a:gd name="T4" fmla="*/ 65 w 115"/>
                  <a:gd name="T5" fmla="*/ 63 h 115"/>
                  <a:gd name="T6" fmla="*/ 71 w 115"/>
                  <a:gd name="T7" fmla="*/ 63 h 115"/>
                  <a:gd name="T8" fmla="*/ 76 w 115"/>
                  <a:gd name="T9" fmla="*/ 65 h 115"/>
                  <a:gd name="T10" fmla="*/ 80 w 115"/>
                  <a:gd name="T11" fmla="*/ 72 h 115"/>
                  <a:gd name="T12" fmla="*/ 85 w 115"/>
                  <a:gd name="T13" fmla="*/ 84 h 115"/>
                  <a:gd name="T14" fmla="*/ 87 w 115"/>
                  <a:gd name="T15" fmla="*/ 87 h 115"/>
                  <a:gd name="T16" fmla="*/ 88 w 115"/>
                  <a:gd name="T17" fmla="*/ 91 h 115"/>
                  <a:gd name="T18" fmla="*/ 90 w 115"/>
                  <a:gd name="T19" fmla="*/ 93 h 115"/>
                  <a:gd name="T20" fmla="*/ 92 w 115"/>
                  <a:gd name="T21" fmla="*/ 96 h 115"/>
                  <a:gd name="T22" fmla="*/ 113 w 115"/>
                  <a:gd name="T23" fmla="*/ 86 h 115"/>
                  <a:gd name="T24" fmla="*/ 111 w 115"/>
                  <a:gd name="T25" fmla="*/ 84 h 115"/>
                  <a:gd name="T26" fmla="*/ 107 w 115"/>
                  <a:gd name="T27" fmla="*/ 83 h 115"/>
                  <a:gd name="T28" fmla="*/ 106 w 115"/>
                  <a:gd name="T29" fmla="*/ 79 h 115"/>
                  <a:gd name="T30" fmla="*/ 105 w 115"/>
                  <a:gd name="T31" fmla="*/ 74 h 115"/>
                  <a:gd name="T32" fmla="*/ 101 w 115"/>
                  <a:gd name="T33" fmla="*/ 61 h 115"/>
                  <a:gd name="T34" fmla="*/ 97 w 115"/>
                  <a:gd name="T35" fmla="*/ 55 h 115"/>
                  <a:gd name="T36" fmla="*/ 92 w 115"/>
                  <a:gd name="T37" fmla="*/ 51 h 115"/>
                  <a:gd name="T38" fmla="*/ 85 w 115"/>
                  <a:gd name="T39" fmla="*/ 49 h 115"/>
                  <a:gd name="T40" fmla="*/ 85 w 115"/>
                  <a:gd name="T41" fmla="*/ 46 h 115"/>
                  <a:gd name="T42" fmla="*/ 89 w 115"/>
                  <a:gd name="T43" fmla="*/ 38 h 115"/>
                  <a:gd name="T44" fmla="*/ 90 w 115"/>
                  <a:gd name="T45" fmla="*/ 31 h 115"/>
                  <a:gd name="T46" fmla="*/ 90 w 115"/>
                  <a:gd name="T47" fmla="*/ 23 h 115"/>
                  <a:gd name="T48" fmla="*/ 88 w 115"/>
                  <a:gd name="T49" fmla="*/ 17 h 115"/>
                  <a:gd name="T50" fmla="*/ 85 w 115"/>
                  <a:gd name="T51" fmla="*/ 13 h 115"/>
                  <a:gd name="T52" fmla="*/ 83 w 115"/>
                  <a:gd name="T53" fmla="*/ 9 h 115"/>
                  <a:gd name="T54" fmla="*/ 79 w 115"/>
                  <a:gd name="T55" fmla="*/ 5 h 115"/>
                  <a:gd name="T56" fmla="*/ 74 w 115"/>
                  <a:gd name="T57" fmla="*/ 3 h 115"/>
                  <a:gd name="T58" fmla="*/ 68 w 115"/>
                  <a:gd name="T59" fmla="*/ 0 h 115"/>
                  <a:gd name="T60" fmla="*/ 61 w 115"/>
                  <a:gd name="T61" fmla="*/ 0 h 115"/>
                  <a:gd name="T62" fmla="*/ 52 w 115"/>
                  <a:gd name="T63" fmla="*/ 1 h 115"/>
                  <a:gd name="T64" fmla="*/ 0 w 115"/>
                  <a:gd name="T65" fmla="*/ 19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15"/>
                  <a:gd name="T101" fmla="*/ 115 w 115"/>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15">
                    <a:moveTo>
                      <a:pt x="0" y="19"/>
                    </a:moveTo>
                    <a:lnTo>
                      <a:pt x="32" y="115"/>
                    </a:lnTo>
                    <a:lnTo>
                      <a:pt x="52" y="109"/>
                    </a:lnTo>
                    <a:lnTo>
                      <a:pt x="39" y="72"/>
                    </a:lnTo>
                    <a:lnTo>
                      <a:pt x="61" y="64"/>
                    </a:lnTo>
                    <a:lnTo>
                      <a:pt x="65" y="63"/>
                    </a:lnTo>
                    <a:lnTo>
                      <a:pt x="69" y="63"/>
                    </a:lnTo>
                    <a:lnTo>
                      <a:pt x="71" y="63"/>
                    </a:lnTo>
                    <a:lnTo>
                      <a:pt x="74" y="64"/>
                    </a:lnTo>
                    <a:lnTo>
                      <a:pt x="76" y="65"/>
                    </a:lnTo>
                    <a:lnTo>
                      <a:pt x="78" y="68"/>
                    </a:lnTo>
                    <a:lnTo>
                      <a:pt x="80" y="72"/>
                    </a:lnTo>
                    <a:lnTo>
                      <a:pt x="82" y="75"/>
                    </a:lnTo>
                    <a:lnTo>
                      <a:pt x="85" y="84"/>
                    </a:lnTo>
                    <a:lnTo>
                      <a:pt x="85" y="86"/>
                    </a:lnTo>
                    <a:lnTo>
                      <a:pt x="87" y="87"/>
                    </a:lnTo>
                    <a:lnTo>
                      <a:pt x="87" y="89"/>
                    </a:lnTo>
                    <a:lnTo>
                      <a:pt x="88" y="91"/>
                    </a:lnTo>
                    <a:lnTo>
                      <a:pt x="89" y="92"/>
                    </a:lnTo>
                    <a:lnTo>
                      <a:pt x="90" y="93"/>
                    </a:lnTo>
                    <a:lnTo>
                      <a:pt x="90" y="94"/>
                    </a:lnTo>
                    <a:lnTo>
                      <a:pt x="92" y="96"/>
                    </a:lnTo>
                    <a:lnTo>
                      <a:pt x="115" y="88"/>
                    </a:lnTo>
                    <a:lnTo>
                      <a:pt x="113" y="86"/>
                    </a:lnTo>
                    <a:lnTo>
                      <a:pt x="112" y="86"/>
                    </a:lnTo>
                    <a:lnTo>
                      <a:pt x="111" y="84"/>
                    </a:lnTo>
                    <a:lnTo>
                      <a:pt x="108" y="84"/>
                    </a:lnTo>
                    <a:lnTo>
                      <a:pt x="107" y="83"/>
                    </a:lnTo>
                    <a:lnTo>
                      <a:pt x="107" y="80"/>
                    </a:lnTo>
                    <a:lnTo>
                      <a:pt x="106" y="79"/>
                    </a:lnTo>
                    <a:lnTo>
                      <a:pt x="106" y="77"/>
                    </a:lnTo>
                    <a:lnTo>
                      <a:pt x="105" y="74"/>
                    </a:lnTo>
                    <a:lnTo>
                      <a:pt x="102" y="66"/>
                    </a:lnTo>
                    <a:lnTo>
                      <a:pt x="101" y="61"/>
                    </a:lnTo>
                    <a:lnTo>
                      <a:pt x="98" y="58"/>
                    </a:lnTo>
                    <a:lnTo>
                      <a:pt x="97" y="55"/>
                    </a:lnTo>
                    <a:lnTo>
                      <a:pt x="94" y="52"/>
                    </a:lnTo>
                    <a:lnTo>
                      <a:pt x="92" y="51"/>
                    </a:lnTo>
                    <a:lnTo>
                      <a:pt x="88" y="50"/>
                    </a:lnTo>
                    <a:lnTo>
                      <a:pt x="85" y="49"/>
                    </a:lnTo>
                    <a:lnTo>
                      <a:pt x="82" y="49"/>
                    </a:lnTo>
                    <a:lnTo>
                      <a:pt x="85" y="46"/>
                    </a:lnTo>
                    <a:lnTo>
                      <a:pt x="88" y="42"/>
                    </a:lnTo>
                    <a:lnTo>
                      <a:pt x="89" y="38"/>
                    </a:lnTo>
                    <a:lnTo>
                      <a:pt x="90" y="35"/>
                    </a:lnTo>
                    <a:lnTo>
                      <a:pt x="90" y="31"/>
                    </a:lnTo>
                    <a:lnTo>
                      <a:pt x="90" y="27"/>
                    </a:lnTo>
                    <a:lnTo>
                      <a:pt x="90" y="23"/>
                    </a:lnTo>
                    <a:lnTo>
                      <a:pt x="89" y="19"/>
                    </a:lnTo>
                    <a:lnTo>
                      <a:pt x="88" y="17"/>
                    </a:lnTo>
                    <a:lnTo>
                      <a:pt x="87" y="14"/>
                    </a:lnTo>
                    <a:lnTo>
                      <a:pt x="85" y="13"/>
                    </a:lnTo>
                    <a:lnTo>
                      <a:pt x="84" y="10"/>
                    </a:lnTo>
                    <a:lnTo>
                      <a:pt x="83" y="9"/>
                    </a:lnTo>
                    <a:lnTo>
                      <a:pt x="80" y="7"/>
                    </a:lnTo>
                    <a:lnTo>
                      <a:pt x="79" y="5"/>
                    </a:lnTo>
                    <a:lnTo>
                      <a:pt x="76" y="4"/>
                    </a:lnTo>
                    <a:lnTo>
                      <a:pt x="74" y="3"/>
                    </a:lnTo>
                    <a:lnTo>
                      <a:pt x="70" y="1"/>
                    </a:lnTo>
                    <a:lnTo>
                      <a:pt x="68" y="0"/>
                    </a:lnTo>
                    <a:lnTo>
                      <a:pt x="64" y="0"/>
                    </a:lnTo>
                    <a:lnTo>
                      <a:pt x="61" y="0"/>
                    </a:lnTo>
                    <a:lnTo>
                      <a:pt x="57" y="0"/>
                    </a:lnTo>
                    <a:lnTo>
                      <a:pt x="52" y="1"/>
                    </a:lnTo>
                    <a:lnTo>
                      <a:pt x="47" y="3"/>
                    </a:lnTo>
                    <a:lnTo>
                      <a:pt x="0" y="19"/>
                    </a:lnTo>
                    <a:close/>
                  </a:path>
                </a:pathLst>
              </a:custGeom>
              <a:solidFill>
                <a:srgbClr val="4C4C99"/>
              </a:solidFill>
              <a:ln w="9525">
                <a:noFill/>
                <a:round/>
                <a:headEnd/>
                <a:tailEnd/>
              </a:ln>
            </p:spPr>
            <p:txBody>
              <a:bodyPr/>
              <a:lstStyle/>
              <a:p>
                <a:endParaRPr lang="en-US" dirty="0"/>
              </a:p>
            </p:txBody>
          </p:sp>
          <p:sp>
            <p:nvSpPr>
              <p:cNvPr id="24" name="Freeform 23"/>
              <p:cNvSpPr>
                <a:spLocks/>
              </p:cNvSpPr>
              <p:nvPr/>
            </p:nvSpPr>
            <p:spPr bwMode="auto">
              <a:xfrm>
                <a:off x="5260975" y="2487613"/>
                <a:ext cx="214313" cy="273050"/>
              </a:xfrm>
              <a:custGeom>
                <a:avLst/>
                <a:gdLst>
                  <a:gd name="T0" fmla="*/ 20 w 91"/>
                  <a:gd name="T1" fmla="*/ 111 h 116"/>
                  <a:gd name="T2" fmla="*/ 20 w 91"/>
                  <a:gd name="T3" fmla="*/ 88 h 116"/>
                  <a:gd name="T4" fmla="*/ 57 w 91"/>
                  <a:gd name="T5" fmla="*/ 77 h 116"/>
                  <a:gd name="T6" fmla="*/ 70 w 91"/>
                  <a:gd name="T7" fmla="*/ 95 h 116"/>
                  <a:gd name="T8" fmla="*/ 91 w 91"/>
                  <a:gd name="T9" fmla="*/ 87 h 116"/>
                  <a:gd name="T10" fmla="*/ 24 w 91"/>
                  <a:gd name="T11" fmla="*/ 0 h 116"/>
                  <a:gd name="T12" fmla="*/ 1 w 91"/>
                  <a:gd name="T13" fmla="*/ 8 h 116"/>
                  <a:gd name="T14" fmla="*/ 0 w 91"/>
                  <a:gd name="T15" fmla="*/ 116 h 116"/>
                  <a:gd name="T16" fmla="*/ 20 w 91"/>
                  <a:gd name="T17" fmla="*/ 111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116"/>
                  <a:gd name="T29" fmla="*/ 91 w 91"/>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116">
                    <a:moveTo>
                      <a:pt x="20" y="111"/>
                    </a:moveTo>
                    <a:lnTo>
                      <a:pt x="20" y="88"/>
                    </a:lnTo>
                    <a:lnTo>
                      <a:pt x="57" y="77"/>
                    </a:lnTo>
                    <a:lnTo>
                      <a:pt x="70" y="95"/>
                    </a:lnTo>
                    <a:lnTo>
                      <a:pt x="91" y="87"/>
                    </a:lnTo>
                    <a:lnTo>
                      <a:pt x="24" y="0"/>
                    </a:lnTo>
                    <a:lnTo>
                      <a:pt x="1" y="8"/>
                    </a:lnTo>
                    <a:lnTo>
                      <a:pt x="0" y="116"/>
                    </a:lnTo>
                    <a:lnTo>
                      <a:pt x="20" y="111"/>
                    </a:lnTo>
                    <a:close/>
                  </a:path>
                </a:pathLst>
              </a:custGeom>
              <a:solidFill>
                <a:srgbClr val="4C4C99"/>
              </a:solidFill>
              <a:ln w="9525">
                <a:noFill/>
                <a:round/>
                <a:headEnd/>
                <a:tailEnd/>
              </a:ln>
            </p:spPr>
            <p:txBody>
              <a:bodyPr/>
              <a:lstStyle/>
              <a:p>
                <a:endParaRPr lang="en-US" dirty="0"/>
              </a:p>
            </p:txBody>
          </p:sp>
          <p:sp>
            <p:nvSpPr>
              <p:cNvPr id="26" name="Freeform 25"/>
              <p:cNvSpPr>
                <a:spLocks/>
              </p:cNvSpPr>
              <p:nvPr/>
            </p:nvSpPr>
            <p:spPr bwMode="auto">
              <a:xfrm>
                <a:off x="5449888" y="2409825"/>
                <a:ext cx="225425" cy="252413"/>
              </a:xfrm>
              <a:custGeom>
                <a:avLst/>
                <a:gdLst>
                  <a:gd name="T0" fmla="*/ 1 w 96"/>
                  <a:gd name="T1" fmla="*/ 56 h 107"/>
                  <a:gd name="T2" fmla="*/ 1 w 96"/>
                  <a:gd name="T3" fmla="*/ 35 h 107"/>
                  <a:gd name="T4" fmla="*/ 9 w 96"/>
                  <a:gd name="T5" fmla="*/ 17 h 107"/>
                  <a:gd name="T6" fmla="*/ 22 w 96"/>
                  <a:gd name="T7" fmla="*/ 7 h 107"/>
                  <a:gd name="T8" fmla="*/ 37 w 96"/>
                  <a:gd name="T9" fmla="*/ 1 h 107"/>
                  <a:gd name="T10" fmla="*/ 48 w 96"/>
                  <a:gd name="T11" fmla="*/ 0 h 107"/>
                  <a:gd name="T12" fmla="*/ 59 w 96"/>
                  <a:gd name="T13" fmla="*/ 0 h 107"/>
                  <a:gd name="T14" fmla="*/ 69 w 96"/>
                  <a:gd name="T15" fmla="*/ 4 h 107"/>
                  <a:gd name="T16" fmla="*/ 77 w 96"/>
                  <a:gd name="T17" fmla="*/ 10 h 107"/>
                  <a:gd name="T18" fmla="*/ 83 w 96"/>
                  <a:gd name="T19" fmla="*/ 18 h 107"/>
                  <a:gd name="T20" fmla="*/ 65 w 96"/>
                  <a:gd name="T21" fmla="*/ 30 h 107"/>
                  <a:gd name="T22" fmla="*/ 60 w 96"/>
                  <a:gd name="T23" fmla="*/ 24 h 107"/>
                  <a:gd name="T24" fmla="*/ 56 w 96"/>
                  <a:gd name="T25" fmla="*/ 21 h 107"/>
                  <a:gd name="T26" fmla="*/ 47 w 96"/>
                  <a:gd name="T27" fmla="*/ 18 h 107"/>
                  <a:gd name="T28" fmla="*/ 37 w 96"/>
                  <a:gd name="T29" fmla="*/ 19 h 107"/>
                  <a:gd name="T30" fmla="*/ 28 w 96"/>
                  <a:gd name="T31" fmla="*/ 24 h 107"/>
                  <a:gd name="T32" fmla="*/ 23 w 96"/>
                  <a:gd name="T33" fmla="*/ 35 h 107"/>
                  <a:gd name="T34" fmla="*/ 22 w 96"/>
                  <a:gd name="T35" fmla="*/ 47 h 107"/>
                  <a:gd name="T36" fmla="*/ 26 w 96"/>
                  <a:gd name="T37" fmla="*/ 63 h 107"/>
                  <a:gd name="T38" fmla="*/ 31 w 96"/>
                  <a:gd name="T39" fmla="*/ 75 h 107"/>
                  <a:gd name="T40" fmla="*/ 40 w 96"/>
                  <a:gd name="T41" fmla="*/ 84 h 107"/>
                  <a:gd name="T42" fmla="*/ 50 w 96"/>
                  <a:gd name="T43" fmla="*/ 88 h 107"/>
                  <a:gd name="T44" fmla="*/ 60 w 96"/>
                  <a:gd name="T45" fmla="*/ 87 h 107"/>
                  <a:gd name="T46" fmla="*/ 69 w 96"/>
                  <a:gd name="T47" fmla="*/ 82 h 107"/>
                  <a:gd name="T48" fmla="*/ 74 w 96"/>
                  <a:gd name="T49" fmla="*/ 74 h 107"/>
                  <a:gd name="T50" fmla="*/ 75 w 96"/>
                  <a:gd name="T51" fmla="*/ 69 h 107"/>
                  <a:gd name="T52" fmla="*/ 75 w 96"/>
                  <a:gd name="T53" fmla="*/ 61 h 107"/>
                  <a:gd name="T54" fmla="*/ 96 w 96"/>
                  <a:gd name="T55" fmla="*/ 64 h 107"/>
                  <a:gd name="T56" fmla="*/ 93 w 96"/>
                  <a:gd name="T57" fmla="*/ 79 h 107"/>
                  <a:gd name="T58" fmla="*/ 87 w 96"/>
                  <a:gd name="T59" fmla="*/ 92 h 107"/>
                  <a:gd name="T60" fmla="*/ 74 w 96"/>
                  <a:gd name="T61" fmla="*/ 101 h 107"/>
                  <a:gd name="T62" fmla="*/ 61 w 96"/>
                  <a:gd name="T63" fmla="*/ 106 h 107"/>
                  <a:gd name="T64" fmla="*/ 51 w 96"/>
                  <a:gd name="T65" fmla="*/ 107 h 107"/>
                  <a:gd name="T66" fmla="*/ 42 w 96"/>
                  <a:gd name="T67" fmla="*/ 107 h 107"/>
                  <a:gd name="T68" fmla="*/ 32 w 96"/>
                  <a:gd name="T69" fmla="*/ 105 h 107"/>
                  <a:gd name="T70" fmla="*/ 20 w 96"/>
                  <a:gd name="T71" fmla="*/ 97 h 107"/>
                  <a:gd name="T72" fmla="*/ 9 w 96"/>
                  <a:gd name="T73" fmla="*/ 79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07"/>
                  <a:gd name="T113" fmla="*/ 96 w 96"/>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07">
                    <a:moveTo>
                      <a:pt x="4" y="69"/>
                    </a:moveTo>
                    <a:lnTo>
                      <a:pt x="1" y="56"/>
                    </a:lnTo>
                    <a:lnTo>
                      <a:pt x="0" y="45"/>
                    </a:lnTo>
                    <a:lnTo>
                      <a:pt x="1" y="35"/>
                    </a:lnTo>
                    <a:lnTo>
                      <a:pt x="4" y="24"/>
                    </a:lnTo>
                    <a:lnTo>
                      <a:pt x="9" y="17"/>
                    </a:lnTo>
                    <a:lnTo>
                      <a:pt x="14" y="12"/>
                    </a:lnTo>
                    <a:lnTo>
                      <a:pt x="22" y="7"/>
                    </a:lnTo>
                    <a:lnTo>
                      <a:pt x="31" y="3"/>
                    </a:lnTo>
                    <a:lnTo>
                      <a:pt x="37" y="1"/>
                    </a:lnTo>
                    <a:lnTo>
                      <a:pt x="42" y="0"/>
                    </a:lnTo>
                    <a:lnTo>
                      <a:pt x="48" y="0"/>
                    </a:lnTo>
                    <a:lnTo>
                      <a:pt x="54" y="0"/>
                    </a:lnTo>
                    <a:lnTo>
                      <a:pt x="59" y="0"/>
                    </a:lnTo>
                    <a:lnTo>
                      <a:pt x="64" y="1"/>
                    </a:lnTo>
                    <a:lnTo>
                      <a:pt x="69" y="4"/>
                    </a:lnTo>
                    <a:lnTo>
                      <a:pt x="73" y="7"/>
                    </a:lnTo>
                    <a:lnTo>
                      <a:pt x="77" y="10"/>
                    </a:lnTo>
                    <a:lnTo>
                      <a:pt x="80" y="14"/>
                    </a:lnTo>
                    <a:lnTo>
                      <a:pt x="83" y="18"/>
                    </a:lnTo>
                    <a:lnTo>
                      <a:pt x="85" y="23"/>
                    </a:lnTo>
                    <a:lnTo>
                      <a:pt x="65" y="30"/>
                    </a:lnTo>
                    <a:lnTo>
                      <a:pt x="62" y="27"/>
                    </a:lnTo>
                    <a:lnTo>
                      <a:pt x="60" y="24"/>
                    </a:lnTo>
                    <a:lnTo>
                      <a:pt x="59" y="22"/>
                    </a:lnTo>
                    <a:lnTo>
                      <a:pt x="56" y="21"/>
                    </a:lnTo>
                    <a:lnTo>
                      <a:pt x="52" y="19"/>
                    </a:lnTo>
                    <a:lnTo>
                      <a:pt x="47" y="18"/>
                    </a:lnTo>
                    <a:lnTo>
                      <a:pt x="42" y="18"/>
                    </a:lnTo>
                    <a:lnTo>
                      <a:pt x="37" y="19"/>
                    </a:lnTo>
                    <a:lnTo>
                      <a:pt x="32" y="22"/>
                    </a:lnTo>
                    <a:lnTo>
                      <a:pt x="28" y="24"/>
                    </a:lnTo>
                    <a:lnTo>
                      <a:pt x="26" y="30"/>
                    </a:lnTo>
                    <a:lnTo>
                      <a:pt x="23" y="35"/>
                    </a:lnTo>
                    <a:lnTo>
                      <a:pt x="22" y="41"/>
                    </a:lnTo>
                    <a:lnTo>
                      <a:pt x="22" y="47"/>
                    </a:lnTo>
                    <a:lnTo>
                      <a:pt x="23" y="55"/>
                    </a:lnTo>
                    <a:lnTo>
                      <a:pt x="26" y="63"/>
                    </a:lnTo>
                    <a:lnTo>
                      <a:pt x="28" y="70"/>
                    </a:lnTo>
                    <a:lnTo>
                      <a:pt x="31" y="75"/>
                    </a:lnTo>
                    <a:lnTo>
                      <a:pt x="34" y="80"/>
                    </a:lnTo>
                    <a:lnTo>
                      <a:pt x="40" y="84"/>
                    </a:lnTo>
                    <a:lnTo>
                      <a:pt x="45" y="87"/>
                    </a:lnTo>
                    <a:lnTo>
                      <a:pt x="50" y="88"/>
                    </a:lnTo>
                    <a:lnTo>
                      <a:pt x="55" y="88"/>
                    </a:lnTo>
                    <a:lnTo>
                      <a:pt x="60" y="87"/>
                    </a:lnTo>
                    <a:lnTo>
                      <a:pt x="65" y="84"/>
                    </a:lnTo>
                    <a:lnTo>
                      <a:pt x="69" y="82"/>
                    </a:lnTo>
                    <a:lnTo>
                      <a:pt x="71" y="78"/>
                    </a:lnTo>
                    <a:lnTo>
                      <a:pt x="74" y="74"/>
                    </a:lnTo>
                    <a:lnTo>
                      <a:pt x="75" y="72"/>
                    </a:lnTo>
                    <a:lnTo>
                      <a:pt x="75" y="69"/>
                    </a:lnTo>
                    <a:lnTo>
                      <a:pt x="75" y="65"/>
                    </a:lnTo>
                    <a:lnTo>
                      <a:pt x="75" y="61"/>
                    </a:lnTo>
                    <a:lnTo>
                      <a:pt x="96" y="55"/>
                    </a:lnTo>
                    <a:lnTo>
                      <a:pt x="96" y="64"/>
                    </a:lnTo>
                    <a:lnTo>
                      <a:pt x="96" y="72"/>
                    </a:lnTo>
                    <a:lnTo>
                      <a:pt x="93" y="79"/>
                    </a:lnTo>
                    <a:lnTo>
                      <a:pt x="91" y="86"/>
                    </a:lnTo>
                    <a:lnTo>
                      <a:pt x="87" y="92"/>
                    </a:lnTo>
                    <a:lnTo>
                      <a:pt x="80" y="97"/>
                    </a:lnTo>
                    <a:lnTo>
                      <a:pt x="74" y="101"/>
                    </a:lnTo>
                    <a:lnTo>
                      <a:pt x="66" y="105"/>
                    </a:lnTo>
                    <a:lnTo>
                      <a:pt x="61" y="106"/>
                    </a:lnTo>
                    <a:lnTo>
                      <a:pt x="56" y="107"/>
                    </a:lnTo>
                    <a:lnTo>
                      <a:pt x="51" y="107"/>
                    </a:lnTo>
                    <a:lnTo>
                      <a:pt x="46" y="107"/>
                    </a:lnTo>
                    <a:lnTo>
                      <a:pt x="42" y="107"/>
                    </a:lnTo>
                    <a:lnTo>
                      <a:pt x="37" y="106"/>
                    </a:lnTo>
                    <a:lnTo>
                      <a:pt x="32" y="105"/>
                    </a:lnTo>
                    <a:lnTo>
                      <a:pt x="28" y="102"/>
                    </a:lnTo>
                    <a:lnTo>
                      <a:pt x="20" y="97"/>
                    </a:lnTo>
                    <a:lnTo>
                      <a:pt x="14" y="89"/>
                    </a:lnTo>
                    <a:lnTo>
                      <a:pt x="9" y="79"/>
                    </a:lnTo>
                    <a:lnTo>
                      <a:pt x="4" y="69"/>
                    </a:lnTo>
                    <a:close/>
                  </a:path>
                </a:pathLst>
              </a:custGeom>
              <a:solidFill>
                <a:srgbClr val="4C4C99"/>
              </a:solidFill>
              <a:ln w="9525">
                <a:noFill/>
                <a:round/>
                <a:headEnd/>
                <a:tailEnd/>
              </a:ln>
            </p:spPr>
            <p:txBody>
              <a:bodyPr/>
              <a:lstStyle/>
              <a:p>
                <a:endParaRPr lang="en-US" dirty="0"/>
              </a:p>
            </p:txBody>
          </p:sp>
          <p:sp>
            <p:nvSpPr>
              <p:cNvPr id="27" name="Freeform 26"/>
              <p:cNvSpPr>
                <a:spLocks/>
              </p:cNvSpPr>
              <p:nvPr/>
            </p:nvSpPr>
            <p:spPr bwMode="auto">
              <a:xfrm>
                <a:off x="5641975" y="2319338"/>
                <a:ext cx="200025" cy="266700"/>
              </a:xfrm>
              <a:custGeom>
                <a:avLst/>
                <a:gdLst>
                  <a:gd name="T0" fmla="*/ 0 w 85"/>
                  <a:gd name="T1" fmla="*/ 26 h 114"/>
                  <a:gd name="T2" fmla="*/ 79 w 85"/>
                  <a:gd name="T3" fmla="*/ 0 h 114"/>
                  <a:gd name="T4" fmla="*/ 85 w 85"/>
                  <a:gd name="T5" fmla="*/ 18 h 114"/>
                  <a:gd name="T6" fmla="*/ 56 w 85"/>
                  <a:gd name="T7" fmla="*/ 28 h 114"/>
                  <a:gd name="T8" fmla="*/ 83 w 85"/>
                  <a:gd name="T9" fmla="*/ 108 h 114"/>
                  <a:gd name="T10" fmla="*/ 62 w 85"/>
                  <a:gd name="T11" fmla="*/ 114 h 114"/>
                  <a:gd name="T12" fmla="*/ 34 w 85"/>
                  <a:gd name="T13" fmla="*/ 34 h 114"/>
                  <a:gd name="T14" fmla="*/ 5 w 85"/>
                  <a:gd name="T15" fmla="*/ 44 h 114"/>
                  <a:gd name="T16" fmla="*/ 0 w 85"/>
                  <a:gd name="T17" fmla="*/ 2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4"/>
                  <a:gd name="T29" fmla="*/ 85 w 8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4">
                    <a:moveTo>
                      <a:pt x="0" y="26"/>
                    </a:moveTo>
                    <a:lnTo>
                      <a:pt x="79" y="0"/>
                    </a:lnTo>
                    <a:lnTo>
                      <a:pt x="85" y="18"/>
                    </a:lnTo>
                    <a:lnTo>
                      <a:pt x="56" y="28"/>
                    </a:lnTo>
                    <a:lnTo>
                      <a:pt x="83" y="108"/>
                    </a:lnTo>
                    <a:lnTo>
                      <a:pt x="62" y="114"/>
                    </a:lnTo>
                    <a:lnTo>
                      <a:pt x="34" y="34"/>
                    </a:lnTo>
                    <a:lnTo>
                      <a:pt x="5" y="44"/>
                    </a:lnTo>
                    <a:lnTo>
                      <a:pt x="0" y="26"/>
                    </a:lnTo>
                    <a:close/>
                  </a:path>
                </a:pathLst>
              </a:custGeom>
              <a:solidFill>
                <a:srgbClr val="4C4C99"/>
              </a:solidFill>
              <a:ln w="9525">
                <a:noFill/>
                <a:round/>
                <a:headEnd/>
                <a:tailEnd/>
              </a:ln>
            </p:spPr>
            <p:txBody>
              <a:bodyPr/>
              <a:lstStyle/>
              <a:p>
                <a:endParaRPr lang="en-US" dirty="0"/>
              </a:p>
            </p:txBody>
          </p:sp>
          <p:sp>
            <p:nvSpPr>
              <p:cNvPr id="28" name="Freeform 27"/>
              <p:cNvSpPr>
                <a:spLocks/>
              </p:cNvSpPr>
              <p:nvPr/>
            </p:nvSpPr>
            <p:spPr bwMode="auto">
              <a:xfrm>
                <a:off x="3313113" y="3019425"/>
                <a:ext cx="347663" cy="390525"/>
              </a:xfrm>
              <a:custGeom>
                <a:avLst/>
                <a:gdLst>
                  <a:gd name="T0" fmla="*/ 1 w 148"/>
                  <a:gd name="T1" fmla="*/ 87 h 166"/>
                  <a:gd name="T2" fmla="*/ 1 w 148"/>
                  <a:gd name="T3" fmla="*/ 53 h 166"/>
                  <a:gd name="T4" fmla="*/ 9 w 148"/>
                  <a:gd name="T5" fmla="*/ 33 h 166"/>
                  <a:gd name="T6" fmla="*/ 17 w 148"/>
                  <a:gd name="T7" fmla="*/ 23 h 166"/>
                  <a:gd name="T8" fmla="*/ 28 w 148"/>
                  <a:gd name="T9" fmla="*/ 14 h 166"/>
                  <a:gd name="T10" fmla="*/ 40 w 148"/>
                  <a:gd name="T11" fmla="*/ 8 h 166"/>
                  <a:gd name="T12" fmla="*/ 56 w 148"/>
                  <a:gd name="T13" fmla="*/ 2 h 166"/>
                  <a:gd name="T14" fmla="*/ 72 w 148"/>
                  <a:gd name="T15" fmla="*/ 0 h 166"/>
                  <a:gd name="T16" fmla="*/ 89 w 148"/>
                  <a:gd name="T17" fmla="*/ 1 h 166"/>
                  <a:gd name="T18" fmla="*/ 103 w 148"/>
                  <a:gd name="T19" fmla="*/ 8 h 166"/>
                  <a:gd name="T20" fmla="*/ 116 w 148"/>
                  <a:gd name="T21" fmla="*/ 16 h 166"/>
                  <a:gd name="T22" fmla="*/ 126 w 148"/>
                  <a:gd name="T23" fmla="*/ 28 h 166"/>
                  <a:gd name="T24" fmla="*/ 98 w 148"/>
                  <a:gd name="T25" fmla="*/ 46 h 166"/>
                  <a:gd name="T26" fmla="*/ 91 w 148"/>
                  <a:gd name="T27" fmla="*/ 37 h 166"/>
                  <a:gd name="T28" fmla="*/ 85 w 148"/>
                  <a:gd name="T29" fmla="*/ 32 h 166"/>
                  <a:gd name="T30" fmla="*/ 72 w 148"/>
                  <a:gd name="T31" fmla="*/ 28 h 166"/>
                  <a:gd name="T32" fmla="*/ 57 w 148"/>
                  <a:gd name="T33" fmla="*/ 30 h 166"/>
                  <a:gd name="T34" fmla="*/ 43 w 148"/>
                  <a:gd name="T35" fmla="*/ 39 h 166"/>
                  <a:gd name="T36" fmla="*/ 34 w 148"/>
                  <a:gd name="T37" fmla="*/ 53 h 166"/>
                  <a:gd name="T38" fmla="*/ 33 w 148"/>
                  <a:gd name="T39" fmla="*/ 73 h 166"/>
                  <a:gd name="T40" fmla="*/ 38 w 148"/>
                  <a:gd name="T41" fmla="*/ 95 h 166"/>
                  <a:gd name="T42" fmla="*/ 48 w 148"/>
                  <a:gd name="T43" fmla="*/ 116 h 166"/>
                  <a:gd name="T44" fmla="*/ 61 w 148"/>
                  <a:gd name="T45" fmla="*/ 130 h 166"/>
                  <a:gd name="T46" fmla="*/ 76 w 148"/>
                  <a:gd name="T47" fmla="*/ 135 h 166"/>
                  <a:gd name="T48" fmla="*/ 91 w 148"/>
                  <a:gd name="T49" fmla="*/ 134 h 166"/>
                  <a:gd name="T50" fmla="*/ 104 w 148"/>
                  <a:gd name="T51" fmla="*/ 126 h 166"/>
                  <a:gd name="T52" fmla="*/ 113 w 148"/>
                  <a:gd name="T53" fmla="*/ 115 h 166"/>
                  <a:gd name="T54" fmla="*/ 114 w 148"/>
                  <a:gd name="T55" fmla="*/ 106 h 166"/>
                  <a:gd name="T56" fmla="*/ 114 w 148"/>
                  <a:gd name="T57" fmla="*/ 94 h 166"/>
                  <a:gd name="T58" fmla="*/ 148 w 148"/>
                  <a:gd name="T59" fmla="*/ 97 h 166"/>
                  <a:gd name="T60" fmla="*/ 144 w 148"/>
                  <a:gd name="T61" fmla="*/ 120 h 166"/>
                  <a:gd name="T62" fmla="*/ 136 w 148"/>
                  <a:gd name="T63" fmla="*/ 136 h 166"/>
                  <a:gd name="T64" fmla="*/ 128 w 148"/>
                  <a:gd name="T65" fmla="*/ 145 h 166"/>
                  <a:gd name="T66" fmla="*/ 118 w 148"/>
                  <a:gd name="T67" fmla="*/ 152 h 166"/>
                  <a:gd name="T68" fmla="*/ 107 w 148"/>
                  <a:gd name="T69" fmla="*/ 158 h 166"/>
                  <a:gd name="T70" fmla="*/ 93 w 148"/>
                  <a:gd name="T71" fmla="*/ 163 h 166"/>
                  <a:gd name="T72" fmla="*/ 77 w 148"/>
                  <a:gd name="T73" fmla="*/ 166 h 166"/>
                  <a:gd name="T74" fmla="*/ 62 w 148"/>
                  <a:gd name="T75" fmla="*/ 164 h 166"/>
                  <a:gd name="T76" fmla="*/ 49 w 148"/>
                  <a:gd name="T77" fmla="*/ 160 h 166"/>
                  <a:gd name="T78" fmla="*/ 31 w 148"/>
                  <a:gd name="T79" fmla="*/ 148 h 166"/>
                  <a:gd name="T80" fmla="*/ 12 w 148"/>
                  <a:gd name="T81" fmla="*/ 122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8"/>
                  <a:gd name="T124" fmla="*/ 0 h 166"/>
                  <a:gd name="T125" fmla="*/ 148 w 14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8" h="166">
                    <a:moveTo>
                      <a:pt x="6" y="106"/>
                    </a:moveTo>
                    <a:lnTo>
                      <a:pt x="1" y="87"/>
                    </a:lnTo>
                    <a:lnTo>
                      <a:pt x="0" y="70"/>
                    </a:lnTo>
                    <a:lnTo>
                      <a:pt x="1" y="53"/>
                    </a:lnTo>
                    <a:lnTo>
                      <a:pt x="6" y="38"/>
                    </a:lnTo>
                    <a:lnTo>
                      <a:pt x="9" y="33"/>
                    </a:lnTo>
                    <a:lnTo>
                      <a:pt x="12" y="28"/>
                    </a:lnTo>
                    <a:lnTo>
                      <a:pt x="17" y="23"/>
                    </a:lnTo>
                    <a:lnTo>
                      <a:pt x="23" y="18"/>
                    </a:lnTo>
                    <a:lnTo>
                      <a:pt x="28" y="14"/>
                    </a:lnTo>
                    <a:lnTo>
                      <a:pt x="34" y="10"/>
                    </a:lnTo>
                    <a:lnTo>
                      <a:pt x="40" y="8"/>
                    </a:lnTo>
                    <a:lnTo>
                      <a:pt x="47" y="5"/>
                    </a:lnTo>
                    <a:lnTo>
                      <a:pt x="56" y="2"/>
                    </a:lnTo>
                    <a:lnTo>
                      <a:pt x="65" y="0"/>
                    </a:lnTo>
                    <a:lnTo>
                      <a:pt x="72" y="0"/>
                    </a:lnTo>
                    <a:lnTo>
                      <a:pt x="81" y="0"/>
                    </a:lnTo>
                    <a:lnTo>
                      <a:pt x="89" y="1"/>
                    </a:lnTo>
                    <a:lnTo>
                      <a:pt x="97" y="4"/>
                    </a:lnTo>
                    <a:lnTo>
                      <a:pt x="103" y="8"/>
                    </a:lnTo>
                    <a:lnTo>
                      <a:pt x="109" y="11"/>
                    </a:lnTo>
                    <a:lnTo>
                      <a:pt x="116" y="16"/>
                    </a:lnTo>
                    <a:lnTo>
                      <a:pt x="122" y="22"/>
                    </a:lnTo>
                    <a:lnTo>
                      <a:pt x="126" y="28"/>
                    </a:lnTo>
                    <a:lnTo>
                      <a:pt x="130" y="36"/>
                    </a:lnTo>
                    <a:lnTo>
                      <a:pt x="98" y="46"/>
                    </a:lnTo>
                    <a:lnTo>
                      <a:pt x="95" y="41"/>
                    </a:lnTo>
                    <a:lnTo>
                      <a:pt x="91" y="37"/>
                    </a:lnTo>
                    <a:lnTo>
                      <a:pt x="88" y="34"/>
                    </a:lnTo>
                    <a:lnTo>
                      <a:pt x="85" y="32"/>
                    </a:lnTo>
                    <a:lnTo>
                      <a:pt x="79" y="29"/>
                    </a:lnTo>
                    <a:lnTo>
                      <a:pt x="72" y="28"/>
                    </a:lnTo>
                    <a:lnTo>
                      <a:pt x="65" y="28"/>
                    </a:lnTo>
                    <a:lnTo>
                      <a:pt x="57" y="30"/>
                    </a:lnTo>
                    <a:lnTo>
                      <a:pt x="49" y="34"/>
                    </a:lnTo>
                    <a:lnTo>
                      <a:pt x="43" y="39"/>
                    </a:lnTo>
                    <a:lnTo>
                      <a:pt x="38" y="46"/>
                    </a:lnTo>
                    <a:lnTo>
                      <a:pt x="34" y="53"/>
                    </a:lnTo>
                    <a:lnTo>
                      <a:pt x="33" y="62"/>
                    </a:lnTo>
                    <a:lnTo>
                      <a:pt x="33" y="73"/>
                    </a:lnTo>
                    <a:lnTo>
                      <a:pt x="34" y="84"/>
                    </a:lnTo>
                    <a:lnTo>
                      <a:pt x="38" y="95"/>
                    </a:lnTo>
                    <a:lnTo>
                      <a:pt x="42" y="107"/>
                    </a:lnTo>
                    <a:lnTo>
                      <a:pt x="48" y="116"/>
                    </a:lnTo>
                    <a:lnTo>
                      <a:pt x="53" y="124"/>
                    </a:lnTo>
                    <a:lnTo>
                      <a:pt x="61" y="130"/>
                    </a:lnTo>
                    <a:lnTo>
                      <a:pt x="68" y="134"/>
                    </a:lnTo>
                    <a:lnTo>
                      <a:pt x="76" y="135"/>
                    </a:lnTo>
                    <a:lnTo>
                      <a:pt x="84" y="135"/>
                    </a:lnTo>
                    <a:lnTo>
                      <a:pt x="91" y="134"/>
                    </a:lnTo>
                    <a:lnTo>
                      <a:pt x="99" y="130"/>
                    </a:lnTo>
                    <a:lnTo>
                      <a:pt x="104" y="126"/>
                    </a:lnTo>
                    <a:lnTo>
                      <a:pt x="109" y="121"/>
                    </a:lnTo>
                    <a:lnTo>
                      <a:pt x="113" y="115"/>
                    </a:lnTo>
                    <a:lnTo>
                      <a:pt x="114" y="111"/>
                    </a:lnTo>
                    <a:lnTo>
                      <a:pt x="114" y="106"/>
                    </a:lnTo>
                    <a:lnTo>
                      <a:pt x="114" y="101"/>
                    </a:lnTo>
                    <a:lnTo>
                      <a:pt x="114" y="94"/>
                    </a:lnTo>
                    <a:lnTo>
                      <a:pt x="146" y="84"/>
                    </a:lnTo>
                    <a:lnTo>
                      <a:pt x="148" y="97"/>
                    </a:lnTo>
                    <a:lnTo>
                      <a:pt x="146" y="108"/>
                    </a:lnTo>
                    <a:lnTo>
                      <a:pt x="144" y="120"/>
                    </a:lnTo>
                    <a:lnTo>
                      <a:pt x="139" y="131"/>
                    </a:lnTo>
                    <a:lnTo>
                      <a:pt x="136" y="136"/>
                    </a:lnTo>
                    <a:lnTo>
                      <a:pt x="132" y="141"/>
                    </a:lnTo>
                    <a:lnTo>
                      <a:pt x="128" y="145"/>
                    </a:lnTo>
                    <a:lnTo>
                      <a:pt x="123" y="149"/>
                    </a:lnTo>
                    <a:lnTo>
                      <a:pt x="118" y="152"/>
                    </a:lnTo>
                    <a:lnTo>
                      <a:pt x="113" y="155"/>
                    </a:lnTo>
                    <a:lnTo>
                      <a:pt x="107" y="158"/>
                    </a:lnTo>
                    <a:lnTo>
                      <a:pt x="100" y="160"/>
                    </a:lnTo>
                    <a:lnTo>
                      <a:pt x="93" y="163"/>
                    </a:lnTo>
                    <a:lnTo>
                      <a:pt x="85" y="164"/>
                    </a:lnTo>
                    <a:lnTo>
                      <a:pt x="77" y="166"/>
                    </a:lnTo>
                    <a:lnTo>
                      <a:pt x="70" y="166"/>
                    </a:lnTo>
                    <a:lnTo>
                      <a:pt x="62" y="164"/>
                    </a:lnTo>
                    <a:lnTo>
                      <a:pt x="56" y="163"/>
                    </a:lnTo>
                    <a:lnTo>
                      <a:pt x="49" y="160"/>
                    </a:lnTo>
                    <a:lnTo>
                      <a:pt x="43" y="157"/>
                    </a:lnTo>
                    <a:lnTo>
                      <a:pt x="31" y="148"/>
                    </a:lnTo>
                    <a:lnTo>
                      <a:pt x="21" y="136"/>
                    </a:lnTo>
                    <a:lnTo>
                      <a:pt x="12" y="122"/>
                    </a:lnTo>
                    <a:lnTo>
                      <a:pt x="6" y="106"/>
                    </a:lnTo>
                    <a:close/>
                  </a:path>
                </a:pathLst>
              </a:custGeom>
              <a:solidFill>
                <a:srgbClr val="4C4C99"/>
              </a:solidFill>
              <a:ln w="9525">
                <a:noFill/>
                <a:round/>
                <a:headEnd/>
                <a:tailEnd/>
              </a:ln>
            </p:spPr>
            <p:txBody>
              <a:bodyPr/>
              <a:lstStyle/>
              <a:p>
                <a:endParaRPr lang="en-US" dirty="0"/>
              </a:p>
            </p:txBody>
          </p:sp>
          <p:sp>
            <p:nvSpPr>
              <p:cNvPr id="29" name="Freeform 28"/>
              <p:cNvSpPr>
                <a:spLocks/>
              </p:cNvSpPr>
              <p:nvPr/>
            </p:nvSpPr>
            <p:spPr bwMode="auto">
              <a:xfrm>
                <a:off x="3665538" y="2889250"/>
                <a:ext cx="366713" cy="395288"/>
              </a:xfrm>
              <a:custGeom>
                <a:avLst/>
                <a:gdLst>
                  <a:gd name="T0" fmla="*/ 106 w 156"/>
                  <a:gd name="T1" fmla="*/ 6 h 168"/>
                  <a:gd name="T2" fmla="*/ 100 w 156"/>
                  <a:gd name="T3" fmla="*/ 4 h 168"/>
                  <a:gd name="T4" fmla="*/ 94 w 156"/>
                  <a:gd name="T5" fmla="*/ 3 h 168"/>
                  <a:gd name="T6" fmla="*/ 88 w 156"/>
                  <a:gd name="T7" fmla="*/ 1 h 168"/>
                  <a:gd name="T8" fmla="*/ 80 w 156"/>
                  <a:gd name="T9" fmla="*/ 0 h 168"/>
                  <a:gd name="T10" fmla="*/ 74 w 156"/>
                  <a:gd name="T11" fmla="*/ 1 h 168"/>
                  <a:gd name="T12" fmla="*/ 66 w 156"/>
                  <a:gd name="T13" fmla="*/ 1 h 168"/>
                  <a:gd name="T14" fmla="*/ 59 w 156"/>
                  <a:gd name="T15" fmla="*/ 3 h 168"/>
                  <a:gd name="T16" fmla="*/ 51 w 156"/>
                  <a:gd name="T17" fmla="*/ 5 h 168"/>
                  <a:gd name="T18" fmla="*/ 43 w 156"/>
                  <a:gd name="T19" fmla="*/ 8 h 168"/>
                  <a:gd name="T20" fmla="*/ 36 w 156"/>
                  <a:gd name="T21" fmla="*/ 12 h 168"/>
                  <a:gd name="T22" fmla="*/ 29 w 156"/>
                  <a:gd name="T23" fmla="*/ 15 h 168"/>
                  <a:gd name="T24" fmla="*/ 24 w 156"/>
                  <a:gd name="T25" fmla="*/ 19 h 168"/>
                  <a:gd name="T26" fmla="*/ 19 w 156"/>
                  <a:gd name="T27" fmla="*/ 24 h 168"/>
                  <a:gd name="T28" fmla="*/ 14 w 156"/>
                  <a:gd name="T29" fmla="*/ 29 h 168"/>
                  <a:gd name="T30" fmla="*/ 10 w 156"/>
                  <a:gd name="T31" fmla="*/ 35 h 168"/>
                  <a:gd name="T32" fmla="*/ 8 w 156"/>
                  <a:gd name="T33" fmla="*/ 40 h 168"/>
                  <a:gd name="T34" fmla="*/ 1 w 156"/>
                  <a:gd name="T35" fmla="*/ 55 h 168"/>
                  <a:gd name="T36" fmla="*/ 0 w 156"/>
                  <a:gd name="T37" fmla="*/ 71 h 168"/>
                  <a:gd name="T38" fmla="*/ 1 w 156"/>
                  <a:gd name="T39" fmla="*/ 89 h 168"/>
                  <a:gd name="T40" fmla="*/ 6 w 156"/>
                  <a:gd name="T41" fmla="*/ 108 h 168"/>
                  <a:gd name="T42" fmla="*/ 10 w 156"/>
                  <a:gd name="T43" fmla="*/ 119 h 168"/>
                  <a:gd name="T44" fmla="*/ 14 w 156"/>
                  <a:gd name="T45" fmla="*/ 128 h 168"/>
                  <a:gd name="T46" fmla="*/ 19 w 156"/>
                  <a:gd name="T47" fmla="*/ 135 h 168"/>
                  <a:gd name="T48" fmla="*/ 24 w 156"/>
                  <a:gd name="T49" fmla="*/ 143 h 168"/>
                  <a:gd name="T50" fmla="*/ 29 w 156"/>
                  <a:gd name="T51" fmla="*/ 149 h 168"/>
                  <a:gd name="T52" fmla="*/ 36 w 156"/>
                  <a:gd name="T53" fmla="*/ 154 h 168"/>
                  <a:gd name="T54" fmla="*/ 42 w 156"/>
                  <a:gd name="T55" fmla="*/ 159 h 168"/>
                  <a:gd name="T56" fmla="*/ 50 w 156"/>
                  <a:gd name="T57" fmla="*/ 163 h 168"/>
                  <a:gd name="T58" fmla="*/ 56 w 156"/>
                  <a:gd name="T59" fmla="*/ 166 h 168"/>
                  <a:gd name="T60" fmla="*/ 61 w 156"/>
                  <a:gd name="T61" fmla="*/ 167 h 168"/>
                  <a:gd name="T62" fmla="*/ 68 w 156"/>
                  <a:gd name="T63" fmla="*/ 168 h 168"/>
                  <a:gd name="T64" fmla="*/ 75 w 156"/>
                  <a:gd name="T65" fmla="*/ 168 h 168"/>
                  <a:gd name="T66" fmla="*/ 82 w 156"/>
                  <a:gd name="T67" fmla="*/ 168 h 168"/>
                  <a:gd name="T68" fmla="*/ 89 w 156"/>
                  <a:gd name="T69" fmla="*/ 167 h 168"/>
                  <a:gd name="T70" fmla="*/ 97 w 156"/>
                  <a:gd name="T71" fmla="*/ 166 h 168"/>
                  <a:gd name="T72" fmla="*/ 105 w 156"/>
                  <a:gd name="T73" fmla="*/ 163 h 168"/>
                  <a:gd name="T74" fmla="*/ 112 w 156"/>
                  <a:gd name="T75" fmla="*/ 161 h 168"/>
                  <a:gd name="T76" fmla="*/ 119 w 156"/>
                  <a:gd name="T77" fmla="*/ 158 h 168"/>
                  <a:gd name="T78" fmla="*/ 125 w 156"/>
                  <a:gd name="T79" fmla="*/ 154 h 168"/>
                  <a:gd name="T80" fmla="*/ 131 w 156"/>
                  <a:gd name="T81" fmla="*/ 150 h 168"/>
                  <a:gd name="T82" fmla="*/ 137 w 156"/>
                  <a:gd name="T83" fmla="*/ 145 h 168"/>
                  <a:gd name="T84" fmla="*/ 140 w 156"/>
                  <a:gd name="T85" fmla="*/ 140 h 168"/>
                  <a:gd name="T86" fmla="*/ 144 w 156"/>
                  <a:gd name="T87" fmla="*/ 135 h 168"/>
                  <a:gd name="T88" fmla="*/ 147 w 156"/>
                  <a:gd name="T89" fmla="*/ 130 h 168"/>
                  <a:gd name="T90" fmla="*/ 153 w 156"/>
                  <a:gd name="T91" fmla="*/ 115 h 168"/>
                  <a:gd name="T92" fmla="*/ 156 w 156"/>
                  <a:gd name="T93" fmla="*/ 98 h 168"/>
                  <a:gd name="T94" fmla="*/ 154 w 156"/>
                  <a:gd name="T95" fmla="*/ 80 h 168"/>
                  <a:gd name="T96" fmla="*/ 149 w 156"/>
                  <a:gd name="T97" fmla="*/ 61 h 168"/>
                  <a:gd name="T98" fmla="*/ 145 w 156"/>
                  <a:gd name="T99" fmla="*/ 51 h 168"/>
                  <a:gd name="T100" fmla="*/ 142 w 156"/>
                  <a:gd name="T101" fmla="*/ 42 h 168"/>
                  <a:gd name="T102" fmla="*/ 137 w 156"/>
                  <a:gd name="T103" fmla="*/ 35 h 168"/>
                  <a:gd name="T104" fmla="*/ 131 w 156"/>
                  <a:gd name="T105" fmla="*/ 27 h 168"/>
                  <a:gd name="T106" fmla="*/ 126 w 156"/>
                  <a:gd name="T107" fmla="*/ 20 h 168"/>
                  <a:gd name="T108" fmla="*/ 120 w 156"/>
                  <a:gd name="T109" fmla="*/ 15 h 168"/>
                  <a:gd name="T110" fmla="*/ 112 w 156"/>
                  <a:gd name="T111" fmla="*/ 10 h 168"/>
                  <a:gd name="T112" fmla="*/ 106 w 156"/>
                  <a:gd name="T113" fmla="*/ 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
                  <a:gd name="T172" fmla="*/ 0 h 168"/>
                  <a:gd name="T173" fmla="*/ 156 w 156"/>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 h="168">
                    <a:moveTo>
                      <a:pt x="106" y="6"/>
                    </a:moveTo>
                    <a:lnTo>
                      <a:pt x="100" y="4"/>
                    </a:lnTo>
                    <a:lnTo>
                      <a:pt x="94" y="3"/>
                    </a:lnTo>
                    <a:lnTo>
                      <a:pt x="88" y="1"/>
                    </a:lnTo>
                    <a:lnTo>
                      <a:pt x="80" y="0"/>
                    </a:lnTo>
                    <a:lnTo>
                      <a:pt x="74" y="1"/>
                    </a:lnTo>
                    <a:lnTo>
                      <a:pt x="66" y="1"/>
                    </a:lnTo>
                    <a:lnTo>
                      <a:pt x="59" y="3"/>
                    </a:lnTo>
                    <a:lnTo>
                      <a:pt x="51" y="5"/>
                    </a:lnTo>
                    <a:lnTo>
                      <a:pt x="43" y="8"/>
                    </a:lnTo>
                    <a:lnTo>
                      <a:pt x="36" y="12"/>
                    </a:lnTo>
                    <a:lnTo>
                      <a:pt x="29" y="15"/>
                    </a:lnTo>
                    <a:lnTo>
                      <a:pt x="24" y="19"/>
                    </a:lnTo>
                    <a:lnTo>
                      <a:pt x="19" y="24"/>
                    </a:lnTo>
                    <a:lnTo>
                      <a:pt x="14" y="29"/>
                    </a:lnTo>
                    <a:lnTo>
                      <a:pt x="10" y="35"/>
                    </a:lnTo>
                    <a:lnTo>
                      <a:pt x="8" y="40"/>
                    </a:lnTo>
                    <a:lnTo>
                      <a:pt x="1" y="55"/>
                    </a:lnTo>
                    <a:lnTo>
                      <a:pt x="0" y="71"/>
                    </a:lnTo>
                    <a:lnTo>
                      <a:pt x="1" y="89"/>
                    </a:lnTo>
                    <a:lnTo>
                      <a:pt x="6" y="108"/>
                    </a:lnTo>
                    <a:lnTo>
                      <a:pt x="10" y="119"/>
                    </a:lnTo>
                    <a:lnTo>
                      <a:pt x="14" y="128"/>
                    </a:lnTo>
                    <a:lnTo>
                      <a:pt x="19" y="135"/>
                    </a:lnTo>
                    <a:lnTo>
                      <a:pt x="24" y="143"/>
                    </a:lnTo>
                    <a:lnTo>
                      <a:pt x="29" y="149"/>
                    </a:lnTo>
                    <a:lnTo>
                      <a:pt x="36" y="154"/>
                    </a:lnTo>
                    <a:lnTo>
                      <a:pt x="42" y="159"/>
                    </a:lnTo>
                    <a:lnTo>
                      <a:pt x="50" y="163"/>
                    </a:lnTo>
                    <a:lnTo>
                      <a:pt x="56" y="166"/>
                    </a:lnTo>
                    <a:lnTo>
                      <a:pt x="61" y="167"/>
                    </a:lnTo>
                    <a:lnTo>
                      <a:pt x="68" y="168"/>
                    </a:lnTo>
                    <a:lnTo>
                      <a:pt x="75" y="168"/>
                    </a:lnTo>
                    <a:lnTo>
                      <a:pt x="82" y="168"/>
                    </a:lnTo>
                    <a:lnTo>
                      <a:pt x="89" y="167"/>
                    </a:lnTo>
                    <a:lnTo>
                      <a:pt x="97" y="166"/>
                    </a:lnTo>
                    <a:lnTo>
                      <a:pt x="105" y="163"/>
                    </a:lnTo>
                    <a:lnTo>
                      <a:pt x="112" y="161"/>
                    </a:lnTo>
                    <a:lnTo>
                      <a:pt x="119" y="158"/>
                    </a:lnTo>
                    <a:lnTo>
                      <a:pt x="125" y="154"/>
                    </a:lnTo>
                    <a:lnTo>
                      <a:pt x="131" y="150"/>
                    </a:lnTo>
                    <a:lnTo>
                      <a:pt x="137" y="145"/>
                    </a:lnTo>
                    <a:lnTo>
                      <a:pt x="140" y="140"/>
                    </a:lnTo>
                    <a:lnTo>
                      <a:pt x="144" y="135"/>
                    </a:lnTo>
                    <a:lnTo>
                      <a:pt x="147" y="130"/>
                    </a:lnTo>
                    <a:lnTo>
                      <a:pt x="153" y="115"/>
                    </a:lnTo>
                    <a:lnTo>
                      <a:pt x="156" y="98"/>
                    </a:lnTo>
                    <a:lnTo>
                      <a:pt x="154" y="80"/>
                    </a:lnTo>
                    <a:lnTo>
                      <a:pt x="149" y="61"/>
                    </a:lnTo>
                    <a:lnTo>
                      <a:pt x="145" y="51"/>
                    </a:lnTo>
                    <a:lnTo>
                      <a:pt x="142" y="42"/>
                    </a:lnTo>
                    <a:lnTo>
                      <a:pt x="137" y="35"/>
                    </a:lnTo>
                    <a:lnTo>
                      <a:pt x="131" y="27"/>
                    </a:lnTo>
                    <a:lnTo>
                      <a:pt x="126" y="20"/>
                    </a:lnTo>
                    <a:lnTo>
                      <a:pt x="120" y="15"/>
                    </a:lnTo>
                    <a:lnTo>
                      <a:pt x="112" y="10"/>
                    </a:lnTo>
                    <a:lnTo>
                      <a:pt x="106" y="6"/>
                    </a:lnTo>
                    <a:close/>
                  </a:path>
                </a:pathLst>
              </a:custGeom>
              <a:solidFill>
                <a:srgbClr val="4C4C99"/>
              </a:solidFill>
              <a:ln w="9525">
                <a:noFill/>
                <a:round/>
                <a:headEnd/>
                <a:tailEnd/>
              </a:ln>
            </p:spPr>
            <p:txBody>
              <a:bodyPr/>
              <a:lstStyle/>
              <a:p>
                <a:endParaRPr lang="en-US" dirty="0"/>
              </a:p>
            </p:txBody>
          </p:sp>
          <p:sp>
            <p:nvSpPr>
              <p:cNvPr id="30" name="Freeform 29"/>
              <p:cNvSpPr>
                <a:spLocks/>
              </p:cNvSpPr>
              <p:nvPr/>
            </p:nvSpPr>
            <p:spPr bwMode="auto">
              <a:xfrm>
                <a:off x="4013200" y="2746375"/>
                <a:ext cx="401638" cy="444500"/>
              </a:xfrm>
              <a:custGeom>
                <a:avLst/>
                <a:gdLst>
                  <a:gd name="T0" fmla="*/ 50 w 171"/>
                  <a:gd name="T1" fmla="*/ 189 h 189"/>
                  <a:gd name="T2" fmla="*/ 0 w 171"/>
                  <a:gd name="T3" fmla="*/ 39 h 189"/>
                  <a:gd name="T4" fmla="*/ 32 w 171"/>
                  <a:gd name="T5" fmla="*/ 28 h 189"/>
                  <a:gd name="T6" fmla="*/ 126 w 171"/>
                  <a:gd name="T7" fmla="*/ 112 h 189"/>
                  <a:gd name="T8" fmla="*/ 92 w 171"/>
                  <a:gd name="T9" fmla="*/ 9 h 189"/>
                  <a:gd name="T10" fmla="*/ 121 w 171"/>
                  <a:gd name="T11" fmla="*/ 0 h 189"/>
                  <a:gd name="T12" fmla="*/ 171 w 171"/>
                  <a:gd name="T13" fmla="*/ 148 h 189"/>
                  <a:gd name="T14" fmla="*/ 140 w 171"/>
                  <a:gd name="T15" fmla="*/ 158 h 189"/>
                  <a:gd name="T16" fmla="*/ 43 w 171"/>
                  <a:gd name="T17" fmla="*/ 73 h 189"/>
                  <a:gd name="T18" fmla="*/ 79 w 171"/>
                  <a:gd name="T19" fmla="*/ 178 h 189"/>
                  <a:gd name="T20" fmla="*/ 50 w 171"/>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89"/>
                  <a:gd name="T35" fmla="*/ 171 w 171"/>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89">
                    <a:moveTo>
                      <a:pt x="50" y="189"/>
                    </a:moveTo>
                    <a:lnTo>
                      <a:pt x="0" y="39"/>
                    </a:lnTo>
                    <a:lnTo>
                      <a:pt x="32" y="28"/>
                    </a:lnTo>
                    <a:lnTo>
                      <a:pt x="126" y="112"/>
                    </a:lnTo>
                    <a:lnTo>
                      <a:pt x="92" y="9"/>
                    </a:lnTo>
                    <a:lnTo>
                      <a:pt x="121" y="0"/>
                    </a:lnTo>
                    <a:lnTo>
                      <a:pt x="171" y="148"/>
                    </a:lnTo>
                    <a:lnTo>
                      <a:pt x="140" y="158"/>
                    </a:lnTo>
                    <a:lnTo>
                      <a:pt x="43" y="73"/>
                    </a:lnTo>
                    <a:lnTo>
                      <a:pt x="79" y="178"/>
                    </a:lnTo>
                    <a:lnTo>
                      <a:pt x="50" y="189"/>
                    </a:lnTo>
                    <a:close/>
                  </a:path>
                </a:pathLst>
              </a:custGeom>
              <a:solidFill>
                <a:srgbClr val="4C4C99"/>
              </a:solidFill>
              <a:ln w="9525">
                <a:noFill/>
                <a:round/>
                <a:headEnd/>
                <a:tailEnd/>
              </a:ln>
            </p:spPr>
            <p:txBody>
              <a:bodyPr/>
              <a:lstStyle/>
              <a:p>
                <a:endParaRPr lang="en-US" dirty="0"/>
              </a:p>
            </p:txBody>
          </p:sp>
          <p:sp>
            <p:nvSpPr>
              <p:cNvPr id="35" name="Freeform 34"/>
              <p:cNvSpPr>
                <a:spLocks/>
              </p:cNvSpPr>
              <p:nvPr/>
            </p:nvSpPr>
            <p:spPr bwMode="auto">
              <a:xfrm>
                <a:off x="5029200" y="2608263"/>
                <a:ext cx="104775" cy="84138"/>
              </a:xfrm>
              <a:custGeom>
                <a:avLst/>
                <a:gdLst>
                  <a:gd name="T0" fmla="*/ 35 w 45"/>
                  <a:gd name="T1" fmla="*/ 0 h 36"/>
                  <a:gd name="T2" fmla="*/ 37 w 45"/>
                  <a:gd name="T3" fmla="*/ 2 h 36"/>
                  <a:gd name="T4" fmla="*/ 40 w 45"/>
                  <a:gd name="T5" fmla="*/ 3 h 36"/>
                  <a:gd name="T6" fmla="*/ 43 w 45"/>
                  <a:gd name="T7" fmla="*/ 7 h 36"/>
                  <a:gd name="T8" fmla="*/ 44 w 45"/>
                  <a:gd name="T9" fmla="*/ 11 h 36"/>
                  <a:gd name="T10" fmla="*/ 45 w 45"/>
                  <a:gd name="T11" fmla="*/ 14 h 36"/>
                  <a:gd name="T12" fmla="*/ 45 w 45"/>
                  <a:gd name="T13" fmla="*/ 18 h 36"/>
                  <a:gd name="T14" fmla="*/ 44 w 45"/>
                  <a:gd name="T15" fmla="*/ 21 h 36"/>
                  <a:gd name="T16" fmla="*/ 43 w 45"/>
                  <a:gd name="T17" fmla="*/ 23 h 36"/>
                  <a:gd name="T18" fmla="*/ 40 w 45"/>
                  <a:gd name="T19" fmla="*/ 25 h 36"/>
                  <a:gd name="T20" fmla="*/ 39 w 45"/>
                  <a:gd name="T21" fmla="*/ 26 h 36"/>
                  <a:gd name="T22" fmla="*/ 36 w 45"/>
                  <a:gd name="T23" fmla="*/ 27 h 36"/>
                  <a:gd name="T24" fmla="*/ 32 w 45"/>
                  <a:gd name="T25" fmla="*/ 28 h 36"/>
                  <a:gd name="T26" fmla="*/ 9 w 45"/>
                  <a:gd name="T27" fmla="*/ 36 h 36"/>
                  <a:gd name="T28" fmla="*/ 0 w 45"/>
                  <a:gd name="T29" fmla="*/ 11 h 36"/>
                  <a:gd name="T30" fmla="*/ 23 w 45"/>
                  <a:gd name="T31" fmla="*/ 2 h 36"/>
                  <a:gd name="T32" fmla="*/ 27 w 45"/>
                  <a:gd name="T33" fmla="*/ 0 h 36"/>
                  <a:gd name="T34" fmla="*/ 30 w 45"/>
                  <a:gd name="T35" fmla="*/ 0 h 36"/>
                  <a:gd name="T36" fmla="*/ 32 w 45"/>
                  <a:gd name="T37" fmla="*/ 0 h 36"/>
                  <a:gd name="T38" fmla="*/ 35 w 4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6"/>
                  <a:gd name="T62" fmla="*/ 45 w 4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6">
                    <a:moveTo>
                      <a:pt x="35" y="0"/>
                    </a:moveTo>
                    <a:lnTo>
                      <a:pt x="37" y="2"/>
                    </a:lnTo>
                    <a:lnTo>
                      <a:pt x="40" y="3"/>
                    </a:lnTo>
                    <a:lnTo>
                      <a:pt x="43" y="7"/>
                    </a:lnTo>
                    <a:lnTo>
                      <a:pt x="44" y="11"/>
                    </a:lnTo>
                    <a:lnTo>
                      <a:pt x="45" y="14"/>
                    </a:lnTo>
                    <a:lnTo>
                      <a:pt x="45" y="18"/>
                    </a:lnTo>
                    <a:lnTo>
                      <a:pt x="44" y="21"/>
                    </a:lnTo>
                    <a:lnTo>
                      <a:pt x="43" y="23"/>
                    </a:lnTo>
                    <a:lnTo>
                      <a:pt x="40" y="25"/>
                    </a:lnTo>
                    <a:lnTo>
                      <a:pt x="39" y="26"/>
                    </a:lnTo>
                    <a:lnTo>
                      <a:pt x="36" y="27"/>
                    </a:lnTo>
                    <a:lnTo>
                      <a:pt x="32" y="28"/>
                    </a:lnTo>
                    <a:lnTo>
                      <a:pt x="9" y="36"/>
                    </a:lnTo>
                    <a:lnTo>
                      <a:pt x="0" y="11"/>
                    </a:lnTo>
                    <a:lnTo>
                      <a:pt x="23" y="2"/>
                    </a:lnTo>
                    <a:lnTo>
                      <a:pt x="27" y="0"/>
                    </a:lnTo>
                    <a:lnTo>
                      <a:pt x="30" y="0"/>
                    </a:lnTo>
                    <a:lnTo>
                      <a:pt x="32" y="0"/>
                    </a:lnTo>
                    <a:lnTo>
                      <a:pt x="35" y="0"/>
                    </a:lnTo>
                    <a:close/>
                  </a:path>
                </a:pathLst>
              </a:custGeom>
              <a:solidFill>
                <a:srgbClr val="FFFFFF"/>
              </a:solidFill>
              <a:ln w="9525">
                <a:noFill/>
                <a:round/>
                <a:headEnd/>
                <a:tailEnd/>
              </a:ln>
            </p:spPr>
            <p:txBody>
              <a:bodyPr/>
              <a:lstStyle/>
              <a:p>
                <a:endParaRPr lang="en-US" dirty="0"/>
              </a:p>
            </p:txBody>
          </p:sp>
          <p:sp>
            <p:nvSpPr>
              <p:cNvPr id="36" name="Freeform 35"/>
              <p:cNvSpPr>
                <a:spLocks/>
              </p:cNvSpPr>
              <p:nvPr/>
            </p:nvSpPr>
            <p:spPr bwMode="auto">
              <a:xfrm>
                <a:off x="5308600" y="2551113"/>
                <a:ext cx="60325" cy="101600"/>
              </a:xfrm>
              <a:custGeom>
                <a:avLst/>
                <a:gdLst>
                  <a:gd name="T0" fmla="*/ 26 w 26"/>
                  <a:gd name="T1" fmla="*/ 35 h 43"/>
                  <a:gd name="T2" fmla="*/ 0 w 26"/>
                  <a:gd name="T3" fmla="*/ 43 h 43"/>
                  <a:gd name="T4" fmla="*/ 0 w 26"/>
                  <a:gd name="T5" fmla="*/ 0 h 43"/>
                  <a:gd name="T6" fmla="*/ 26 w 26"/>
                  <a:gd name="T7" fmla="*/ 35 h 43"/>
                  <a:gd name="T8" fmla="*/ 0 60000 65536"/>
                  <a:gd name="T9" fmla="*/ 0 60000 65536"/>
                  <a:gd name="T10" fmla="*/ 0 60000 65536"/>
                  <a:gd name="T11" fmla="*/ 0 60000 65536"/>
                  <a:gd name="T12" fmla="*/ 0 w 26"/>
                  <a:gd name="T13" fmla="*/ 0 h 43"/>
                  <a:gd name="T14" fmla="*/ 26 w 26"/>
                  <a:gd name="T15" fmla="*/ 43 h 43"/>
                </a:gdLst>
                <a:ahLst/>
                <a:cxnLst>
                  <a:cxn ang="T8">
                    <a:pos x="T0" y="T1"/>
                  </a:cxn>
                  <a:cxn ang="T9">
                    <a:pos x="T2" y="T3"/>
                  </a:cxn>
                  <a:cxn ang="T10">
                    <a:pos x="T4" y="T5"/>
                  </a:cxn>
                  <a:cxn ang="T11">
                    <a:pos x="T6" y="T7"/>
                  </a:cxn>
                </a:cxnLst>
                <a:rect l="T12" t="T13" r="T14" b="T15"/>
                <a:pathLst>
                  <a:path w="26" h="43">
                    <a:moveTo>
                      <a:pt x="26" y="35"/>
                    </a:moveTo>
                    <a:lnTo>
                      <a:pt x="0" y="43"/>
                    </a:lnTo>
                    <a:lnTo>
                      <a:pt x="0" y="0"/>
                    </a:lnTo>
                    <a:lnTo>
                      <a:pt x="26" y="35"/>
                    </a:lnTo>
                    <a:close/>
                  </a:path>
                </a:pathLst>
              </a:custGeom>
              <a:solidFill>
                <a:srgbClr val="FFFFFF"/>
              </a:solidFill>
              <a:ln w="9525">
                <a:noFill/>
                <a:round/>
                <a:headEnd/>
                <a:tailEnd/>
              </a:ln>
            </p:spPr>
            <p:txBody>
              <a:bodyPr/>
              <a:lstStyle/>
              <a:p>
                <a:endParaRPr lang="en-US" dirty="0"/>
              </a:p>
            </p:txBody>
          </p:sp>
          <p:sp>
            <p:nvSpPr>
              <p:cNvPr id="37" name="Freeform 36"/>
              <p:cNvSpPr>
                <a:spLocks/>
              </p:cNvSpPr>
              <p:nvPr/>
            </p:nvSpPr>
            <p:spPr bwMode="auto">
              <a:xfrm>
                <a:off x="3740150" y="2957513"/>
                <a:ext cx="214313" cy="258763"/>
              </a:xfrm>
              <a:custGeom>
                <a:avLst/>
                <a:gdLst>
                  <a:gd name="T0" fmla="*/ 29 w 91"/>
                  <a:gd name="T1" fmla="*/ 105 h 110"/>
                  <a:gd name="T2" fmla="*/ 22 w 91"/>
                  <a:gd name="T3" fmla="*/ 99 h 110"/>
                  <a:gd name="T4" fmla="*/ 15 w 91"/>
                  <a:gd name="T5" fmla="*/ 91 h 110"/>
                  <a:gd name="T6" fmla="*/ 10 w 91"/>
                  <a:gd name="T7" fmla="*/ 81 h 110"/>
                  <a:gd name="T8" fmla="*/ 5 w 91"/>
                  <a:gd name="T9" fmla="*/ 69 h 110"/>
                  <a:gd name="T10" fmla="*/ 1 w 91"/>
                  <a:gd name="T11" fmla="*/ 58 h 110"/>
                  <a:gd name="T12" fmla="*/ 0 w 91"/>
                  <a:gd name="T13" fmla="*/ 46 h 110"/>
                  <a:gd name="T14" fmla="*/ 0 w 91"/>
                  <a:gd name="T15" fmla="*/ 36 h 110"/>
                  <a:gd name="T16" fmla="*/ 3 w 91"/>
                  <a:gd name="T17" fmla="*/ 27 h 110"/>
                  <a:gd name="T18" fmla="*/ 6 w 91"/>
                  <a:gd name="T19" fmla="*/ 20 h 110"/>
                  <a:gd name="T20" fmla="*/ 13 w 91"/>
                  <a:gd name="T21" fmla="*/ 12 h 110"/>
                  <a:gd name="T22" fmla="*/ 19 w 91"/>
                  <a:gd name="T23" fmla="*/ 7 h 110"/>
                  <a:gd name="T24" fmla="*/ 28 w 91"/>
                  <a:gd name="T25" fmla="*/ 3 h 110"/>
                  <a:gd name="T26" fmla="*/ 37 w 91"/>
                  <a:gd name="T27" fmla="*/ 0 h 110"/>
                  <a:gd name="T28" fmla="*/ 46 w 91"/>
                  <a:gd name="T29" fmla="*/ 0 h 110"/>
                  <a:gd name="T30" fmla="*/ 54 w 91"/>
                  <a:gd name="T31" fmla="*/ 3 h 110"/>
                  <a:gd name="T32" fmla="*/ 62 w 91"/>
                  <a:gd name="T33" fmla="*/ 7 h 110"/>
                  <a:gd name="T34" fmla="*/ 70 w 91"/>
                  <a:gd name="T35" fmla="*/ 13 h 110"/>
                  <a:gd name="T36" fmla="*/ 77 w 91"/>
                  <a:gd name="T37" fmla="*/ 21 h 110"/>
                  <a:gd name="T38" fmla="*/ 82 w 91"/>
                  <a:gd name="T39" fmla="*/ 31 h 110"/>
                  <a:gd name="T40" fmla="*/ 85 w 91"/>
                  <a:gd name="T41" fmla="*/ 42 h 110"/>
                  <a:gd name="T42" fmla="*/ 89 w 91"/>
                  <a:gd name="T43" fmla="*/ 54 h 110"/>
                  <a:gd name="T44" fmla="*/ 91 w 91"/>
                  <a:gd name="T45" fmla="*/ 65 h 110"/>
                  <a:gd name="T46" fmla="*/ 91 w 91"/>
                  <a:gd name="T47" fmla="*/ 76 h 110"/>
                  <a:gd name="T48" fmla="*/ 88 w 91"/>
                  <a:gd name="T49" fmla="*/ 85 h 110"/>
                  <a:gd name="T50" fmla="*/ 84 w 91"/>
                  <a:gd name="T51" fmla="*/ 92 h 110"/>
                  <a:gd name="T52" fmla="*/ 79 w 91"/>
                  <a:gd name="T53" fmla="*/ 99 h 110"/>
                  <a:gd name="T54" fmla="*/ 71 w 91"/>
                  <a:gd name="T55" fmla="*/ 105 h 110"/>
                  <a:gd name="T56" fmla="*/ 64 w 91"/>
                  <a:gd name="T57" fmla="*/ 109 h 110"/>
                  <a:gd name="T58" fmla="*/ 55 w 91"/>
                  <a:gd name="T59" fmla="*/ 110 h 110"/>
                  <a:gd name="T60" fmla="*/ 46 w 91"/>
                  <a:gd name="T61" fmla="*/ 110 h 110"/>
                  <a:gd name="T62" fmla="*/ 37 w 91"/>
                  <a:gd name="T63" fmla="*/ 109 h 110"/>
                  <a:gd name="T64" fmla="*/ 29 w 91"/>
                  <a:gd name="T65" fmla="*/ 10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0"/>
                  <a:gd name="T101" fmla="*/ 91 w 9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0">
                    <a:moveTo>
                      <a:pt x="29" y="105"/>
                    </a:moveTo>
                    <a:lnTo>
                      <a:pt x="22" y="99"/>
                    </a:lnTo>
                    <a:lnTo>
                      <a:pt x="15" y="91"/>
                    </a:lnTo>
                    <a:lnTo>
                      <a:pt x="10" y="81"/>
                    </a:lnTo>
                    <a:lnTo>
                      <a:pt x="5" y="69"/>
                    </a:lnTo>
                    <a:lnTo>
                      <a:pt x="1" y="58"/>
                    </a:lnTo>
                    <a:lnTo>
                      <a:pt x="0" y="46"/>
                    </a:lnTo>
                    <a:lnTo>
                      <a:pt x="0" y="36"/>
                    </a:lnTo>
                    <a:lnTo>
                      <a:pt x="3" y="27"/>
                    </a:lnTo>
                    <a:lnTo>
                      <a:pt x="6" y="20"/>
                    </a:lnTo>
                    <a:lnTo>
                      <a:pt x="13" y="12"/>
                    </a:lnTo>
                    <a:lnTo>
                      <a:pt x="19" y="7"/>
                    </a:lnTo>
                    <a:lnTo>
                      <a:pt x="28" y="3"/>
                    </a:lnTo>
                    <a:lnTo>
                      <a:pt x="37" y="0"/>
                    </a:lnTo>
                    <a:lnTo>
                      <a:pt x="46" y="0"/>
                    </a:lnTo>
                    <a:lnTo>
                      <a:pt x="54" y="3"/>
                    </a:lnTo>
                    <a:lnTo>
                      <a:pt x="62" y="7"/>
                    </a:lnTo>
                    <a:lnTo>
                      <a:pt x="70" y="13"/>
                    </a:lnTo>
                    <a:lnTo>
                      <a:pt x="77" y="21"/>
                    </a:lnTo>
                    <a:lnTo>
                      <a:pt x="82" y="31"/>
                    </a:lnTo>
                    <a:lnTo>
                      <a:pt x="85" y="42"/>
                    </a:lnTo>
                    <a:lnTo>
                      <a:pt x="89" y="54"/>
                    </a:lnTo>
                    <a:lnTo>
                      <a:pt x="91" y="65"/>
                    </a:lnTo>
                    <a:lnTo>
                      <a:pt x="91" y="76"/>
                    </a:lnTo>
                    <a:lnTo>
                      <a:pt x="88" y="85"/>
                    </a:lnTo>
                    <a:lnTo>
                      <a:pt x="84" y="92"/>
                    </a:lnTo>
                    <a:lnTo>
                      <a:pt x="79" y="99"/>
                    </a:lnTo>
                    <a:lnTo>
                      <a:pt x="71" y="105"/>
                    </a:lnTo>
                    <a:lnTo>
                      <a:pt x="64" y="109"/>
                    </a:lnTo>
                    <a:lnTo>
                      <a:pt x="55" y="110"/>
                    </a:lnTo>
                    <a:lnTo>
                      <a:pt x="46" y="110"/>
                    </a:lnTo>
                    <a:lnTo>
                      <a:pt x="37" y="109"/>
                    </a:lnTo>
                    <a:lnTo>
                      <a:pt x="29" y="105"/>
                    </a:lnTo>
                    <a:close/>
                  </a:path>
                </a:pathLst>
              </a:custGeom>
              <a:solidFill>
                <a:srgbClr val="FFFFFF"/>
              </a:solidFill>
              <a:ln w="9525">
                <a:noFill/>
                <a:round/>
                <a:headEnd/>
                <a:tailEnd/>
              </a:ln>
            </p:spPr>
            <p:txBody>
              <a:bodyPr/>
              <a:lstStyle/>
              <a:p>
                <a:endParaRPr lang="en-US" dirty="0"/>
              </a:p>
            </p:txBody>
          </p:sp>
          <p:sp>
            <p:nvSpPr>
              <p:cNvPr id="38" name="Freeform 37"/>
              <p:cNvSpPr>
                <a:spLocks/>
              </p:cNvSpPr>
              <p:nvPr/>
            </p:nvSpPr>
            <p:spPr bwMode="auto">
              <a:xfrm>
                <a:off x="3171825" y="2711450"/>
                <a:ext cx="1335088" cy="742950"/>
              </a:xfrm>
              <a:custGeom>
                <a:avLst/>
                <a:gdLst>
                  <a:gd name="T0" fmla="*/ 69 w 568"/>
                  <a:gd name="T1" fmla="*/ 96 h 316"/>
                  <a:gd name="T2" fmla="*/ 41 w 568"/>
                  <a:gd name="T3" fmla="*/ 248 h 316"/>
                  <a:gd name="T4" fmla="*/ 53 w 568"/>
                  <a:gd name="T5" fmla="*/ 260 h 316"/>
                  <a:gd name="T6" fmla="*/ 145 w 568"/>
                  <a:gd name="T7" fmla="*/ 316 h 316"/>
                  <a:gd name="T8" fmla="*/ 341 w 568"/>
                  <a:gd name="T9" fmla="*/ 296 h 316"/>
                  <a:gd name="T10" fmla="*/ 421 w 568"/>
                  <a:gd name="T11" fmla="*/ 252 h 316"/>
                  <a:gd name="T12" fmla="*/ 461 w 568"/>
                  <a:gd name="T13" fmla="*/ 204 h 316"/>
                  <a:gd name="T14" fmla="*/ 549 w 568"/>
                  <a:gd name="T15" fmla="*/ 200 h 316"/>
                  <a:gd name="T16" fmla="*/ 537 w 568"/>
                  <a:gd name="T17" fmla="*/ 112 h 316"/>
                  <a:gd name="T18" fmla="*/ 489 w 568"/>
                  <a:gd name="T19" fmla="*/ 40 h 316"/>
                  <a:gd name="T20" fmla="*/ 477 w 568"/>
                  <a:gd name="T21" fmla="*/ 16 h 316"/>
                  <a:gd name="T22" fmla="*/ 441 w 568"/>
                  <a:gd name="T23" fmla="*/ 0 h 316"/>
                  <a:gd name="T24" fmla="*/ 265 w 568"/>
                  <a:gd name="T25" fmla="*/ 4 h 316"/>
                  <a:gd name="T26" fmla="*/ 121 w 568"/>
                  <a:gd name="T27" fmla="*/ 40 h 316"/>
                  <a:gd name="T28" fmla="*/ 89 w 568"/>
                  <a:gd name="T29" fmla="*/ 72 h 316"/>
                  <a:gd name="T30" fmla="*/ 69 w 568"/>
                  <a:gd name="T31" fmla="*/ 96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316"/>
                  <a:gd name="T50" fmla="*/ 568 w 568"/>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316">
                    <a:moveTo>
                      <a:pt x="69" y="96"/>
                    </a:moveTo>
                    <a:cubicBezTo>
                      <a:pt x="0" y="106"/>
                      <a:pt x="32" y="160"/>
                      <a:pt x="41" y="248"/>
                    </a:cubicBezTo>
                    <a:cubicBezTo>
                      <a:pt x="42" y="254"/>
                      <a:pt x="49" y="256"/>
                      <a:pt x="53" y="260"/>
                    </a:cubicBezTo>
                    <a:cubicBezTo>
                      <a:pt x="90" y="304"/>
                      <a:pt x="93" y="299"/>
                      <a:pt x="145" y="316"/>
                    </a:cubicBezTo>
                    <a:cubicBezTo>
                      <a:pt x="288" y="312"/>
                      <a:pt x="250" y="309"/>
                      <a:pt x="341" y="296"/>
                    </a:cubicBezTo>
                    <a:cubicBezTo>
                      <a:pt x="376" y="261"/>
                      <a:pt x="360" y="259"/>
                      <a:pt x="421" y="252"/>
                    </a:cubicBezTo>
                    <a:cubicBezTo>
                      <a:pt x="434" y="243"/>
                      <a:pt x="445" y="206"/>
                      <a:pt x="461" y="204"/>
                    </a:cubicBezTo>
                    <a:cubicBezTo>
                      <a:pt x="490" y="199"/>
                      <a:pt x="520" y="201"/>
                      <a:pt x="549" y="200"/>
                    </a:cubicBezTo>
                    <a:cubicBezTo>
                      <a:pt x="568" y="171"/>
                      <a:pt x="567" y="132"/>
                      <a:pt x="537" y="112"/>
                    </a:cubicBezTo>
                    <a:cubicBezTo>
                      <a:pt x="524" y="92"/>
                      <a:pt x="497" y="63"/>
                      <a:pt x="489" y="40"/>
                    </a:cubicBezTo>
                    <a:cubicBezTo>
                      <a:pt x="486" y="30"/>
                      <a:pt x="485" y="24"/>
                      <a:pt x="477" y="16"/>
                    </a:cubicBezTo>
                    <a:cubicBezTo>
                      <a:pt x="468" y="7"/>
                      <a:pt x="441" y="0"/>
                      <a:pt x="441" y="0"/>
                    </a:cubicBezTo>
                    <a:cubicBezTo>
                      <a:pt x="382" y="1"/>
                      <a:pt x="324" y="2"/>
                      <a:pt x="265" y="4"/>
                    </a:cubicBezTo>
                    <a:cubicBezTo>
                      <a:pt x="219" y="6"/>
                      <a:pt x="167" y="31"/>
                      <a:pt x="121" y="40"/>
                    </a:cubicBezTo>
                    <a:cubicBezTo>
                      <a:pt x="111" y="50"/>
                      <a:pt x="99" y="63"/>
                      <a:pt x="89" y="72"/>
                    </a:cubicBezTo>
                    <a:cubicBezTo>
                      <a:pt x="64" y="93"/>
                      <a:pt x="60" y="78"/>
                      <a:pt x="69" y="96"/>
                    </a:cubicBezTo>
                    <a:close/>
                  </a:path>
                </a:pathLst>
              </a:custGeom>
              <a:solidFill>
                <a:schemeClr val="bg1"/>
              </a:solidFill>
              <a:ln w="9525">
                <a:noFill/>
                <a:round/>
                <a:headEnd/>
                <a:tailEnd/>
              </a:ln>
            </p:spPr>
            <p:txBody>
              <a:bodyPr/>
              <a:lstStyle/>
              <a:p>
                <a:endParaRPr lang="en-US" dirty="0"/>
              </a:p>
            </p:txBody>
          </p:sp>
          <p:sp>
            <p:nvSpPr>
              <p:cNvPr id="39" name="Freeform 38"/>
              <p:cNvSpPr>
                <a:spLocks/>
              </p:cNvSpPr>
              <p:nvPr/>
            </p:nvSpPr>
            <p:spPr bwMode="auto">
              <a:xfrm>
                <a:off x="4703763" y="2271713"/>
                <a:ext cx="1246188" cy="636588"/>
              </a:xfrm>
              <a:custGeom>
                <a:avLst/>
                <a:gdLst>
                  <a:gd name="T0" fmla="*/ 477 w 530"/>
                  <a:gd name="T1" fmla="*/ 7 h 271"/>
                  <a:gd name="T2" fmla="*/ 221 w 530"/>
                  <a:gd name="T3" fmla="*/ 35 h 271"/>
                  <a:gd name="T4" fmla="*/ 169 w 530"/>
                  <a:gd name="T5" fmla="*/ 71 h 271"/>
                  <a:gd name="T6" fmla="*/ 137 w 530"/>
                  <a:gd name="T7" fmla="*/ 79 h 271"/>
                  <a:gd name="T8" fmla="*/ 101 w 530"/>
                  <a:gd name="T9" fmla="*/ 103 h 271"/>
                  <a:gd name="T10" fmla="*/ 57 w 530"/>
                  <a:gd name="T11" fmla="*/ 127 h 271"/>
                  <a:gd name="T12" fmla="*/ 33 w 530"/>
                  <a:gd name="T13" fmla="*/ 143 h 271"/>
                  <a:gd name="T14" fmla="*/ 33 w 530"/>
                  <a:gd name="T15" fmla="*/ 199 h 271"/>
                  <a:gd name="T16" fmla="*/ 53 w 530"/>
                  <a:gd name="T17" fmla="*/ 223 h 271"/>
                  <a:gd name="T18" fmla="*/ 65 w 530"/>
                  <a:gd name="T19" fmla="*/ 247 h 271"/>
                  <a:gd name="T20" fmla="*/ 89 w 530"/>
                  <a:gd name="T21" fmla="*/ 263 h 271"/>
                  <a:gd name="T22" fmla="*/ 101 w 530"/>
                  <a:gd name="T23" fmla="*/ 271 h 271"/>
                  <a:gd name="T24" fmla="*/ 217 w 530"/>
                  <a:gd name="T25" fmla="*/ 255 h 271"/>
                  <a:gd name="T26" fmla="*/ 269 w 530"/>
                  <a:gd name="T27" fmla="*/ 235 h 271"/>
                  <a:gd name="T28" fmla="*/ 385 w 530"/>
                  <a:gd name="T29" fmla="*/ 199 h 271"/>
                  <a:gd name="T30" fmla="*/ 413 w 530"/>
                  <a:gd name="T31" fmla="*/ 183 h 271"/>
                  <a:gd name="T32" fmla="*/ 425 w 530"/>
                  <a:gd name="T33" fmla="*/ 171 h 271"/>
                  <a:gd name="T34" fmla="*/ 437 w 530"/>
                  <a:gd name="T35" fmla="*/ 163 h 271"/>
                  <a:gd name="T36" fmla="*/ 505 w 530"/>
                  <a:gd name="T37" fmla="*/ 147 h 271"/>
                  <a:gd name="T38" fmla="*/ 509 w 530"/>
                  <a:gd name="T39" fmla="*/ 31 h 271"/>
                  <a:gd name="T40" fmla="*/ 477 w 530"/>
                  <a:gd name="T41" fmla="*/ 7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0"/>
                  <a:gd name="T64" fmla="*/ 0 h 271"/>
                  <a:gd name="T65" fmla="*/ 530 w 530"/>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0" h="271">
                    <a:moveTo>
                      <a:pt x="477" y="7"/>
                    </a:moveTo>
                    <a:cubicBezTo>
                      <a:pt x="370" y="9"/>
                      <a:pt x="308" y="0"/>
                      <a:pt x="221" y="35"/>
                    </a:cubicBezTo>
                    <a:cubicBezTo>
                      <a:pt x="201" y="55"/>
                      <a:pt x="195" y="62"/>
                      <a:pt x="169" y="71"/>
                    </a:cubicBezTo>
                    <a:cubicBezTo>
                      <a:pt x="160" y="74"/>
                      <a:pt x="146" y="74"/>
                      <a:pt x="137" y="79"/>
                    </a:cubicBezTo>
                    <a:cubicBezTo>
                      <a:pt x="130" y="83"/>
                      <a:pt x="111" y="97"/>
                      <a:pt x="101" y="103"/>
                    </a:cubicBezTo>
                    <a:cubicBezTo>
                      <a:pt x="86" y="112"/>
                      <a:pt x="72" y="119"/>
                      <a:pt x="57" y="127"/>
                    </a:cubicBezTo>
                    <a:cubicBezTo>
                      <a:pt x="49" y="132"/>
                      <a:pt x="33" y="143"/>
                      <a:pt x="33" y="143"/>
                    </a:cubicBezTo>
                    <a:cubicBezTo>
                      <a:pt x="21" y="161"/>
                      <a:pt x="0" y="188"/>
                      <a:pt x="33" y="199"/>
                    </a:cubicBezTo>
                    <a:cubicBezTo>
                      <a:pt x="34" y="201"/>
                      <a:pt x="53" y="223"/>
                      <a:pt x="53" y="223"/>
                    </a:cubicBezTo>
                    <a:cubicBezTo>
                      <a:pt x="63" y="238"/>
                      <a:pt x="50" y="234"/>
                      <a:pt x="65" y="247"/>
                    </a:cubicBezTo>
                    <a:cubicBezTo>
                      <a:pt x="72" y="253"/>
                      <a:pt x="81" y="258"/>
                      <a:pt x="89" y="263"/>
                    </a:cubicBezTo>
                    <a:cubicBezTo>
                      <a:pt x="93" y="266"/>
                      <a:pt x="101" y="271"/>
                      <a:pt x="101" y="271"/>
                    </a:cubicBezTo>
                    <a:cubicBezTo>
                      <a:pt x="140" y="266"/>
                      <a:pt x="177" y="258"/>
                      <a:pt x="217" y="255"/>
                    </a:cubicBezTo>
                    <a:cubicBezTo>
                      <a:pt x="261" y="237"/>
                      <a:pt x="243" y="244"/>
                      <a:pt x="269" y="235"/>
                    </a:cubicBezTo>
                    <a:cubicBezTo>
                      <a:pt x="298" y="206"/>
                      <a:pt x="346" y="204"/>
                      <a:pt x="385" y="199"/>
                    </a:cubicBezTo>
                    <a:cubicBezTo>
                      <a:pt x="417" y="167"/>
                      <a:pt x="375" y="204"/>
                      <a:pt x="413" y="183"/>
                    </a:cubicBezTo>
                    <a:cubicBezTo>
                      <a:pt x="418" y="180"/>
                      <a:pt x="421" y="175"/>
                      <a:pt x="425" y="171"/>
                    </a:cubicBezTo>
                    <a:cubicBezTo>
                      <a:pt x="429" y="168"/>
                      <a:pt x="433" y="165"/>
                      <a:pt x="437" y="163"/>
                    </a:cubicBezTo>
                    <a:cubicBezTo>
                      <a:pt x="456" y="154"/>
                      <a:pt x="484" y="150"/>
                      <a:pt x="505" y="147"/>
                    </a:cubicBezTo>
                    <a:cubicBezTo>
                      <a:pt x="530" y="109"/>
                      <a:pt x="529" y="116"/>
                      <a:pt x="509" y="31"/>
                    </a:cubicBezTo>
                    <a:cubicBezTo>
                      <a:pt x="507" y="20"/>
                      <a:pt x="470" y="14"/>
                      <a:pt x="477" y="7"/>
                    </a:cubicBezTo>
                    <a:close/>
                  </a:path>
                </a:pathLst>
              </a:custGeom>
              <a:solidFill>
                <a:schemeClr val="bg1"/>
              </a:solidFill>
              <a:ln w="9525">
                <a:noFill/>
                <a:round/>
                <a:headEnd/>
                <a:tailEnd/>
              </a:ln>
            </p:spPr>
            <p:txBody>
              <a:bodyPr/>
              <a:lstStyle/>
              <a:p>
                <a:endParaRPr lang="en-US" dirty="0"/>
              </a:p>
            </p:txBody>
          </p:sp>
          <p:sp>
            <p:nvSpPr>
              <p:cNvPr id="40" name="Freeform 39"/>
              <p:cNvSpPr>
                <a:spLocks/>
              </p:cNvSpPr>
              <p:nvPr/>
            </p:nvSpPr>
            <p:spPr bwMode="auto">
              <a:xfrm>
                <a:off x="3824288" y="4481513"/>
                <a:ext cx="530225" cy="674688"/>
              </a:xfrm>
              <a:custGeom>
                <a:avLst/>
                <a:gdLst>
                  <a:gd name="T0" fmla="*/ 0 w 225"/>
                  <a:gd name="T1" fmla="*/ 44 h 287"/>
                  <a:gd name="T2" fmla="*/ 88 w 225"/>
                  <a:gd name="T3" fmla="*/ 287 h 287"/>
                  <a:gd name="T4" fmla="*/ 225 w 225"/>
                  <a:gd name="T5" fmla="*/ 287 h 287"/>
                  <a:gd name="T6" fmla="*/ 122 w 225"/>
                  <a:gd name="T7" fmla="*/ 0 h 287"/>
                  <a:gd name="T8" fmla="*/ 0 w 225"/>
                  <a:gd name="T9" fmla="*/ 44 h 287"/>
                  <a:gd name="T10" fmla="*/ 0 60000 65536"/>
                  <a:gd name="T11" fmla="*/ 0 60000 65536"/>
                  <a:gd name="T12" fmla="*/ 0 60000 65536"/>
                  <a:gd name="T13" fmla="*/ 0 60000 65536"/>
                  <a:gd name="T14" fmla="*/ 0 60000 65536"/>
                  <a:gd name="T15" fmla="*/ 0 w 225"/>
                  <a:gd name="T16" fmla="*/ 0 h 287"/>
                  <a:gd name="T17" fmla="*/ 225 w 225"/>
                  <a:gd name="T18" fmla="*/ 287 h 287"/>
                </a:gdLst>
                <a:ahLst/>
                <a:cxnLst>
                  <a:cxn ang="T10">
                    <a:pos x="T0" y="T1"/>
                  </a:cxn>
                  <a:cxn ang="T11">
                    <a:pos x="T2" y="T3"/>
                  </a:cxn>
                  <a:cxn ang="T12">
                    <a:pos x="T4" y="T5"/>
                  </a:cxn>
                  <a:cxn ang="T13">
                    <a:pos x="T6" y="T7"/>
                  </a:cxn>
                  <a:cxn ang="T14">
                    <a:pos x="T8" y="T9"/>
                  </a:cxn>
                </a:cxnLst>
                <a:rect l="T15" t="T16" r="T17" b="T18"/>
                <a:pathLst>
                  <a:path w="225" h="287">
                    <a:moveTo>
                      <a:pt x="0" y="44"/>
                    </a:moveTo>
                    <a:lnTo>
                      <a:pt x="88" y="287"/>
                    </a:lnTo>
                    <a:lnTo>
                      <a:pt x="225" y="287"/>
                    </a:lnTo>
                    <a:lnTo>
                      <a:pt x="122" y="0"/>
                    </a:lnTo>
                    <a:lnTo>
                      <a:pt x="0" y="44"/>
                    </a:lnTo>
                    <a:close/>
                  </a:path>
                </a:pathLst>
              </a:custGeom>
              <a:solidFill>
                <a:srgbClr val="00007F"/>
              </a:solidFill>
              <a:ln w="9525">
                <a:noFill/>
                <a:round/>
                <a:headEnd/>
                <a:tailEnd/>
              </a:ln>
            </p:spPr>
            <p:txBody>
              <a:bodyPr/>
              <a:lstStyle/>
              <a:p>
                <a:endParaRPr lang="en-US" dirty="0"/>
              </a:p>
            </p:txBody>
          </p:sp>
          <p:sp>
            <p:nvSpPr>
              <p:cNvPr id="41" name="Freeform 40"/>
              <p:cNvSpPr>
                <a:spLocks/>
              </p:cNvSpPr>
              <p:nvPr/>
            </p:nvSpPr>
            <p:spPr bwMode="auto">
              <a:xfrm>
                <a:off x="3748088" y="1909763"/>
                <a:ext cx="2851150" cy="3246438"/>
              </a:xfrm>
              <a:custGeom>
                <a:avLst/>
                <a:gdLst>
                  <a:gd name="T0" fmla="*/ 1213 w 1213"/>
                  <a:gd name="T1" fmla="*/ 850 h 1381"/>
                  <a:gd name="T2" fmla="*/ 928 w 1213"/>
                  <a:gd name="T3" fmla="*/ 0 h 1381"/>
                  <a:gd name="T4" fmla="*/ 0 w 1213"/>
                  <a:gd name="T5" fmla="*/ 310 h 1381"/>
                  <a:gd name="T6" fmla="*/ 358 w 1213"/>
                  <a:gd name="T7" fmla="*/ 1381 h 1381"/>
                  <a:gd name="T8" fmla="*/ 880 w 1213"/>
                  <a:gd name="T9" fmla="*/ 1381 h 1381"/>
                  <a:gd name="T10" fmla="*/ 1177 w 1213"/>
                  <a:gd name="T11" fmla="*/ 1281 h 1381"/>
                  <a:gd name="T12" fmla="*/ 1213 w 1213"/>
                  <a:gd name="T13" fmla="*/ 850 h 1381"/>
                  <a:gd name="T14" fmla="*/ 0 60000 65536"/>
                  <a:gd name="T15" fmla="*/ 0 60000 65536"/>
                  <a:gd name="T16" fmla="*/ 0 60000 65536"/>
                  <a:gd name="T17" fmla="*/ 0 60000 65536"/>
                  <a:gd name="T18" fmla="*/ 0 60000 65536"/>
                  <a:gd name="T19" fmla="*/ 0 60000 65536"/>
                  <a:gd name="T20" fmla="*/ 0 60000 65536"/>
                  <a:gd name="T21" fmla="*/ 0 w 1213"/>
                  <a:gd name="T22" fmla="*/ 0 h 1381"/>
                  <a:gd name="T23" fmla="*/ 1213 w 1213"/>
                  <a:gd name="T24" fmla="*/ 1381 h 1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 h="1381">
                    <a:moveTo>
                      <a:pt x="1213" y="850"/>
                    </a:moveTo>
                    <a:lnTo>
                      <a:pt x="928" y="0"/>
                    </a:lnTo>
                    <a:lnTo>
                      <a:pt x="0" y="310"/>
                    </a:lnTo>
                    <a:lnTo>
                      <a:pt x="358" y="1381"/>
                    </a:lnTo>
                    <a:lnTo>
                      <a:pt x="880" y="1381"/>
                    </a:lnTo>
                    <a:lnTo>
                      <a:pt x="1177" y="1281"/>
                    </a:lnTo>
                    <a:lnTo>
                      <a:pt x="1213" y="850"/>
                    </a:lnTo>
                    <a:close/>
                  </a:path>
                </a:pathLst>
              </a:custGeom>
              <a:solidFill>
                <a:srgbClr val="FFFFFF"/>
              </a:solidFill>
              <a:ln w="9525">
                <a:noFill/>
                <a:round/>
                <a:headEnd/>
                <a:tailEnd/>
              </a:ln>
            </p:spPr>
            <p:txBody>
              <a:bodyPr/>
              <a:lstStyle/>
              <a:p>
                <a:endParaRPr lang="en-US" dirty="0"/>
              </a:p>
            </p:txBody>
          </p:sp>
          <p:sp>
            <p:nvSpPr>
              <p:cNvPr id="42" name="Freeform 41"/>
              <p:cNvSpPr>
                <a:spLocks/>
              </p:cNvSpPr>
              <p:nvPr/>
            </p:nvSpPr>
            <p:spPr bwMode="auto">
              <a:xfrm>
                <a:off x="4264025" y="2986088"/>
                <a:ext cx="1563688" cy="550863"/>
              </a:xfrm>
              <a:custGeom>
                <a:avLst/>
                <a:gdLst>
                  <a:gd name="T0" fmla="*/ 12 w 665"/>
                  <a:gd name="T1" fmla="*/ 233 h 234"/>
                  <a:gd name="T2" fmla="*/ 660 w 665"/>
                  <a:gd name="T3" fmla="*/ 18 h 234"/>
                  <a:gd name="T4" fmla="*/ 660 w 665"/>
                  <a:gd name="T5" fmla="*/ 18 h 234"/>
                  <a:gd name="T6" fmla="*/ 662 w 665"/>
                  <a:gd name="T7" fmla="*/ 16 h 234"/>
                  <a:gd name="T8" fmla="*/ 665 w 665"/>
                  <a:gd name="T9" fmla="*/ 14 h 234"/>
                  <a:gd name="T10" fmla="*/ 665 w 665"/>
                  <a:gd name="T11" fmla="*/ 10 h 234"/>
                  <a:gd name="T12" fmla="*/ 665 w 665"/>
                  <a:gd name="T13" fmla="*/ 6 h 234"/>
                  <a:gd name="T14" fmla="*/ 663 w 665"/>
                  <a:gd name="T15" fmla="*/ 2 h 234"/>
                  <a:gd name="T16" fmla="*/ 661 w 665"/>
                  <a:gd name="T17" fmla="*/ 1 h 234"/>
                  <a:gd name="T18" fmla="*/ 657 w 665"/>
                  <a:gd name="T19" fmla="*/ 0 h 234"/>
                  <a:gd name="T20" fmla="*/ 653 w 665"/>
                  <a:gd name="T21" fmla="*/ 0 h 234"/>
                  <a:gd name="T22" fmla="*/ 653 w 665"/>
                  <a:gd name="T23" fmla="*/ 0 h 234"/>
                  <a:gd name="T24" fmla="*/ 7 w 665"/>
                  <a:gd name="T25" fmla="*/ 215 h 234"/>
                  <a:gd name="T26" fmla="*/ 7 w 665"/>
                  <a:gd name="T27" fmla="*/ 215 h 234"/>
                  <a:gd name="T28" fmla="*/ 3 w 665"/>
                  <a:gd name="T29" fmla="*/ 218 h 234"/>
                  <a:gd name="T30" fmla="*/ 1 w 665"/>
                  <a:gd name="T31" fmla="*/ 220 h 234"/>
                  <a:gd name="T32" fmla="*/ 0 w 665"/>
                  <a:gd name="T33" fmla="*/ 224 h 234"/>
                  <a:gd name="T34" fmla="*/ 0 w 665"/>
                  <a:gd name="T35" fmla="*/ 228 h 234"/>
                  <a:gd name="T36" fmla="*/ 3 w 665"/>
                  <a:gd name="T37" fmla="*/ 232 h 234"/>
                  <a:gd name="T38" fmla="*/ 5 w 665"/>
                  <a:gd name="T39" fmla="*/ 233 h 234"/>
                  <a:gd name="T40" fmla="*/ 9 w 665"/>
                  <a:gd name="T41" fmla="*/ 234 h 234"/>
                  <a:gd name="T42" fmla="*/ 12 w 665"/>
                  <a:gd name="T43" fmla="*/ 233 h 234"/>
                  <a:gd name="T44" fmla="*/ 12 w 665"/>
                  <a:gd name="T45" fmla="*/ 23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4"/>
                  <a:gd name="T71" fmla="*/ 665 w 665"/>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4">
                    <a:moveTo>
                      <a:pt x="12" y="233"/>
                    </a:moveTo>
                    <a:lnTo>
                      <a:pt x="660" y="18"/>
                    </a:lnTo>
                    <a:lnTo>
                      <a:pt x="662" y="16"/>
                    </a:lnTo>
                    <a:lnTo>
                      <a:pt x="665" y="14"/>
                    </a:lnTo>
                    <a:lnTo>
                      <a:pt x="665" y="10"/>
                    </a:lnTo>
                    <a:lnTo>
                      <a:pt x="665" y="6"/>
                    </a:lnTo>
                    <a:lnTo>
                      <a:pt x="663" y="2"/>
                    </a:lnTo>
                    <a:lnTo>
                      <a:pt x="661" y="1"/>
                    </a:lnTo>
                    <a:lnTo>
                      <a:pt x="657" y="0"/>
                    </a:lnTo>
                    <a:lnTo>
                      <a:pt x="653" y="0"/>
                    </a:lnTo>
                    <a:lnTo>
                      <a:pt x="7" y="215"/>
                    </a:lnTo>
                    <a:lnTo>
                      <a:pt x="3" y="218"/>
                    </a:lnTo>
                    <a:lnTo>
                      <a:pt x="1" y="220"/>
                    </a:lnTo>
                    <a:lnTo>
                      <a:pt x="0" y="224"/>
                    </a:lnTo>
                    <a:lnTo>
                      <a:pt x="0" y="228"/>
                    </a:lnTo>
                    <a:lnTo>
                      <a:pt x="3" y="232"/>
                    </a:lnTo>
                    <a:lnTo>
                      <a:pt x="5" y="233"/>
                    </a:lnTo>
                    <a:lnTo>
                      <a:pt x="9" y="234"/>
                    </a:lnTo>
                    <a:lnTo>
                      <a:pt x="12" y="233"/>
                    </a:lnTo>
                    <a:close/>
                  </a:path>
                </a:pathLst>
              </a:custGeom>
              <a:solidFill>
                <a:srgbClr val="9696BA"/>
              </a:solidFill>
              <a:ln w="9525">
                <a:noFill/>
                <a:round/>
                <a:headEnd/>
                <a:tailEnd/>
              </a:ln>
            </p:spPr>
            <p:txBody>
              <a:bodyPr/>
              <a:lstStyle/>
              <a:p>
                <a:endParaRPr lang="en-US" dirty="0"/>
              </a:p>
            </p:txBody>
          </p:sp>
          <p:sp>
            <p:nvSpPr>
              <p:cNvPr id="43" name="Freeform 42"/>
              <p:cNvSpPr>
                <a:spLocks/>
              </p:cNvSpPr>
              <p:nvPr/>
            </p:nvSpPr>
            <p:spPr bwMode="auto">
              <a:xfrm>
                <a:off x="4337050" y="3138488"/>
                <a:ext cx="1743075" cy="609600"/>
              </a:xfrm>
              <a:custGeom>
                <a:avLst/>
                <a:gdLst>
                  <a:gd name="T0" fmla="*/ 11 w 741"/>
                  <a:gd name="T1" fmla="*/ 259 h 259"/>
                  <a:gd name="T2" fmla="*/ 734 w 741"/>
                  <a:gd name="T3" fmla="*/ 18 h 259"/>
                  <a:gd name="T4" fmla="*/ 734 w 741"/>
                  <a:gd name="T5" fmla="*/ 18 h 259"/>
                  <a:gd name="T6" fmla="*/ 738 w 741"/>
                  <a:gd name="T7" fmla="*/ 15 h 259"/>
                  <a:gd name="T8" fmla="*/ 740 w 741"/>
                  <a:gd name="T9" fmla="*/ 13 h 259"/>
                  <a:gd name="T10" fmla="*/ 741 w 741"/>
                  <a:gd name="T11" fmla="*/ 9 h 259"/>
                  <a:gd name="T12" fmla="*/ 740 w 741"/>
                  <a:gd name="T13" fmla="*/ 5 h 259"/>
                  <a:gd name="T14" fmla="*/ 738 w 741"/>
                  <a:gd name="T15" fmla="*/ 2 h 259"/>
                  <a:gd name="T16" fmla="*/ 736 w 741"/>
                  <a:gd name="T17" fmla="*/ 0 h 259"/>
                  <a:gd name="T18" fmla="*/ 732 w 741"/>
                  <a:gd name="T19" fmla="*/ 0 h 259"/>
                  <a:gd name="T20" fmla="*/ 728 w 741"/>
                  <a:gd name="T21" fmla="*/ 0 h 259"/>
                  <a:gd name="T22" fmla="*/ 728 w 741"/>
                  <a:gd name="T23" fmla="*/ 0 h 259"/>
                  <a:gd name="T24" fmla="*/ 5 w 741"/>
                  <a:gd name="T25" fmla="*/ 241 h 259"/>
                  <a:gd name="T26" fmla="*/ 5 w 741"/>
                  <a:gd name="T27" fmla="*/ 241 h 259"/>
                  <a:gd name="T28" fmla="*/ 2 w 741"/>
                  <a:gd name="T29" fmla="*/ 242 h 259"/>
                  <a:gd name="T30" fmla="*/ 1 w 741"/>
                  <a:gd name="T31" fmla="*/ 245 h 259"/>
                  <a:gd name="T32" fmla="*/ 0 w 741"/>
                  <a:gd name="T33" fmla="*/ 248 h 259"/>
                  <a:gd name="T34" fmla="*/ 0 w 741"/>
                  <a:gd name="T35" fmla="*/ 252 h 259"/>
                  <a:gd name="T36" fmla="*/ 1 w 741"/>
                  <a:gd name="T37" fmla="*/ 256 h 259"/>
                  <a:gd name="T38" fmla="*/ 4 w 741"/>
                  <a:gd name="T39" fmla="*/ 257 h 259"/>
                  <a:gd name="T40" fmla="*/ 7 w 741"/>
                  <a:gd name="T41" fmla="*/ 259 h 259"/>
                  <a:gd name="T42" fmla="*/ 11 w 741"/>
                  <a:gd name="T43" fmla="*/ 259 h 259"/>
                  <a:gd name="T44" fmla="*/ 11 w 741"/>
                  <a:gd name="T45" fmla="*/ 259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9"/>
                  <a:gd name="T71" fmla="*/ 741 w 741"/>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9">
                    <a:moveTo>
                      <a:pt x="11" y="259"/>
                    </a:moveTo>
                    <a:lnTo>
                      <a:pt x="734" y="18"/>
                    </a:lnTo>
                    <a:lnTo>
                      <a:pt x="738" y="15"/>
                    </a:lnTo>
                    <a:lnTo>
                      <a:pt x="740" y="13"/>
                    </a:lnTo>
                    <a:lnTo>
                      <a:pt x="741" y="9"/>
                    </a:lnTo>
                    <a:lnTo>
                      <a:pt x="740" y="5"/>
                    </a:lnTo>
                    <a:lnTo>
                      <a:pt x="738" y="2"/>
                    </a:lnTo>
                    <a:lnTo>
                      <a:pt x="736" y="0"/>
                    </a:lnTo>
                    <a:lnTo>
                      <a:pt x="732" y="0"/>
                    </a:lnTo>
                    <a:lnTo>
                      <a:pt x="728" y="0"/>
                    </a:lnTo>
                    <a:lnTo>
                      <a:pt x="5" y="241"/>
                    </a:lnTo>
                    <a:lnTo>
                      <a:pt x="2" y="242"/>
                    </a:lnTo>
                    <a:lnTo>
                      <a:pt x="1" y="245"/>
                    </a:lnTo>
                    <a:lnTo>
                      <a:pt x="0" y="248"/>
                    </a:lnTo>
                    <a:lnTo>
                      <a:pt x="0" y="252"/>
                    </a:lnTo>
                    <a:lnTo>
                      <a:pt x="1" y="256"/>
                    </a:lnTo>
                    <a:lnTo>
                      <a:pt x="4" y="257"/>
                    </a:lnTo>
                    <a:lnTo>
                      <a:pt x="7" y="259"/>
                    </a:lnTo>
                    <a:lnTo>
                      <a:pt x="11" y="259"/>
                    </a:lnTo>
                    <a:close/>
                  </a:path>
                </a:pathLst>
              </a:custGeom>
              <a:solidFill>
                <a:srgbClr val="9696BA"/>
              </a:solidFill>
              <a:ln w="9525">
                <a:noFill/>
                <a:round/>
                <a:headEnd/>
                <a:tailEnd/>
              </a:ln>
            </p:spPr>
            <p:txBody>
              <a:bodyPr/>
              <a:lstStyle/>
              <a:p>
                <a:endParaRPr lang="en-US" dirty="0"/>
              </a:p>
            </p:txBody>
          </p:sp>
          <p:sp>
            <p:nvSpPr>
              <p:cNvPr id="44" name="Freeform 43"/>
              <p:cNvSpPr>
                <a:spLocks/>
              </p:cNvSpPr>
              <p:nvPr/>
            </p:nvSpPr>
            <p:spPr bwMode="auto">
              <a:xfrm>
                <a:off x="4405313" y="3400425"/>
                <a:ext cx="1597025" cy="558800"/>
              </a:xfrm>
              <a:custGeom>
                <a:avLst/>
                <a:gdLst>
                  <a:gd name="T0" fmla="*/ 13 w 679"/>
                  <a:gd name="T1" fmla="*/ 237 h 238"/>
                  <a:gd name="T2" fmla="*/ 672 w 679"/>
                  <a:gd name="T3" fmla="*/ 18 h 238"/>
                  <a:gd name="T4" fmla="*/ 672 w 679"/>
                  <a:gd name="T5" fmla="*/ 18 h 238"/>
                  <a:gd name="T6" fmla="*/ 676 w 679"/>
                  <a:gd name="T7" fmla="*/ 16 h 238"/>
                  <a:gd name="T8" fmla="*/ 677 w 679"/>
                  <a:gd name="T9" fmla="*/ 12 h 238"/>
                  <a:gd name="T10" fmla="*/ 679 w 679"/>
                  <a:gd name="T11" fmla="*/ 10 h 238"/>
                  <a:gd name="T12" fmla="*/ 677 w 679"/>
                  <a:gd name="T13" fmla="*/ 6 h 238"/>
                  <a:gd name="T14" fmla="*/ 676 w 679"/>
                  <a:gd name="T15" fmla="*/ 2 h 238"/>
                  <a:gd name="T16" fmla="*/ 674 w 679"/>
                  <a:gd name="T17" fmla="*/ 1 h 238"/>
                  <a:gd name="T18" fmla="*/ 670 w 679"/>
                  <a:gd name="T19" fmla="*/ 0 h 238"/>
                  <a:gd name="T20" fmla="*/ 666 w 679"/>
                  <a:gd name="T21" fmla="*/ 0 h 238"/>
                  <a:gd name="T22" fmla="*/ 666 w 679"/>
                  <a:gd name="T23" fmla="*/ 0 h 238"/>
                  <a:gd name="T24" fmla="*/ 7 w 679"/>
                  <a:gd name="T25" fmla="*/ 220 h 238"/>
                  <a:gd name="T26" fmla="*/ 7 w 679"/>
                  <a:gd name="T27" fmla="*/ 220 h 238"/>
                  <a:gd name="T28" fmla="*/ 3 w 679"/>
                  <a:gd name="T29" fmla="*/ 221 h 238"/>
                  <a:gd name="T30" fmla="*/ 1 w 679"/>
                  <a:gd name="T31" fmla="*/ 224 h 238"/>
                  <a:gd name="T32" fmla="*/ 0 w 679"/>
                  <a:gd name="T33" fmla="*/ 228 h 238"/>
                  <a:gd name="T34" fmla="*/ 0 w 679"/>
                  <a:gd name="T35" fmla="*/ 232 h 238"/>
                  <a:gd name="T36" fmla="*/ 3 w 679"/>
                  <a:gd name="T37" fmla="*/ 235 h 238"/>
                  <a:gd name="T38" fmla="*/ 5 w 679"/>
                  <a:gd name="T39" fmla="*/ 237 h 238"/>
                  <a:gd name="T40" fmla="*/ 9 w 679"/>
                  <a:gd name="T41" fmla="*/ 238 h 238"/>
                  <a:gd name="T42" fmla="*/ 13 w 679"/>
                  <a:gd name="T43" fmla="*/ 237 h 238"/>
                  <a:gd name="T44" fmla="*/ 13 w 679"/>
                  <a:gd name="T45" fmla="*/ 237 h 2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9"/>
                  <a:gd name="T70" fmla="*/ 0 h 238"/>
                  <a:gd name="T71" fmla="*/ 679 w 679"/>
                  <a:gd name="T72" fmla="*/ 238 h 2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9" h="238">
                    <a:moveTo>
                      <a:pt x="13" y="237"/>
                    </a:moveTo>
                    <a:lnTo>
                      <a:pt x="672" y="18"/>
                    </a:lnTo>
                    <a:lnTo>
                      <a:pt x="676" y="16"/>
                    </a:lnTo>
                    <a:lnTo>
                      <a:pt x="677" y="12"/>
                    </a:lnTo>
                    <a:lnTo>
                      <a:pt x="679" y="10"/>
                    </a:lnTo>
                    <a:lnTo>
                      <a:pt x="677" y="6"/>
                    </a:lnTo>
                    <a:lnTo>
                      <a:pt x="676" y="2"/>
                    </a:lnTo>
                    <a:lnTo>
                      <a:pt x="674" y="1"/>
                    </a:lnTo>
                    <a:lnTo>
                      <a:pt x="670" y="0"/>
                    </a:lnTo>
                    <a:lnTo>
                      <a:pt x="666" y="0"/>
                    </a:lnTo>
                    <a:lnTo>
                      <a:pt x="7" y="220"/>
                    </a:lnTo>
                    <a:lnTo>
                      <a:pt x="3" y="221"/>
                    </a:lnTo>
                    <a:lnTo>
                      <a:pt x="1" y="224"/>
                    </a:lnTo>
                    <a:lnTo>
                      <a:pt x="0" y="228"/>
                    </a:lnTo>
                    <a:lnTo>
                      <a:pt x="0" y="232"/>
                    </a:lnTo>
                    <a:lnTo>
                      <a:pt x="3" y="235"/>
                    </a:lnTo>
                    <a:lnTo>
                      <a:pt x="5" y="237"/>
                    </a:lnTo>
                    <a:lnTo>
                      <a:pt x="9" y="238"/>
                    </a:lnTo>
                    <a:lnTo>
                      <a:pt x="13" y="237"/>
                    </a:lnTo>
                    <a:close/>
                  </a:path>
                </a:pathLst>
              </a:custGeom>
              <a:solidFill>
                <a:srgbClr val="9696BA"/>
              </a:solidFill>
              <a:ln w="9525">
                <a:noFill/>
                <a:round/>
                <a:headEnd/>
                <a:tailEnd/>
              </a:ln>
            </p:spPr>
            <p:txBody>
              <a:bodyPr/>
              <a:lstStyle/>
              <a:p>
                <a:endParaRPr lang="en-US" dirty="0"/>
              </a:p>
            </p:txBody>
          </p:sp>
          <p:sp>
            <p:nvSpPr>
              <p:cNvPr id="45" name="Freeform 44"/>
              <p:cNvSpPr>
                <a:spLocks/>
              </p:cNvSpPr>
              <p:nvPr/>
            </p:nvSpPr>
            <p:spPr bwMode="auto">
              <a:xfrm>
                <a:off x="4478339" y="3522785"/>
                <a:ext cx="1743075" cy="606425"/>
              </a:xfrm>
              <a:custGeom>
                <a:avLst/>
                <a:gdLst>
                  <a:gd name="T0" fmla="*/ 11 w 741"/>
                  <a:gd name="T1" fmla="*/ 258 h 258"/>
                  <a:gd name="T2" fmla="*/ 734 w 741"/>
                  <a:gd name="T3" fmla="*/ 17 h 258"/>
                  <a:gd name="T4" fmla="*/ 734 w 741"/>
                  <a:gd name="T5" fmla="*/ 17 h 258"/>
                  <a:gd name="T6" fmla="*/ 738 w 741"/>
                  <a:gd name="T7" fmla="*/ 16 h 258"/>
                  <a:gd name="T8" fmla="*/ 740 w 741"/>
                  <a:gd name="T9" fmla="*/ 12 h 258"/>
                  <a:gd name="T10" fmla="*/ 741 w 741"/>
                  <a:gd name="T11" fmla="*/ 10 h 258"/>
                  <a:gd name="T12" fmla="*/ 741 w 741"/>
                  <a:gd name="T13" fmla="*/ 6 h 258"/>
                  <a:gd name="T14" fmla="*/ 738 w 741"/>
                  <a:gd name="T15" fmla="*/ 2 h 258"/>
                  <a:gd name="T16" fmla="*/ 736 w 741"/>
                  <a:gd name="T17" fmla="*/ 1 h 258"/>
                  <a:gd name="T18" fmla="*/ 732 w 741"/>
                  <a:gd name="T19" fmla="*/ 0 h 258"/>
                  <a:gd name="T20" fmla="*/ 728 w 741"/>
                  <a:gd name="T21" fmla="*/ 0 h 258"/>
                  <a:gd name="T22" fmla="*/ 728 w 741"/>
                  <a:gd name="T23" fmla="*/ 0 h 258"/>
                  <a:gd name="T24" fmla="*/ 6 w 741"/>
                  <a:gd name="T25" fmla="*/ 240 h 258"/>
                  <a:gd name="T26" fmla="*/ 6 w 741"/>
                  <a:gd name="T27" fmla="*/ 240 h 258"/>
                  <a:gd name="T28" fmla="*/ 2 w 741"/>
                  <a:gd name="T29" fmla="*/ 243 h 258"/>
                  <a:gd name="T30" fmla="*/ 1 w 741"/>
                  <a:gd name="T31" fmla="*/ 246 h 258"/>
                  <a:gd name="T32" fmla="*/ 0 w 741"/>
                  <a:gd name="T33" fmla="*/ 249 h 258"/>
                  <a:gd name="T34" fmla="*/ 0 w 741"/>
                  <a:gd name="T35" fmla="*/ 252 h 258"/>
                  <a:gd name="T36" fmla="*/ 1 w 741"/>
                  <a:gd name="T37" fmla="*/ 256 h 258"/>
                  <a:gd name="T38" fmla="*/ 4 w 741"/>
                  <a:gd name="T39" fmla="*/ 257 h 258"/>
                  <a:gd name="T40" fmla="*/ 7 w 741"/>
                  <a:gd name="T41" fmla="*/ 258 h 258"/>
                  <a:gd name="T42" fmla="*/ 11 w 741"/>
                  <a:gd name="T43" fmla="*/ 258 h 258"/>
                  <a:gd name="T44" fmla="*/ 11 w 741"/>
                  <a:gd name="T45" fmla="*/ 258 h 2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8"/>
                  <a:gd name="T71" fmla="*/ 741 w 741"/>
                  <a:gd name="T72" fmla="*/ 258 h 2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8">
                    <a:moveTo>
                      <a:pt x="11" y="258"/>
                    </a:moveTo>
                    <a:lnTo>
                      <a:pt x="734" y="17"/>
                    </a:lnTo>
                    <a:lnTo>
                      <a:pt x="738" y="16"/>
                    </a:lnTo>
                    <a:lnTo>
                      <a:pt x="740" y="12"/>
                    </a:lnTo>
                    <a:lnTo>
                      <a:pt x="741" y="10"/>
                    </a:lnTo>
                    <a:lnTo>
                      <a:pt x="741" y="6"/>
                    </a:lnTo>
                    <a:lnTo>
                      <a:pt x="738" y="2"/>
                    </a:lnTo>
                    <a:lnTo>
                      <a:pt x="736" y="1"/>
                    </a:lnTo>
                    <a:lnTo>
                      <a:pt x="732" y="0"/>
                    </a:lnTo>
                    <a:lnTo>
                      <a:pt x="728" y="0"/>
                    </a:lnTo>
                    <a:lnTo>
                      <a:pt x="6" y="240"/>
                    </a:lnTo>
                    <a:lnTo>
                      <a:pt x="2" y="243"/>
                    </a:lnTo>
                    <a:lnTo>
                      <a:pt x="1" y="246"/>
                    </a:lnTo>
                    <a:lnTo>
                      <a:pt x="0" y="249"/>
                    </a:lnTo>
                    <a:lnTo>
                      <a:pt x="0" y="252"/>
                    </a:lnTo>
                    <a:lnTo>
                      <a:pt x="1" y="256"/>
                    </a:lnTo>
                    <a:lnTo>
                      <a:pt x="4" y="257"/>
                    </a:lnTo>
                    <a:lnTo>
                      <a:pt x="7" y="258"/>
                    </a:lnTo>
                    <a:lnTo>
                      <a:pt x="11" y="258"/>
                    </a:lnTo>
                    <a:close/>
                  </a:path>
                </a:pathLst>
              </a:custGeom>
              <a:solidFill>
                <a:srgbClr val="9696BA"/>
              </a:solidFill>
              <a:ln w="9525">
                <a:noFill/>
                <a:round/>
                <a:headEnd/>
                <a:tailEnd/>
              </a:ln>
            </p:spPr>
            <p:txBody>
              <a:bodyPr/>
              <a:lstStyle/>
              <a:p>
                <a:endParaRPr lang="en-US" dirty="0"/>
              </a:p>
            </p:txBody>
          </p:sp>
          <p:sp>
            <p:nvSpPr>
              <p:cNvPr id="46" name="Freeform 45"/>
              <p:cNvSpPr>
                <a:spLocks/>
              </p:cNvSpPr>
              <p:nvPr/>
            </p:nvSpPr>
            <p:spPr bwMode="auto">
              <a:xfrm>
                <a:off x="4546600" y="3802063"/>
                <a:ext cx="1655763" cy="581025"/>
              </a:xfrm>
              <a:custGeom>
                <a:avLst/>
                <a:gdLst>
                  <a:gd name="T0" fmla="*/ 13 w 704"/>
                  <a:gd name="T1" fmla="*/ 247 h 247"/>
                  <a:gd name="T2" fmla="*/ 698 w 704"/>
                  <a:gd name="T3" fmla="*/ 17 h 247"/>
                  <a:gd name="T4" fmla="*/ 698 w 704"/>
                  <a:gd name="T5" fmla="*/ 17 h 247"/>
                  <a:gd name="T6" fmla="*/ 702 w 704"/>
                  <a:gd name="T7" fmla="*/ 16 h 247"/>
                  <a:gd name="T8" fmla="*/ 703 w 704"/>
                  <a:gd name="T9" fmla="*/ 14 h 247"/>
                  <a:gd name="T10" fmla="*/ 704 w 704"/>
                  <a:gd name="T11" fmla="*/ 10 h 247"/>
                  <a:gd name="T12" fmla="*/ 703 w 704"/>
                  <a:gd name="T13" fmla="*/ 6 h 247"/>
                  <a:gd name="T14" fmla="*/ 702 w 704"/>
                  <a:gd name="T15" fmla="*/ 2 h 247"/>
                  <a:gd name="T16" fmla="*/ 699 w 704"/>
                  <a:gd name="T17" fmla="*/ 1 h 247"/>
                  <a:gd name="T18" fmla="*/ 695 w 704"/>
                  <a:gd name="T19" fmla="*/ 0 h 247"/>
                  <a:gd name="T20" fmla="*/ 691 w 704"/>
                  <a:gd name="T21" fmla="*/ 1 h 247"/>
                  <a:gd name="T22" fmla="*/ 691 w 704"/>
                  <a:gd name="T23" fmla="*/ 1 h 247"/>
                  <a:gd name="T24" fmla="*/ 6 w 704"/>
                  <a:gd name="T25" fmla="*/ 229 h 247"/>
                  <a:gd name="T26" fmla="*/ 6 w 704"/>
                  <a:gd name="T27" fmla="*/ 229 h 247"/>
                  <a:gd name="T28" fmla="*/ 3 w 704"/>
                  <a:gd name="T29" fmla="*/ 230 h 247"/>
                  <a:gd name="T30" fmla="*/ 1 w 704"/>
                  <a:gd name="T31" fmla="*/ 233 h 247"/>
                  <a:gd name="T32" fmla="*/ 0 w 704"/>
                  <a:gd name="T33" fmla="*/ 237 h 247"/>
                  <a:gd name="T34" fmla="*/ 1 w 704"/>
                  <a:gd name="T35" fmla="*/ 240 h 247"/>
                  <a:gd name="T36" fmla="*/ 3 w 704"/>
                  <a:gd name="T37" fmla="*/ 244 h 247"/>
                  <a:gd name="T38" fmla="*/ 5 w 704"/>
                  <a:gd name="T39" fmla="*/ 245 h 247"/>
                  <a:gd name="T40" fmla="*/ 9 w 704"/>
                  <a:gd name="T41" fmla="*/ 247 h 247"/>
                  <a:gd name="T42" fmla="*/ 13 w 704"/>
                  <a:gd name="T43" fmla="*/ 247 h 247"/>
                  <a:gd name="T44" fmla="*/ 13 w 704"/>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7"/>
                  <a:gd name="T71" fmla="*/ 704 w 704"/>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7">
                    <a:moveTo>
                      <a:pt x="13" y="247"/>
                    </a:moveTo>
                    <a:lnTo>
                      <a:pt x="698" y="17"/>
                    </a:lnTo>
                    <a:lnTo>
                      <a:pt x="702" y="16"/>
                    </a:lnTo>
                    <a:lnTo>
                      <a:pt x="703" y="14"/>
                    </a:lnTo>
                    <a:lnTo>
                      <a:pt x="704" y="10"/>
                    </a:lnTo>
                    <a:lnTo>
                      <a:pt x="703" y="6"/>
                    </a:lnTo>
                    <a:lnTo>
                      <a:pt x="702" y="2"/>
                    </a:lnTo>
                    <a:lnTo>
                      <a:pt x="699" y="1"/>
                    </a:lnTo>
                    <a:lnTo>
                      <a:pt x="695" y="0"/>
                    </a:lnTo>
                    <a:lnTo>
                      <a:pt x="691" y="1"/>
                    </a:lnTo>
                    <a:lnTo>
                      <a:pt x="6" y="229"/>
                    </a:lnTo>
                    <a:lnTo>
                      <a:pt x="3" y="230"/>
                    </a:lnTo>
                    <a:lnTo>
                      <a:pt x="1" y="233"/>
                    </a:lnTo>
                    <a:lnTo>
                      <a:pt x="0" y="237"/>
                    </a:lnTo>
                    <a:lnTo>
                      <a:pt x="1" y="240"/>
                    </a:lnTo>
                    <a:lnTo>
                      <a:pt x="3" y="244"/>
                    </a:lnTo>
                    <a:lnTo>
                      <a:pt x="5" y="245"/>
                    </a:lnTo>
                    <a:lnTo>
                      <a:pt x="9" y="247"/>
                    </a:lnTo>
                    <a:lnTo>
                      <a:pt x="13" y="247"/>
                    </a:lnTo>
                    <a:close/>
                  </a:path>
                </a:pathLst>
              </a:custGeom>
              <a:solidFill>
                <a:srgbClr val="9696BA"/>
              </a:solidFill>
              <a:ln w="9525">
                <a:noFill/>
                <a:round/>
                <a:headEnd/>
                <a:tailEnd/>
              </a:ln>
            </p:spPr>
            <p:txBody>
              <a:bodyPr/>
              <a:lstStyle/>
              <a:p>
                <a:endParaRPr lang="en-US" dirty="0"/>
              </a:p>
            </p:txBody>
          </p:sp>
          <p:sp>
            <p:nvSpPr>
              <p:cNvPr id="47" name="Freeform 46"/>
              <p:cNvSpPr>
                <a:spLocks/>
              </p:cNvSpPr>
              <p:nvPr/>
            </p:nvSpPr>
            <p:spPr bwMode="auto">
              <a:xfrm>
                <a:off x="4619625" y="4052888"/>
                <a:ext cx="1530350" cy="541338"/>
              </a:xfrm>
              <a:custGeom>
                <a:avLst/>
                <a:gdLst>
                  <a:gd name="T0" fmla="*/ 11 w 651"/>
                  <a:gd name="T1" fmla="*/ 229 h 230"/>
                  <a:gd name="T2" fmla="*/ 645 w 651"/>
                  <a:gd name="T3" fmla="*/ 17 h 230"/>
                  <a:gd name="T4" fmla="*/ 645 w 651"/>
                  <a:gd name="T5" fmla="*/ 17 h 230"/>
                  <a:gd name="T6" fmla="*/ 649 w 651"/>
                  <a:gd name="T7" fmla="*/ 16 h 230"/>
                  <a:gd name="T8" fmla="*/ 650 w 651"/>
                  <a:gd name="T9" fmla="*/ 14 h 230"/>
                  <a:gd name="T10" fmla="*/ 651 w 651"/>
                  <a:gd name="T11" fmla="*/ 10 h 230"/>
                  <a:gd name="T12" fmla="*/ 651 w 651"/>
                  <a:gd name="T13" fmla="*/ 6 h 230"/>
                  <a:gd name="T14" fmla="*/ 650 w 651"/>
                  <a:gd name="T15" fmla="*/ 2 h 230"/>
                  <a:gd name="T16" fmla="*/ 648 w 651"/>
                  <a:gd name="T17" fmla="*/ 1 h 230"/>
                  <a:gd name="T18" fmla="*/ 644 w 651"/>
                  <a:gd name="T19" fmla="*/ 0 h 230"/>
                  <a:gd name="T20" fmla="*/ 640 w 651"/>
                  <a:gd name="T21" fmla="*/ 0 h 230"/>
                  <a:gd name="T22" fmla="*/ 640 w 651"/>
                  <a:gd name="T23" fmla="*/ 0 h 230"/>
                  <a:gd name="T24" fmla="*/ 6 w 651"/>
                  <a:gd name="T25" fmla="*/ 211 h 230"/>
                  <a:gd name="T26" fmla="*/ 6 w 651"/>
                  <a:gd name="T27" fmla="*/ 211 h 230"/>
                  <a:gd name="T28" fmla="*/ 2 w 651"/>
                  <a:gd name="T29" fmla="*/ 214 h 230"/>
                  <a:gd name="T30" fmla="*/ 1 w 651"/>
                  <a:gd name="T31" fmla="*/ 216 h 230"/>
                  <a:gd name="T32" fmla="*/ 0 w 651"/>
                  <a:gd name="T33" fmla="*/ 220 h 230"/>
                  <a:gd name="T34" fmla="*/ 0 w 651"/>
                  <a:gd name="T35" fmla="*/ 224 h 230"/>
                  <a:gd name="T36" fmla="*/ 1 w 651"/>
                  <a:gd name="T37" fmla="*/ 226 h 230"/>
                  <a:gd name="T38" fmla="*/ 4 w 651"/>
                  <a:gd name="T39" fmla="*/ 229 h 230"/>
                  <a:gd name="T40" fmla="*/ 7 w 651"/>
                  <a:gd name="T41" fmla="*/ 230 h 230"/>
                  <a:gd name="T42" fmla="*/ 11 w 651"/>
                  <a:gd name="T43" fmla="*/ 229 h 230"/>
                  <a:gd name="T44" fmla="*/ 11 w 651"/>
                  <a:gd name="T45" fmla="*/ 229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230"/>
                  <a:gd name="T71" fmla="*/ 651 w 6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230">
                    <a:moveTo>
                      <a:pt x="11" y="229"/>
                    </a:moveTo>
                    <a:lnTo>
                      <a:pt x="645" y="17"/>
                    </a:lnTo>
                    <a:lnTo>
                      <a:pt x="649" y="16"/>
                    </a:lnTo>
                    <a:lnTo>
                      <a:pt x="650" y="14"/>
                    </a:lnTo>
                    <a:lnTo>
                      <a:pt x="651" y="10"/>
                    </a:lnTo>
                    <a:lnTo>
                      <a:pt x="651" y="6"/>
                    </a:lnTo>
                    <a:lnTo>
                      <a:pt x="650" y="2"/>
                    </a:lnTo>
                    <a:lnTo>
                      <a:pt x="648" y="1"/>
                    </a:lnTo>
                    <a:lnTo>
                      <a:pt x="644" y="0"/>
                    </a:lnTo>
                    <a:lnTo>
                      <a:pt x="640" y="0"/>
                    </a:lnTo>
                    <a:lnTo>
                      <a:pt x="6" y="211"/>
                    </a:lnTo>
                    <a:lnTo>
                      <a:pt x="2" y="214"/>
                    </a:lnTo>
                    <a:lnTo>
                      <a:pt x="1" y="216"/>
                    </a:lnTo>
                    <a:lnTo>
                      <a:pt x="0" y="220"/>
                    </a:lnTo>
                    <a:lnTo>
                      <a:pt x="0" y="224"/>
                    </a:lnTo>
                    <a:lnTo>
                      <a:pt x="1" y="226"/>
                    </a:lnTo>
                    <a:lnTo>
                      <a:pt x="4" y="229"/>
                    </a:lnTo>
                    <a:lnTo>
                      <a:pt x="7" y="230"/>
                    </a:lnTo>
                    <a:lnTo>
                      <a:pt x="11" y="229"/>
                    </a:lnTo>
                    <a:close/>
                  </a:path>
                </a:pathLst>
              </a:custGeom>
              <a:solidFill>
                <a:srgbClr val="9696BA"/>
              </a:solidFill>
              <a:ln w="9525">
                <a:noFill/>
                <a:round/>
                <a:headEnd/>
                <a:tailEnd/>
              </a:ln>
            </p:spPr>
            <p:txBody>
              <a:bodyPr/>
              <a:lstStyle/>
              <a:p>
                <a:endParaRPr lang="en-US" dirty="0"/>
              </a:p>
            </p:txBody>
          </p:sp>
          <p:sp>
            <p:nvSpPr>
              <p:cNvPr id="48" name="Freeform 47"/>
              <p:cNvSpPr>
                <a:spLocks/>
              </p:cNvSpPr>
              <p:nvPr/>
            </p:nvSpPr>
            <p:spPr bwMode="auto">
              <a:xfrm>
                <a:off x="4760913" y="4406900"/>
                <a:ext cx="1741488"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49" name="Freeform 48"/>
              <p:cNvSpPr>
                <a:spLocks/>
              </p:cNvSpPr>
              <p:nvPr/>
            </p:nvSpPr>
            <p:spPr bwMode="auto">
              <a:xfrm>
                <a:off x="2209800" y="2133600"/>
                <a:ext cx="2706688" cy="2547938"/>
              </a:xfrm>
              <a:custGeom>
                <a:avLst/>
                <a:gdLst>
                  <a:gd name="T0" fmla="*/ 1100 w 1151"/>
                  <a:gd name="T1" fmla="*/ 297 h 1084"/>
                  <a:gd name="T2" fmla="*/ 1062 w 1151"/>
                  <a:gd name="T3" fmla="*/ 229 h 1084"/>
                  <a:gd name="T4" fmla="*/ 1014 w 1151"/>
                  <a:gd name="T5" fmla="*/ 169 h 1084"/>
                  <a:gd name="T6" fmla="*/ 960 w 1151"/>
                  <a:gd name="T7" fmla="*/ 117 h 1084"/>
                  <a:gd name="T8" fmla="*/ 896 w 1151"/>
                  <a:gd name="T9" fmla="*/ 74 h 1084"/>
                  <a:gd name="T10" fmla="*/ 826 w 1151"/>
                  <a:gd name="T11" fmla="*/ 39 h 1084"/>
                  <a:gd name="T12" fmla="*/ 752 w 1151"/>
                  <a:gd name="T13" fmla="*/ 15 h 1084"/>
                  <a:gd name="T14" fmla="*/ 676 w 1151"/>
                  <a:gd name="T15" fmla="*/ 2 h 1084"/>
                  <a:gd name="T16" fmla="*/ 600 w 1151"/>
                  <a:gd name="T17" fmla="*/ 0 h 1084"/>
                  <a:gd name="T18" fmla="*/ 523 w 1151"/>
                  <a:gd name="T19" fmla="*/ 10 h 1084"/>
                  <a:gd name="T20" fmla="*/ 448 w 1151"/>
                  <a:gd name="T21" fmla="*/ 32 h 1084"/>
                  <a:gd name="T22" fmla="*/ 430 w 1151"/>
                  <a:gd name="T23" fmla="*/ 38 h 1084"/>
                  <a:gd name="T24" fmla="*/ 411 w 1151"/>
                  <a:gd name="T25" fmla="*/ 47 h 1084"/>
                  <a:gd name="T26" fmla="*/ 393 w 1151"/>
                  <a:gd name="T27" fmla="*/ 54 h 1084"/>
                  <a:gd name="T28" fmla="*/ 373 w 1151"/>
                  <a:gd name="T29" fmla="*/ 60 h 1084"/>
                  <a:gd name="T30" fmla="*/ 353 w 1151"/>
                  <a:gd name="T31" fmla="*/ 66 h 1084"/>
                  <a:gd name="T32" fmla="*/ 250 w 1151"/>
                  <a:gd name="T33" fmla="*/ 114 h 1084"/>
                  <a:gd name="T34" fmla="*/ 133 w 1151"/>
                  <a:gd name="T35" fmla="*/ 213 h 1084"/>
                  <a:gd name="T36" fmla="*/ 50 w 1151"/>
                  <a:gd name="T37" fmla="*/ 339 h 1084"/>
                  <a:gd name="T38" fmla="*/ 7 w 1151"/>
                  <a:gd name="T39" fmla="*/ 483 h 1084"/>
                  <a:gd name="T40" fmla="*/ 6 w 1151"/>
                  <a:gd name="T41" fmla="*/ 636 h 1084"/>
                  <a:gd name="T42" fmla="*/ 41 w 1151"/>
                  <a:gd name="T43" fmla="*/ 763 h 1084"/>
                  <a:gd name="T44" fmla="*/ 77 w 1151"/>
                  <a:gd name="T45" fmla="*/ 832 h 1084"/>
                  <a:gd name="T46" fmla="*/ 120 w 1151"/>
                  <a:gd name="T47" fmla="*/ 894 h 1084"/>
                  <a:gd name="T48" fmla="*/ 174 w 1151"/>
                  <a:gd name="T49" fmla="*/ 950 h 1084"/>
                  <a:gd name="T50" fmla="*/ 234 w 1151"/>
                  <a:gd name="T51" fmla="*/ 996 h 1084"/>
                  <a:gd name="T52" fmla="*/ 303 w 1151"/>
                  <a:gd name="T53" fmla="*/ 1034 h 1084"/>
                  <a:gd name="T54" fmla="*/ 375 w 1151"/>
                  <a:gd name="T55" fmla="*/ 1062 h 1084"/>
                  <a:gd name="T56" fmla="*/ 451 w 1151"/>
                  <a:gd name="T57" fmla="*/ 1079 h 1084"/>
                  <a:gd name="T58" fmla="*/ 526 w 1151"/>
                  <a:gd name="T59" fmla="*/ 1084 h 1084"/>
                  <a:gd name="T60" fmla="*/ 603 w 1151"/>
                  <a:gd name="T61" fmla="*/ 1078 h 1084"/>
                  <a:gd name="T62" fmla="*/ 678 w 1151"/>
                  <a:gd name="T63" fmla="*/ 1061 h 1084"/>
                  <a:gd name="T64" fmla="*/ 716 w 1151"/>
                  <a:gd name="T65" fmla="*/ 1047 h 1084"/>
                  <a:gd name="T66" fmla="*/ 734 w 1151"/>
                  <a:gd name="T67" fmla="*/ 1040 h 1084"/>
                  <a:gd name="T68" fmla="*/ 753 w 1151"/>
                  <a:gd name="T69" fmla="*/ 1032 h 1084"/>
                  <a:gd name="T70" fmla="*/ 773 w 1151"/>
                  <a:gd name="T71" fmla="*/ 1026 h 1084"/>
                  <a:gd name="T72" fmla="*/ 794 w 1151"/>
                  <a:gd name="T73" fmla="*/ 1020 h 1084"/>
                  <a:gd name="T74" fmla="*/ 856 w 1151"/>
                  <a:gd name="T75" fmla="*/ 995 h 1084"/>
                  <a:gd name="T76" fmla="*/ 984 w 1151"/>
                  <a:gd name="T77" fmla="*/ 907 h 1084"/>
                  <a:gd name="T78" fmla="*/ 1078 w 1151"/>
                  <a:gd name="T79" fmla="*/ 789 h 1084"/>
                  <a:gd name="T80" fmla="*/ 1136 w 1151"/>
                  <a:gd name="T81" fmla="*/ 650 h 1084"/>
                  <a:gd name="T82" fmla="*/ 1151 w 1151"/>
                  <a:gd name="T83" fmla="*/ 498 h 1084"/>
                  <a:gd name="T84" fmla="*/ 1120 w 1151"/>
                  <a:gd name="T85" fmla="*/ 344 h 10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1"/>
                  <a:gd name="T130" fmla="*/ 0 h 1084"/>
                  <a:gd name="T131" fmla="*/ 1151 w 1151"/>
                  <a:gd name="T132" fmla="*/ 1084 h 10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1" h="1084">
                    <a:moveTo>
                      <a:pt x="1120" y="344"/>
                    </a:moveTo>
                    <a:lnTo>
                      <a:pt x="1111" y="320"/>
                    </a:lnTo>
                    <a:lnTo>
                      <a:pt x="1100" y="297"/>
                    </a:lnTo>
                    <a:lnTo>
                      <a:pt x="1088" y="274"/>
                    </a:lnTo>
                    <a:lnTo>
                      <a:pt x="1076" y="251"/>
                    </a:lnTo>
                    <a:lnTo>
                      <a:pt x="1062" y="229"/>
                    </a:lnTo>
                    <a:lnTo>
                      <a:pt x="1048" y="209"/>
                    </a:lnTo>
                    <a:lnTo>
                      <a:pt x="1031" y="190"/>
                    </a:lnTo>
                    <a:lnTo>
                      <a:pt x="1014" y="169"/>
                    </a:lnTo>
                    <a:lnTo>
                      <a:pt x="997" y="151"/>
                    </a:lnTo>
                    <a:lnTo>
                      <a:pt x="979" y="133"/>
                    </a:lnTo>
                    <a:lnTo>
                      <a:pt x="960" y="117"/>
                    </a:lnTo>
                    <a:lnTo>
                      <a:pt x="939" y="102"/>
                    </a:lnTo>
                    <a:lnTo>
                      <a:pt x="918" y="88"/>
                    </a:lnTo>
                    <a:lnTo>
                      <a:pt x="896" y="74"/>
                    </a:lnTo>
                    <a:lnTo>
                      <a:pt x="873" y="61"/>
                    </a:lnTo>
                    <a:lnTo>
                      <a:pt x="850" y="49"/>
                    </a:lnTo>
                    <a:lnTo>
                      <a:pt x="826" y="39"/>
                    </a:lnTo>
                    <a:lnTo>
                      <a:pt x="801" y="29"/>
                    </a:lnTo>
                    <a:lnTo>
                      <a:pt x="777" y="21"/>
                    </a:lnTo>
                    <a:lnTo>
                      <a:pt x="752" y="15"/>
                    </a:lnTo>
                    <a:lnTo>
                      <a:pt x="728" y="9"/>
                    </a:lnTo>
                    <a:lnTo>
                      <a:pt x="702" y="5"/>
                    </a:lnTo>
                    <a:lnTo>
                      <a:pt x="676" y="2"/>
                    </a:lnTo>
                    <a:lnTo>
                      <a:pt x="651" y="0"/>
                    </a:lnTo>
                    <a:lnTo>
                      <a:pt x="625" y="0"/>
                    </a:lnTo>
                    <a:lnTo>
                      <a:pt x="600" y="0"/>
                    </a:lnTo>
                    <a:lnTo>
                      <a:pt x="574" y="2"/>
                    </a:lnTo>
                    <a:lnTo>
                      <a:pt x="549" y="6"/>
                    </a:lnTo>
                    <a:lnTo>
                      <a:pt x="523" y="10"/>
                    </a:lnTo>
                    <a:lnTo>
                      <a:pt x="498" y="16"/>
                    </a:lnTo>
                    <a:lnTo>
                      <a:pt x="474" y="23"/>
                    </a:lnTo>
                    <a:lnTo>
                      <a:pt x="448" y="32"/>
                    </a:lnTo>
                    <a:lnTo>
                      <a:pt x="442" y="34"/>
                    </a:lnTo>
                    <a:lnTo>
                      <a:pt x="437" y="35"/>
                    </a:lnTo>
                    <a:lnTo>
                      <a:pt x="430" y="38"/>
                    </a:lnTo>
                    <a:lnTo>
                      <a:pt x="424" y="40"/>
                    </a:lnTo>
                    <a:lnTo>
                      <a:pt x="418" y="43"/>
                    </a:lnTo>
                    <a:lnTo>
                      <a:pt x="411" y="47"/>
                    </a:lnTo>
                    <a:lnTo>
                      <a:pt x="406" y="49"/>
                    </a:lnTo>
                    <a:lnTo>
                      <a:pt x="400" y="52"/>
                    </a:lnTo>
                    <a:lnTo>
                      <a:pt x="393" y="54"/>
                    </a:lnTo>
                    <a:lnTo>
                      <a:pt x="387" y="56"/>
                    </a:lnTo>
                    <a:lnTo>
                      <a:pt x="379" y="58"/>
                    </a:lnTo>
                    <a:lnTo>
                      <a:pt x="373" y="60"/>
                    </a:lnTo>
                    <a:lnTo>
                      <a:pt x="367" y="62"/>
                    </a:lnTo>
                    <a:lnTo>
                      <a:pt x="360" y="63"/>
                    </a:lnTo>
                    <a:lnTo>
                      <a:pt x="353" y="66"/>
                    </a:lnTo>
                    <a:lnTo>
                      <a:pt x="346" y="69"/>
                    </a:lnTo>
                    <a:lnTo>
                      <a:pt x="296" y="89"/>
                    </a:lnTo>
                    <a:lnTo>
                      <a:pt x="250" y="114"/>
                    </a:lnTo>
                    <a:lnTo>
                      <a:pt x="208" y="144"/>
                    </a:lnTo>
                    <a:lnTo>
                      <a:pt x="169" y="177"/>
                    </a:lnTo>
                    <a:lnTo>
                      <a:pt x="133" y="213"/>
                    </a:lnTo>
                    <a:lnTo>
                      <a:pt x="101" y="252"/>
                    </a:lnTo>
                    <a:lnTo>
                      <a:pt x="73" y="294"/>
                    </a:lnTo>
                    <a:lnTo>
                      <a:pt x="50" y="339"/>
                    </a:lnTo>
                    <a:lnTo>
                      <a:pt x="31" y="385"/>
                    </a:lnTo>
                    <a:lnTo>
                      <a:pt x="16" y="433"/>
                    </a:lnTo>
                    <a:lnTo>
                      <a:pt x="7" y="483"/>
                    </a:lnTo>
                    <a:lnTo>
                      <a:pt x="2" y="534"/>
                    </a:lnTo>
                    <a:lnTo>
                      <a:pt x="0" y="585"/>
                    </a:lnTo>
                    <a:lnTo>
                      <a:pt x="6" y="636"/>
                    </a:lnTo>
                    <a:lnTo>
                      <a:pt x="17" y="688"/>
                    </a:lnTo>
                    <a:lnTo>
                      <a:pt x="32" y="739"/>
                    </a:lnTo>
                    <a:lnTo>
                      <a:pt x="41" y="763"/>
                    </a:lnTo>
                    <a:lnTo>
                      <a:pt x="53" y="787"/>
                    </a:lnTo>
                    <a:lnTo>
                      <a:pt x="64" y="810"/>
                    </a:lnTo>
                    <a:lnTo>
                      <a:pt x="77" y="832"/>
                    </a:lnTo>
                    <a:lnTo>
                      <a:pt x="90" y="854"/>
                    </a:lnTo>
                    <a:lnTo>
                      <a:pt x="105" y="875"/>
                    </a:lnTo>
                    <a:lnTo>
                      <a:pt x="120" y="894"/>
                    </a:lnTo>
                    <a:lnTo>
                      <a:pt x="137" y="913"/>
                    </a:lnTo>
                    <a:lnTo>
                      <a:pt x="155" y="933"/>
                    </a:lnTo>
                    <a:lnTo>
                      <a:pt x="174" y="950"/>
                    </a:lnTo>
                    <a:lnTo>
                      <a:pt x="193" y="967"/>
                    </a:lnTo>
                    <a:lnTo>
                      <a:pt x="213" y="982"/>
                    </a:lnTo>
                    <a:lnTo>
                      <a:pt x="234" y="996"/>
                    </a:lnTo>
                    <a:lnTo>
                      <a:pt x="257" y="1010"/>
                    </a:lnTo>
                    <a:lnTo>
                      <a:pt x="280" y="1023"/>
                    </a:lnTo>
                    <a:lnTo>
                      <a:pt x="303" y="1034"/>
                    </a:lnTo>
                    <a:lnTo>
                      <a:pt x="327" y="1045"/>
                    </a:lnTo>
                    <a:lnTo>
                      <a:pt x="351" y="1055"/>
                    </a:lnTo>
                    <a:lnTo>
                      <a:pt x="375" y="1062"/>
                    </a:lnTo>
                    <a:lnTo>
                      <a:pt x="401" y="1069"/>
                    </a:lnTo>
                    <a:lnTo>
                      <a:pt x="425" y="1075"/>
                    </a:lnTo>
                    <a:lnTo>
                      <a:pt x="451" y="1079"/>
                    </a:lnTo>
                    <a:lnTo>
                      <a:pt x="476" y="1082"/>
                    </a:lnTo>
                    <a:lnTo>
                      <a:pt x="502" y="1084"/>
                    </a:lnTo>
                    <a:lnTo>
                      <a:pt x="526" y="1084"/>
                    </a:lnTo>
                    <a:lnTo>
                      <a:pt x="551" y="1084"/>
                    </a:lnTo>
                    <a:lnTo>
                      <a:pt x="577" y="1082"/>
                    </a:lnTo>
                    <a:lnTo>
                      <a:pt x="603" y="1078"/>
                    </a:lnTo>
                    <a:lnTo>
                      <a:pt x="628" y="1074"/>
                    </a:lnTo>
                    <a:lnTo>
                      <a:pt x="654" y="1068"/>
                    </a:lnTo>
                    <a:lnTo>
                      <a:pt x="678" y="1061"/>
                    </a:lnTo>
                    <a:lnTo>
                      <a:pt x="703" y="1052"/>
                    </a:lnTo>
                    <a:lnTo>
                      <a:pt x="710" y="1050"/>
                    </a:lnTo>
                    <a:lnTo>
                      <a:pt x="716" y="1047"/>
                    </a:lnTo>
                    <a:lnTo>
                      <a:pt x="722" y="1045"/>
                    </a:lnTo>
                    <a:lnTo>
                      <a:pt x="729" y="1042"/>
                    </a:lnTo>
                    <a:lnTo>
                      <a:pt x="734" y="1040"/>
                    </a:lnTo>
                    <a:lnTo>
                      <a:pt x="740" y="1037"/>
                    </a:lnTo>
                    <a:lnTo>
                      <a:pt x="747" y="1034"/>
                    </a:lnTo>
                    <a:lnTo>
                      <a:pt x="753" y="1032"/>
                    </a:lnTo>
                    <a:lnTo>
                      <a:pt x="759" y="1029"/>
                    </a:lnTo>
                    <a:lnTo>
                      <a:pt x="767" y="1028"/>
                    </a:lnTo>
                    <a:lnTo>
                      <a:pt x="773" y="1026"/>
                    </a:lnTo>
                    <a:lnTo>
                      <a:pt x="780" y="1024"/>
                    </a:lnTo>
                    <a:lnTo>
                      <a:pt x="786" y="1022"/>
                    </a:lnTo>
                    <a:lnTo>
                      <a:pt x="794" y="1020"/>
                    </a:lnTo>
                    <a:lnTo>
                      <a:pt x="800" y="1018"/>
                    </a:lnTo>
                    <a:lnTo>
                      <a:pt x="807" y="1015"/>
                    </a:lnTo>
                    <a:lnTo>
                      <a:pt x="856" y="995"/>
                    </a:lnTo>
                    <a:lnTo>
                      <a:pt x="902" y="969"/>
                    </a:lnTo>
                    <a:lnTo>
                      <a:pt x="944" y="940"/>
                    </a:lnTo>
                    <a:lnTo>
                      <a:pt x="984" y="907"/>
                    </a:lnTo>
                    <a:lnTo>
                      <a:pt x="1020" y="871"/>
                    </a:lnTo>
                    <a:lnTo>
                      <a:pt x="1051" y="832"/>
                    </a:lnTo>
                    <a:lnTo>
                      <a:pt x="1078" y="789"/>
                    </a:lnTo>
                    <a:lnTo>
                      <a:pt x="1102" y="744"/>
                    </a:lnTo>
                    <a:lnTo>
                      <a:pt x="1122" y="698"/>
                    </a:lnTo>
                    <a:lnTo>
                      <a:pt x="1136" y="650"/>
                    </a:lnTo>
                    <a:lnTo>
                      <a:pt x="1146" y="600"/>
                    </a:lnTo>
                    <a:lnTo>
                      <a:pt x="1151" y="549"/>
                    </a:lnTo>
                    <a:lnTo>
                      <a:pt x="1151" y="498"/>
                    </a:lnTo>
                    <a:lnTo>
                      <a:pt x="1146" y="447"/>
                    </a:lnTo>
                    <a:lnTo>
                      <a:pt x="1136" y="395"/>
                    </a:lnTo>
                    <a:lnTo>
                      <a:pt x="1120" y="344"/>
                    </a:lnTo>
                    <a:close/>
                  </a:path>
                </a:pathLst>
              </a:custGeom>
              <a:solidFill>
                <a:srgbClr val="00007F"/>
              </a:solidFill>
              <a:ln w="9525">
                <a:noFill/>
                <a:round/>
                <a:headEnd/>
                <a:tailEnd/>
              </a:ln>
            </p:spPr>
            <p:txBody>
              <a:bodyPr/>
              <a:lstStyle/>
              <a:p>
                <a:endParaRPr lang="en-US" dirty="0"/>
              </a:p>
            </p:txBody>
          </p:sp>
          <p:sp>
            <p:nvSpPr>
              <p:cNvPr id="50" name="Freeform 49"/>
              <p:cNvSpPr>
                <a:spLocks/>
              </p:cNvSpPr>
              <p:nvPr/>
            </p:nvSpPr>
            <p:spPr bwMode="auto">
              <a:xfrm>
                <a:off x="2527300" y="2362200"/>
                <a:ext cx="2044700" cy="2198688"/>
              </a:xfrm>
              <a:custGeom>
                <a:avLst/>
                <a:gdLst>
                  <a:gd name="T0" fmla="*/ 555 w 870"/>
                  <a:gd name="T1" fmla="*/ 931 h 935"/>
                  <a:gd name="T2" fmla="*/ 465 w 870"/>
                  <a:gd name="T3" fmla="*/ 935 h 935"/>
                  <a:gd name="T4" fmla="*/ 379 w 870"/>
                  <a:gd name="T5" fmla="*/ 924 h 935"/>
                  <a:gd name="T6" fmla="*/ 297 w 870"/>
                  <a:gd name="T7" fmla="*/ 897 h 935"/>
                  <a:gd name="T8" fmla="*/ 220 w 870"/>
                  <a:gd name="T9" fmla="*/ 855 h 935"/>
                  <a:gd name="T10" fmla="*/ 152 w 870"/>
                  <a:gd name="T11" fmla="*/ 801 h 935"/>
                  <a:gd name="T12" fmla="*/ 93 w 870"/>
                  <a:gd name="T13" fmla="*/ 735 h 935"/>
                  <a:gd name="T14" fmla="*/ 47 w 870"/>
                  <a:gd name="T15" fmla="*/ 657 h 935"/>
                  <a:gd name="T16" fmla="*/ 15 w 870"/>
                  <a:gd name="T17" fmla="*/ 568 h 935"/>
                  <a:gd name="T18" fmla="*/ 0 w 870"/>
                  <a:gd name="T19" fmla="*/ 474 h 935"/>
                  <a:gd name="T20" fmla="*/ 5 w 870"/>
                  <a:gd name="T21" fmla="*/ 379 h 935"/>
                  <a:gd name="T22" fmla="*/ 28 w 870"/>
                  <a:gd name="T23" fmla="*/ 286 h 935"/>
                  <a:gd name="T24" fmla="*/ 55 w 870"/>
                  <a:gd name="T25" fmla="*/ 224 h 935"/>
                  <a:gd name="T26" fmla="*/ 75 w 870"/>
                  <a:gd name="T27" fmla="*/ 188 h 935"/>
                  <a:gd name="T28" fmla="*/ 99 w 870"/>
                  <a:gd name="T29" fmla="*/ 155 h 935"/>
                  <a:gd name="T30" fmla="*/ 125 w 870"/>
                  <a:gd name="T31" fmla="*/ 123 h 935"/>
                  <a:gd name="T32" fmla="*/ 154 w 870"/>
                  <a:gd name="T33" fmla="*/ 94 h 935"/>
                  <a:gd name="T34" fmla="*/ 185 w 870"/>
                  <a:gd name="T35" fmla="*/ 68 h 935"/>
                  <a:gd name="T36" fmla="*/ 218 w 870"/>
                  <a:gd name="T37" fmla="*/ 44 h 935"/>
                  <a:gd name="T38" fmla="*/ 254 w 870"/>
                  <a:gd name="T39" fmla="*/ 23 h 935"/>
                  <a:gd name="T40" fmla="*/ 292 w 870"/>
                  <a:gd name="T41" fmla="*/ 10 h 935"/>
                  <a:gd name="T42" fmla="*/ 331 w 870"/>
                  <a:gd name="T43" fmla="*/ 3 h 935"/>
                  <a:gd name="T44" fmla="*/ 372 w 870"/>
                  <a:gd name="T45" fmla="*/ 0 h 935"/>
                  <a:gd name="T46" fmla="*/ 412 w 870"/>
                  <a:gd name="T47" fmla="*/ 1 h 935"/>
                  <a:gd name="T48" fmla="*/ 453 w 870"/>
                  <a:gd name="T49" fmla="*/ 5 h 935"/>
                  <a:gd name="T50" fmla="*/ 492 w 870"/>
                  <a:gd name="T51" fmla="*/ 12 h 935"/>
                  <a:gd name="T52" fmla="*/ 532 w 870"/>
                  <a:gd name="T53" fmla="*/ 23 h 935"/>
                  <a:gd name="T54" fmla="*/ 570 w 870"/>
                  <a:gd name="T55" fmla="*/ 37 h 935"/>
                  <a:gd name="T56" fmla="*/ 611 w 870"/>
                  <a:gd name="T57" fmla="*/ 57 h 935"/>
                  <a:gd name="T58" fmla="*/ 653 w 870"/>
                  <a:gd name="T59" fmla="*/ 81 h 935"/>
                  <a:gd name="T60" fmla="*/ 691 w 870"/>
                  <a:gd name="T61" fmla="*/ 109 h 935"/>
                  <a:gd name="T62" fmla="*/ 727 w 870"/>
                  <a:gd name="T63" fmla="*/ 141 h 935"/>
                  <a:gd name="T64" fmla="*/ 759 w 870"/>
                  <a:gd name="T65" fmla="*/ 175 h 935"/>
                  <a:gd name="T66" fmla="*/ 787 w 870"/>
                  <a:gd name="T67" fmla="*/ 212 h 935"/>
                  <a:gd name="T68" fmla="*/ 812 w 870"/>
                  <a:gd name="T69" fmla="*/ 253 h 935"/>
                  <a:gd name="T70" fmla="*/ 833 w 870"/>
                  <a:gd name="T71" fmla="*/ 297 h 935"/>
                  <a:gd name="T72" fmla="*/ 856 w 870"/>
                  <a:gd name="T73" fmla="*/ 365 h 935"/>
                  <a:gd name="T74" fmla="*/ 870 w 870"/>
                  <a:gd name="T75" fmla="*/ 460 h 935"/>
                  <a:gd name="T76" fmla="*/ 866 w 870"/>
                  <a:gd name="T77" fmla="*/ 555 h 935"/>
                  <a:gd name="T78" fmla="*/ 843 w 870"/>
                  <a:gd name="T79" fmla="*/ 648 h 935"/>
                  <a:gd name="T80" fmla="*/ 816 w 870"/>
                  <a:gd name="T81" fmla="*/ 712 h 935"/>
                  <a:gd name="T82" fmla="*/ 794 w 870"/>
                  <a:gd name="T83" fmla="*/ 748 h 935"/>
                  <a:gd name="T84" fmla="*/ 771 w 870"/>
                  <a:gd name="T85" fmla="*/ 781 h 935"/>
                  <a:gd name="T86" fmla="*/ 745 w 870"/>
                  <a:gd name="T87" fmla="*/ 813 h 935"/>
                  <a:gd name="T88" fmla="*/ 717 w 870"/>
                  <a:gd name="T89" fmla="*/ 842 h 935"/>
                  <a:gd name="T90" fmla="*/ 686 w 870"/>
                  <a:gd name="T91" fmla="*/ 867 h 935"/>
                  <a:gd name="T92" fmla="*/ 653 w 870"/>
                  <a:gd name="T93" fmla="*/ 892 h 935"/>
                  <a:gd name="T94" fmla="*/ 617 w 870"/>
                  <a:gd name="T95" fmla="*/ 913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
                  <a:gd name="T145" fmla="*/ 0 h 935"/>
                  <a:gd name="T146" fmla="*/ 870 w 870"/>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 h="935">
                    <a:moveTo>
                      <a:pt x="599" y="922"/>
                    </a:moveTo>
                    <a:lnTo>
                      <a:pt x="555" y="931"/>
                    </a:lnTo>
                    <a:lnTo>
                      <a:pt x="510" y="935"/>
                    </a:lnTo>
                    <a:lnTo>
                      <a:pt x="465" y="935"/>
                    </a:lnTo>
                    <a:lnTo>
                      <a:pt x="422" y="931"/>
                    </a:lnTo>
                    <a:lnTo>
                      <a:pt x="379" y="924"/>
                    </a:lnTo>
                    <a:lnTo>
                      <a:pt x="337" y="912"/>
                    </a:lnTo>
                    <a:lnTo>
                      <a:pt x="297" y="897"/>
                    </a:lnTo>
                    <a:lnTo>
                      <a:pt x="257" y="878"/>
                    </a:lnTo>
                    <a:lnTo>
                      <a:pt x="220" y="855"/>
                    </a:lnTo>
                    <a:lnTo>
                      <a:pt x="185" y="829"/>
                    </a:lnTo>
                    <a:lnTo>
                      <a:pt x="152" y="801"/>
                    </a:lnTo>
                    <a:lnTo>
                      <a:pt x="121" y="769"/>
                    </a:lnTo>
                    <a:lnTo>
                      <a:pt x="93" y="735"/>
                    </a:lnTo>
                    <a:lnTo>
                      <a:pt x="69" y="697"/>
                    </a:lnTo>
                    <a:lnTo>
                      <a:pt x="47" y="657"/>
                    </a:lnTo>
                    <a:lnTo>
                      <a:pt x="29" y="614"/>
                    </a:lnTo>
                    <a:lnTo>
                      <a:pt x="15" y="568"/>
                    </a:lnTo>
                    <a:lnTo>
                      <a:pt x="5" y="521"/>
                    </a:lnTo>
                    <a:lnTo>
                      <a:pt x="0" y="474"/>
                    </a:lnTo>
                    <a:lnTo>
                      <a:pt x="0" y="427"/>
                    </a:lnTo>
                    <a:lnTo>
                      <a:pt x="5" y="379"/>
                    </a:lnTo>
                    <a:lnTo>
                      <a:pt x="14" y="332"/>
                    </a:lnTo>
                    <a:lnTo>
                      <a:pt x="28" y="286"/>
                    </a:lnTo>
                    <a:lnTo>
                      <a:pt x="46" y="242"/>
                    </a:lnTo>
                    <a:lnTo>
                      <a:pt x="55" y="224"/>
                    </a:lnTo>
                    <a:lnTo>
                      <a:pt x="65" y="205"/>
                    </a:lnTo>
                    <a:lnTo>
                      <a:pt x="75" y="188"/>
                    </a:lnTo>
                    <a:lnTo>
                      <a:pt x="87" y="170"/>
                    </a:lnTo>
                    <a:lnTo>
                      <a:pt x="99" y="155"/>
                    </a:lnTo>
                    <a:lnTo>
                      <a:pt x="112" y="139"/>
                    </a:lnTo>
                    <a:lnTo>
                      <a:pt x="125" y="123"/>
                    </a:lnTo>
                    <a:lnTo>
                      <a:pt x="139" y="108"/>
                    </a:lnTo>
                    <a:lnTo>
                      <a:pt x="154" y="94"/>
                    </a:lnTo>
                    <a:lnTo>
                      <a:pt x="168" y="81"/>
                    </a:lnTo>
                    <a:lnTo>
                      <a:pt x="185" y="68"/>
                    </a:lnTo>
                    <a:lnTo>
                      <a:pt x="201" y="56"/>
                    </a:lnTo>
                    <a:lnTo>
                      <a:pt x="218" y="44"/>
                    </a:lnTo>
                    <a:lnTo>
                      <a:pt x="236" y="33"/>
                    </a:lnTo>
                    <a:lnTo>
                      <a:pt x="254" y="23"/>
                    </a:lnTo>
                    <a:lnTo>
                      <a:pt x="271" y="14"/>
                    </a:lnTo>
                    <a:lnTo>
                      <a:pt x="292" y="10"/>
                    </a:lnTo>
                    <a:lnTo>
                      <a:pt x="311" y="6"/>
                    </a:lnTo>
                    <a:lnTo>
                      <a:pt x="331" y="3"/>
                    </a:lnTo>
                    <a:lnTo>
                      <a:pt x="352" y="1"/>
                    </a:lnTo>
                    <a:lnTo>
                      <a:pt x="372" y="0"/>
                    </a:lnTo>
                    <a:lnTo>
                      <a:pt x="391" y="0"/>
                    </a:lnTo>
                    <a:lnTo>
                      <a:pt x="412" y="1"/>
                    </a:lnTo>
                    <a:lnTo>
                      <a:pt x="432" y="2"/>
                    </a:lnTo>
                    <a:lnTo>
                      <a:pt x="453" y="5"/>
                    </a:lnTo>
                    <a:lnTo>
                      <a:pt x="472" y="9"/>
                    </a:lnTo>
                    <a:lnTo>
                      <a:pt x="492" y="12"/>
                    </a:lnTo>
                    <a:lnTo>
                      <a:pt x="511" y="17"/>
                    </a:lnTo>
                    <a:lnTo>
                      <a:pt x="532" y="23"/>
                    </a:lnTo>
                    <a:lnTo>
                      <a:pt x="551" y="29"/>
                    </a:lnTo>
                    <a:lnTo>
                      <a:pt x="570" y="37"/>
                    </a:lnTo>
                    <a:lnTo>
                      <a:pt x="589" y="45"/>
                    </a:lnTo>
                    <a:lnTo>
                      <a:pt x="611" y="57"/>
                    </a:lnTo>
                    <a:lnTo>
                      <a:pt x="632" y="68"/>
                    </a:lnTo>
                    <a:lnTo>
                      <a:pt x="653" y="81"/>
                    </a:lnTo>
                    <a:lnTo>
                      <a:pt x="672" y="95"/>
                    </a:lnTo>
                    <a:lnTo>
                      <a:pt x="691" y="109"/>
                    </a:lnTo>
                    <a:lnTo>
                      <a:pt x="709" y="124"/>
                    </a:lnTo>
                    <a:lnTo>
                      <a:pt x="727" y="141"/>
                    </a:lnTo>
                    <a:lnTo>
                      <a:pt x="743" y="158"/>
                    </a:lnTo>
                    <a:lnTo>
                      <a:pt x="759" y="175"/>
                    </a:lnTo>
                    <a:lnTo>
                      <a:pt x="773" y="193"/>
                    </a:lnTo>
                    <a:lnTo>
                      <a:pt x="787" y="212"/>
                    </a:lnTo>
                    <a:lnTo>
                      <a:pt x="800" y="233"/>
                    </a:lnTo>
                    <a:lnTo>
                      <a:pt x="812" y="253"/>
                    </a:lnTo>
                    <a:lnTo>
                      <a:pt x="822" y="275"/>
                    </a:lnTo>
                    <a:lnTo>
                      <a:pt x="833" y="297"/>
                    </a:lnTo>
                    <a:lnTo>
                      <a:pt x="842" y="319"/>
                    </a:lnTo>
                    <a:lnTo>
                      <a:pt x="856" y="365"/>
                    </a:lnTo>
                    <a:lnTo>
                      <a:pt x="865" y="412"/>
                    </a:lnTo>
                    <a:lnTo>
                      <a:pt x="870" y="460"/>
                    </a:lnTo>
                    <a:lnTo>
                      <a:pt x="870" y="508"/>
                    </a:lnTo>
                    <a:lnTo>
                      <a:pt x="866" y="555"/>
                    </a:lnTo>
                    <a:lnTo>
                      <a:pt x="857" y="601"/>
                    </a:lnTo>
                    <a:lnTo>
                      <a:pt x="843" y="648"/>
                    </a:lnTo>
                    <a:lnTo>
                      <a:pt x="825" y="693"/>
                    </a:lnTo>
                    <a:lnTo>
                      <a:pt x="816" y="712"/>
                    </a:lnTo>
                    <a:lnTo>
                      <a:pt x="806" y="730"/>
                    </a:lnTo>
                    <a:lnTo>
                      <a:pt x="794" y="748"/>
                    </a:lnTo>
                    <a:lnTo>
                      <a:pt x="783" y="764"/>
                    </a:lnTo>
                    <a:lnTo>
                      <a:pt x="771" y="781"/>
                    </a:lnTo>
                    <a:lnTo>
                      <a:pt x="759" y="797"/>
                    </a:lnTo>
                    <a:lnTo>
                      <a:pt x="745" y="813"/>
                    </a:lnTo>
                    <a:lnTo>
                      <a:pt x="731" y="827"/>
                    </a:lnTo>
                    <a:lnTo>
                      <a:pt x="717" y="842"/>
                    </a:lnTo>
                    <a:lnTo>
                      <a:pt x="701" y="855"/>
                    </a:lnTo>
                    <a:lnTo>
                      <a:pt x="686" y="867"/>
                    </a:lnTo>
                    <a:lnTo>
                      <a:pt x="669" y="880"/>
                    </a:lnTo>
                    <a:lnTo>
                      <a:pt x="653" y="892"/>
                    </a:lnTo>
                    <a:lnTo>
                      <a:pt x="635" y="903"/>
                    </a:lnTo>
                    <a:lnTo>
                      <a:pt x="617" y="913"/>
                    </a:lnTo>
                    <a:lnTo>
                      <a:pt x="599" y="922"/>
                    </a:lnTo>
                    <a:close/>
                  </a:path>
                </a:pathLst>
              </a:custGeom>
              <a:solidFill>
                <a:srgbClr val="FFFFFF"/>
              </a:solidFill>
              <a:ln w="9525">
                <a:noFill/>
                <a:round/>
                <a:headEnd/>
                <a:tailEnd/>
              </a:ln>
            </p:spPr>
            <p:txBody>
              <a:bodyPr/>
              <a:lstStyle/>
              <a:p>
                <a:endParaRPr lang="en-US" dirty="0"/>
              </a:p>
            </p:txBody>
          </p:sp>
          <p:sp>
            <p:nvSpPr>
              <p:cNvPr id="51" name="Freeform 50"/>
              <p:cNvSpPr>
                <a:spLocks/>
              </p:cNvSpPr>
              <p:nvPr/>
            </p:nvSpPr>
            <p:spPr bwMode="auto">
              <a:xfrm>
                <a:off x="4086225" y="4692650"/>
                <a:ext cx="268288" cy="463550"/>
              </a:xfrm>
              <a:custGeom>
                <a:avLst/>
                <a:gdLst>
                  <a:gd name="T0" fmla="*/ 46 w 114"/>
                  <a:gd name="T1" fmla="*/ 5 h 197"/>
                  <a:gd name="T2" fmla="*/ 0 w 114"/>
                  <a:gd name="T3" fmla="*/ 0 h 197"/>
                  <a:gd name="T4" fmla="*/ 70 w 114"/>
                  <a:gd name="T5" fmla="*/ 197 h 197"/>
                  <a:gd name="T6" fmla="*/ 114 w 114"/>
                  <a:gd name="T7" fmla="*/ 197 h 197"/>
                  <a:gd name="T8" fmla="*/ 46 w 114"/>
                  <a:gd name="T9" fmla="*/ 5 h 197"/>
                  <a:gd name="T10" fmla="*/ 0 60000 65536"/>
                  <a:gd name="T11" fmla="*/ 0 60000 65536"/>
                  <a:gd name="T12" fmla="*/ 0 60000 65536"/>
                  <a:gd name="T13" fmla="*/ 0 60000 65536"/>
                  <a:gd name="T14" fmla="*/ 0 60000 65536"/>
                  <a:gd name="T15" fmla="*/ 0 w 114"/>
                  <a:gd name="T16" fmla="*/ 0 h 197"/>
                  <a:gd name="T17" fmla="*/ 114 w 114"/>
                  <a:gd name="T18" fmla="*/ 197 h 197"/>
                </a:gdLst>
                <a:ahLst/>
                <a:cxnLst>
                  <a:cxn ang="T10">
                    <a:pos x="T0" y="T1"/>
                  </a:cxn>
                  <a:cxn ang="T11">
                    <a:pos x="T2" y="T3"/>
                  </a:cxn>
                  <a:cxn ang="T12">
                    <a:pos x="T4" y="T5"/>
                  </a:cxn>
                  <a:cxn ang="T13">
                    <a:pos x="T6" y="T7"/>
                  </a:cxn>
                  <a:cxn ang="T14">
                    <a:pos x="T8" y="T9"/>
                  </a:cxn>
                </a:cxnLst>
                <a:rect l="T15" t="T16" r="T17" b="T18"/>
                <a:pathLst>
                  <a:path w="114" h="197">
                    <a:moveTo>
                      <a:pt x="46" y="5"/>
                    </a:moveTo>
                    <a:lnTo>
                      <a:pt x="0" y="0"/>
                    </a:lnTo>
                    <a:lnTo>
                      <a:pt x="70" y="197"/>
                    </a:lnTo>
                    <a:lnTo>
                      <a:pt x="114" y="197"/>
                    </a:lnTo>
                    <a:lnTo>
                      <a:pt x="46" y="5"/>
                    </a:lnTo>
                    <a:close/>
                  </a:path>
                </a:pathLst>
              </a:custGeom>
              <a:solidFill>
                <a:srgbClr val="2D2D8C"/>
              </a:solidFill>
              <a:ln w="9525">
                <a:noFill/>
                <a:round/>
                <a:headEnd/>
                <a:tailEnd/>
              </a:ln>
            </p:spPr>
            <p:txBody>
              <a:bodyPr/>
              <a:lstStyle/>
              <a:p>
                <a:endParaRPr lang="en-US" dirty="0"/>
              </a:p>
            </p:txBody>
          </p:sp>
          <p:sp>
            <p:nvSpPr>
              <p:cNvPr id="52" name="Freeform 51"/>
              <p:cNvSpPr>
                <a:spLocks/>
              </p:cNvSpPr>
              <p:nvPr/>
            </p:nvSpPr>
            <p:spPr bwMode="auto">
              <a:xfrm>
                <a:off x="4967288" y="4637088"/>
                <a:ext cx="1547813" cy="509588"/>
              </a:xfrm>
              <a:custGeom>
                <a:avLst/>
                <a:gdLst>
                  <a:gd name="T0" fmla="*/ 658 w 658"/>
                  <a:gd name="T1" fmla="*/ 6 h 217"/>
                  <a:gd name="T2" fmla="*/ 655 w 658"/>
                  <a:gd name="T3" fmla="*/ 3 h 217"/>
                  <a:gd name="T4" fmla="*/ 653 w 658"/>
                  <a:gd name="T5" fmla="*/ 1 h 217"/>
                  <a:gd name="T6" fmla="*/ 649 w 658"/>
                  <a:gd name="T7" fmla="*/ 0 h 217"/>
                  <a:gd name="T8" fmla="*/ 645 w 658"/>
                  <a:gd name="T9" fmla="*/ 1 h 217"/>
                  <a:gd name="T10" fmla="*/ 0 w 658"/>
                  <a:gd name="T11" fmla="*/ 217 h 217"/>
                  <a:gd name="T12" fmla="*/ 58 w 658"/>
                  <a:gd name="T13" fmla="*/ 217 h 217"/>
                  <a:gd name="T14" fmla="*/ 651 w 658"/>
                  <a:gd name="T15" fmla="*/ 18 h 217"/>
                  <a:gd name="T16" fmla="*/ 655 w 658"/>
                  <a:gd name="T17" fmla="*/ 17 h 217"/>
                  <a:gd name="T18" fmla="*/ 657 w 658"/>
                  <a:gd name="T19" fmla="*/ 14 h 217"/>
                  <a:gd name="T20" fmla="*/ 658 w 658"/>
                  <a:gd name="T21" fmla="*/ 10 h 217"/>
                  <a:gd name="T22" fmla="*/ 658 w 658"/>
                  <a:gd name="T23" fmla="*/ 6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217"/>
                  <a:gd name="T38" fmla="*/ 658 w 658"/>
                  <a:gd name="T39" fmla="*/ 217 h 2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217">
                    <a:moveTo>
                      <a:pt x="658" y="6"/>
                    </a:moveTo>
                    <a:lnTo>
                      <a:pt x="655" y="3"/>
                    </a:lnTo>
                    <a:lnTo>
                      <a:pt x="653" y="1"/>
                    </a:lnTo>
                    <a:lnTo>
                      <a:pt x="649" y="0"/>
                    </a:lnTo>
                    <a:lnTo>
                      <a:pt x="645" y="1"/>
                    </a:lnTo>
                    <a:lnTo>
                      <a:pt x="0" y="217"/>
                    </a:lnTo>
                    <a:lnTo>
                      <a:pt x="58" y="217"/>
                    </a:lnTo>
                    <a:lnTo>
                      <a:pt x="651" y="18"/>
                    </a:lnTo>
                    <a:lnTo>
                      <a:pt x="655" y="17"/>
                    </a:lnTo>
                    <a:lnTo>
                      <a:pt x="657" y="14"/>
                    </a:lnTo>
                    <a:lnTo>
                      <a:pt x="658" y="10"/>
                    </a:lnTo>
                    <a:lnTo>
                      <a:pt x="658" y="6"/>
                    </a:lnTo>
                    <a:close/>
                  </a:path>
                </a:pathLst>
              </a:custGeom>
              <a:solidFill>
                <a:srgbClr val="9696BA"/>
              </a:solidFill>
              <a:ln w="9525">
                <a:noFill/>
                <a:round/>
                <a:headEnd/>
                <a:tailEnd/>
              </a:ln>
            </p:spPr>
            <p:txBody>
              <a:bodyPr/>
              <a:lstStyle/>
              <a:p>
                <a:endParaRPr lang="en-US" dirty="0"/>
              </a:p>
            </p:txBody>
          </p:sp>
          <p:sp>
            <p:nvSpPr>
              <p:cNvPr id="53" name="Freeform 52"/>
              <p:cNvSpPr>
                <a:spLocks/>
              </p:cNvSpPr>
              <p:nvPr/>
            </p:nvSpPr>
            <p:spPr bwMode="auto">
              <a:xfrm>
                <a:off x="3638550" y="3292475"/>
                <a:ext cx="942975" cy="358775"/>
              </a:xfrm>
              <a:custGeom>
                <a:avLst/>
                <a:gdLst>
                  <a:gd name="T0" fmla="*/ 1 w 401"/>
                  <a:gd name="T1" fmla="*/ 145 h 153"/>
                  <a:gd name="T2" fmla="*/ 3 w 401"/>
                  <a:gd name="T3" fmla="*/ 149 h 153"/>
                  <a:gd name="T4" fmla="*/ 6 w 401"/>
                  <a:gd name="T5" fmla="*/ 152 h 153"/>
                  <a:gd name="T6" fmla="*/ 11 w 401"/>
                  <a:gd name="T7" fmla="*/ 153 h 153"/>
                  <a:gd name="T8" fmla="*/ 15 w 401"/>
                  <a:gd name="T9" fmla="*/ 153 h 153"/>
                  <a:gd name="T10" fmla="*/ 15 w 401"/>
                  <a:gd name="T11" fmla="*/ 153 h 153"/>
                  <a:gd name="T12" fmla="*/ 401 w 401"/>
                  <a:gd name="T13" fmla="*/ 24 h 153"/>
                  <a:gd name="T14" fmla="*/ 401 w 401"/>
                  <a:gd name="T15" fmla="*/ 18 h 153"/>
                  <a:gd name="T16" fmla="*/ 400 w 401"/>
                  <a:gd name="T17" fmla="*/ 11 h 153"/>
                  <a:gd name="T18" fmla="*/ 400 w 401"/>
                  <a:gd name="T19" fmla="*/ 6 h 153"/>
                  <a:gd name="T20" fmla="*/ 399 w 401"/>
                  <a:gd name="T21" fmla="*/ 0 h 153"/>
                  <a:gd name="T22" fmla="*/ 9 w 401"/>
                  <a:gd name="T23" fmla="*/ 130 h 153"/>
                  <a:gd name="T24" fmla="*/ 5 w 401"/>
                  <a:gd name="T25" fmla="*/ 132 h 153"/>
                  <a:gd name="T26" fmla="*/ 1 w 401"/>
                  <a:gd name="T27" fmla="*/ 136 h 153"/>
                  <a:gd name="T28" fmla="*/ 0 w 401"/>
                  <a:gd name="T29" fmla="*/ 140 h 153"/>
                  <a:gd name="T30" fmla="*/ 1 w 401"/>
                  <a:gd name="T31" fmla="*/ 145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153"/>
                  <a:gd name="T50" fmla="*/ 401 w 401"/>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153">
                    <a:moveTo>
                      <a:pt x="1" y="145"/>
                    </a:moveTo>
                    <a:lnTo>
                      <a:pt x="3" y="149"/>
                    </a:lnTo>
                    <a:lnTo>
                      <a:pt x="6" y="152"/>
                    </a:lnTo>
                    <a:lnTo>
                      <a:pt x="11" y="153"/>
                    </a:lnTo>
                    <a:lnTo>
                      <a:pt x="15" y="153"/>
                    </a:lnTo>
                    <a:lnTo>
                      <a:pt x="401" y="24"/>
                    </a:lnTo>
                    <a:lnTo>
                      <a:pt x="401" y="18"/>
                    </a:lnTo>
                    <a:lnTo>
                      <a:pt x="400" y="11"/>
                    </a:lnTo>
                    <a:lnTo>
                      <a:pt x="400" y="6"/>
                    </a:lnTo>
                    <a:lnTo>
                      <a:pt x="399" y="0"/>
                    </a:lnTo>
                    <a:lnTo>
                      <a:pt x="9" y="130"/>
                    </a:lnTo>
                    <a:lnTo>
                      <a:pt x="5" y="132"/>
                    </a:lnTo>
                    <a:lnTo>
                      <a:pt x="1" y="136"/>
                    </a:lnTo>
                    <a:lnTo>
                      <a:pt x="0" y="140"/>
                    </a:lnTo>
                    <a:lnTo>
                      <a:pt x="1" y="145"/>
                    </a:lnTo>
                    <a:close/>
                  </a:path>
                </a:pathLst>
              </a:custGeom>
              <a:solidFill>
                <a:srgbClr val="9696BA"/>
              </a:solidFill>
              <a:ln w="9525">
                <a:noFill/>
                <a:round/>
                <a:headEnd/>
                <a:tailEnd/>
              </a:ln>
            </p:spPr>
            <p:txBody>
              <a:bodyPr/>
              <a:lstStyle/>
              <a:p>
                <a:endParaRPr lang="en-US" dirty="0"/>
              </a:p>
            </p:txBody>
          </p:sp>
          <p:sp>
            <p:nvSpPr>
              <p:cNvPr id="54" name="Freeform 53"/>
              <p:cNvSpPr>
                <a:spLocks/>
              </p:cNvSpPr>
              <p:nvPr/>
            </p:nvSpPr>
            <p:spPr bwMode="auto">
              <a:xfrm>
                <a:off x="3700463" y="3475038"/>
                <a:ext cx="889000" cy="342900"/>
              </a:xfrm>
              <a:custGeom>
                <a:avLst/>
                <a:gdLst>
                  <a:gd name="T0" fmla="*/ 2 w 378"/>
                  <a:gd name="T1" fmla="*/ 137 h 146"/>
                  <a:gd name="T2" fmla="*/ 3 w 378"/>
                  <a:gd name="T3" fmla="*/ 141 h 146"/>
                  <a:gd name="T4" fmla="*/ 7 w 378"/>
                  <a:gd name="T5" fmla="*/ 145 h 146"/>
                  <a:gd name="T6" fmla="*/ 11 w 378"/>
                  <a:gd name="T7" fmla="*/ 146 h 146"/>
                  <a:gd name="T8" fmla="*/ 16 w 378"/>
                  <a:gd name="T9" fmla="*/ 145 h 146"/>
                  <a:gd name="T10" fmla="*/ 16 w 378"/>
                  <a:gd name="T11" fmla="*/ 145 h 146"/>
                  <a:gd name="T12" fmla="*/ 377 w 378"/>
                  <a:gd name="T13" fmla="*/ 25 h 146"/>
                  <a:gd name="T14" fmla="*/ 377 w 378"/>
                  <a:gd name="T15" fmla="*/ 19 h 146"/>
                  <a:gd name="T16" fmla="*/ 377 w 378"/>
                  <a:gd name="T17" fmla="*/ 12 h 146"/>
                  <a:gd name="T18" fmla="*/ 377 w 378"/>
                  <a:gd name="T19" fmla="*/ 6 h 146"/>
                  <a:gd name="T20" fmla="*/ 378 w 378"/>
                  <a:gd name="T21" fmla="*/ 0 h 146"/>
                  <a:gd name="T22" fmla="*/ 8 w 378"/>
                  <a:gd name="T23" fmla="*/ 123 h 146"/>
                  <a:gd name="T24" fmla="*/ 4 w 378"/>
                  <a:gd name="T25" fmla="*/ 126 h 146"/>
                  <a:gd name="T26" fmla="*/ 2 w 378"/>
                  <a:gd name="T27" fmla="*/ 128 h 146"/>
                  <a:gd name="T28" fmla="*/ 0 w 378"/>
                  <a:gd name="T29" fmla="*/ 133 h 146"/>
                  <a:gd name="T30" fmla="*/ 2 w 378"/>
                  <a:gd name="T31" fmla="*/ 13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146"/>
                  <a:gd name="T50" fmla="*/ 378 w 37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146">
                    <a:moveTo>
                      <a:pt x="2" y="137"/>
                    </a:moveTo>
                    <a:lnTo>
                      <a:pt x="3" y="141"/>
                    </a:lnTo>
                    <a:lnTo>
                      <a:pt x="7" y="145"/>
                    </a:lnTo>
                    <a:lnTo>
                      <a:pt x="11" y="146"/>
                    </a:lnTo>
                    <a:lnTo>
                      <a:pt x="16" y="145"/>
                    </a:lnTo>
                    <a:lnTo>
                      <a:pt x="377" y="25"/>
                    </a:lnTo>
                    <a:lnTo>
                      <a:pt x="377" y="19"/>
                    </a:lnTo>
                    <a:lnTo>
                      <a:pt x="377" y="12"/>
                    </a:lnTo>
                    <a:lnTo>
                      <a:pt x="377" y="6"/>
                    </a:lnTo>
                    <a:lnTo>
                      <a:pt x="378" y="0"/>
                    </a:lnTo>
                    <a:lnTo>
                      <a:pt x="8" y="123"/>
                    </a:lnTo>
                    <a:lnTo>
                      <a:pt x="4" y="126"/>
                    </a:lnTo>
                    <a:lnTo>
                      <a:pt x="2" y="128"/>
                    </a:lnTo>
                    <a:lnTo>
                      <a:pt x="0" y="133"/>
                    </a:lnTo>
                    <a:lnTo>
                      <a:pt x="2" y="137"/>
                    </a:lnTo>
                    <a:close/>
                  </a:path>
                </a:pathLst>
              </a:custGeom>
              <a:solidFill>
                <a:srgbClr val="9696BA"/>
              </a:solidFill>
              <a:ln w="9525">
                <a:noFill/>
                <a:round/>
                <a:headEnd/>
                <a:tailEnd/>
              </a:ln>
            </p:spPr>
            <p:txBody>
              <a:bodyPr/>
              <a:lstStyle/>
              <a:p>
                <a:endParaRPr lang="en-US" dirty="0"/>
              </a:p>
            </p:txBody>
          </p:sp>
          <p:sp>
            <p:nvSpPr>
              <p:cNvPr id="55" name="Freeform 54"/>
              <p:cNvSpPr>
                <a:spLocks/>
              </p:cNvSpPr>
              <p:nvPr/>
            </p:nvSpPr>
            <p:spPr bwMode="auto">
              <a:xfrm>
                <a:off x="3784600" y="3681413"/>
                <a:ext cx="781050" cy="307975"/>
              </a:xfrm>
              <a:custGeom>
                <a:avLst/>
                <a:gdLst>
                  <a:gd name="T0" fmla="*/ 0 w 332"/>
                  <a:gd name="T1" fmla="*/ 122 h 131"/>
                  <a:gd name="T2" fmla="*/ 3 w 332"/>
                  <a:gd name="T3" fmla="*/ 126 h 131"/>
                  <a:gd name="T4" fmla="*/ 6 w 332"/>
                  <a:gd name="T5" fmla="*/ 130 h 131"/>
                  <a:gd name="T6" fmla="*/ 10 w 332"/>
                  <a:gd name="T7" fmla="*/ 131 h 131"/>
                  <a:gd name="T8" fmla="*/ 15 w 332"/>
                  <a:gd name="T9" fmla="*/ 130 h 131"/>
                  <a:gd name="T10" fmla="*/ 15 w 332"/>
                  <a:gd name="T11" fmla="*/ 130 h 131"/>
                  <a:gd name="T12" fmla="*/ 325 w 332"/>
                  <a:gd name="T13" fmla="*/ 26 h 131"/>
                  <a:gd name="T14" fmla="*/ 327 w 332"/>
                  <a:gd name="T15" fmla="*/ 20 h 131"/>
                  <a:gd name="T16" fmla="*/ 329 w 332"/>
                  <a:gd name="T17" fmla="*/ 12 h 131"/>
                  <a:gd name="T18" fmla="*/ 330 w 332"/>
                  <a:gd name="T19" fmla="*/ 6 h 131"/>
                  <a:gd name="T20" fmla="*/ 332 w 332"/>
                  <a:gd name="T21" fmla="*/ 0 h 131"/>
                  <a:gd name="T22" fmla="*/ 8 w 332"/>
                  <a:gd name="T23" fmla="*/ 108 h 131"/>
                  <a:gd name="T24" fmla="*/ 4 w 332"/>
                  <a:gd name="T25" fmla="*/ 109 h 131"/>
                  <a:gd name="T26" fmla="*/ 1 w 332"/>
                  <a:gd name="T27" fmla="*/ 113 h 131"/>
                  <a:gd name="T28" fmla="*/ 0 w 332"/>
                  <a:gd name="T29" fmla="*/ 117 h 131"/>
                  <a:gd name="T30" fmla="*/ 0 w 332"/>
                  <a:gd name="T31" fmla="*/ 122 h 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131"/>
                  <a:gd name="T50" fmla="*/ 332 w 332"/>
                  <a:gd name="T51" fmla="*/ 131 h 1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131">
                    <a:moveTo>
                      <a:pt x="0" y="122"/>
                    </a:moveTo>
                    <a:lnTo>
                      <a:pt x="3" y="126"/>
                    </a:lnTo>
                    <a:lnTo>
                      <a:pt x="6" y="130"/>
                    </a:lnTo>
                    <a:lnTo>
                      <a:pt x="10" y="131"/>
                    </a:lnTo>
                    <a:lnTo>
                      <a:pt x="15" y="130"/>
                    </a:lnTo>
                    <a:lnTo>
                      <a:pt x="325" y="26"/>
                    </a:lnTo>
                    <a:lnTo>
                      <a:pt x="327" y="20"/>
                    </a:lnTo>
                    <a:lnTo>
                      <a:pt x="329" y="12"/>
                    </a:lnTo>
                    <a:lnTo>
                      <a:pt x="330" y="6"/>
                    </a:lnTo>
                    <a:lnTo>
                      <a:pt x="332" y="0"/>
                    </a:lnTo>
                    <a:lnTo>
                      <a:pt x="8" y="108"/>
                    </a:lnTo>
                    <a:lnTo>
                      <a:pt x="4" y="109"/>
                    </a:lnTo>
                    <a:lnTo>
                      <a:pt x="1" y="113"/>
                    </a:lnTo>
                    <a:lnTo>
                      <a:pt x="0" y="117"/>
                    </a:lnTo>
                    <a:lnTo>
                      <a:pt x="0" y="122"/>
                    </a:lnTo>
                    <a:close/>
                  </a:path>
                </a:pathLst>
              </a:custGeom>
              <a:solidFill>
                <a:srgbClr val="9696BA"/>
              </a:solidFill>
              <a:ln w="9525">
                <a:noFill/>
                <a:round/>
                <a:headEnd/>
                <a:tailEnd/>
              </a:ln>
            </p:spPr>
            <p:txBody>
              <a:bodyPr/>
              <a:lstStyle/>
              <a:p>
                <a:endParaRPr lang="en-US" dirty="0"/>
              </a:p>
            </p:txBody>
          </p:sp>
          <p:sp>
            <p:nvSpPr>
              <p:cNvPr id="56" name="Freeform 55"/>
              <p:cNvSpPr>
                <a:spLocks/>
              </p:cNvSpPr>
              <p:nvPr/>
            </p:nvSpPr>
            <p:spPr bwMode="auto">
              <a:xfrm>
                <a:off x="3848100" y="3890963"/>
                <a:ext cx="652463" cy="263525"/>
              </a:xfrm>
              <a:custGeom>
                <a:avLst/>
                <a:gdLst>
                  <a:gd name="T0" fmla="*/ 0 w 277"/>
                  <a:gd name="T1" fmla="*/ 104 h 112"/>
                  <a:gd name="T2" fmla="*/ 2 w 277"/>
                  <a:gd name="T3" fmla="*/ 108 h 112"/>
                  <a:gd name="T4" fmla="*/ 6 w 277"/>
                  <a:gd name="T5" fmla="*/ 111 h 112"/>
                  <a:gd name="T6" fmla="*/ 10 w 277"/>
                  <a:gd name="T7" fmla="*/ 112 h 112"/>
                  <a:gd name="T8" fmla="*/ 15 w 277"/>
                  <a:gd name="T9" fmla="*/ 112 h 112"/>
                  <a:gd name="T10" fmla="*/ 15 w 277"/>
                  <a:gd name="T11" fmla="*/ 112 h 112"/>
                  <a:gd name="T12" fmla="*/ 263 w 277"/>
                  <a:gd name="T13" fmla="*/ 29 h 112"/>
                  <a:gd name="T14" fmla="*/ 264 w 277"/>
                  <a:gd name="T15" fmla="*/ 26 h 112"/>
                  <a:gd name="T16" fmla="*/ 266 w 277"/>
                  <a:gd name="T17" fmla="*/ 24 h 112"/>
                  <a:gd name="T18" fmla="*/ 268 w 277"/>
                  <a:gd name="T19" fmla="*/ 21 h 112"/>
                  <a:gd name="T20" fmla="*/ 269 w 277"/>
                  <a:gd name="T21" fmla="*/ 19 h 112"/>
                  <a:gd name="T22" fmla="*/ 272 w 277"/>
                  <a:gd name="T23" fmla="*/ 14 h 112"/>
                  <a:gd name="T24" fmla="*/ 273 w 277"/>
                  <a:gd name="T25" fmla="*/ 9 h 112"/>
                  <a:gd name="T26" fmla="*/ 275 w 277"/>
                  <a:gd name="T27" fmla="*/ 5 h 112"/>
                  <a:gd name="T28" fmla="*/ 277 w 277"/>
                  <a:gd name="T29" fmla="*/ 0 h 112"/>
                  <a:gd name="T30" fmla="*/ 8 w 277"/>
                  <a:gd name="T31" fmla="*/ 89 h 112"/>
                  <a:gd name="T32" fmla="*/ 4 w 277"/>
                  <a:gd name="T33" fmla="*/ 91 h 112"/>
                  <a:gd name="T34" fmla="*/ 1 w 277"/>
                  <a:gd name="T35" fmla="*/ 95 h 112"/>
                  <a:gd name="T36" fmla="*/ 0 w 277"/>
                  <a:gd name="T37" fmla="*/ 99 h 112"/>
                  <a:gd name="T38" fmla="*/ 0 w 277"/>
                  <a:gd name="T39" fmla="*/ 104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112"/>
                  <a:gd name="T62" fmla="*/ 277 w 27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112">
                    <a:moveTo>
                      <a:pt x="0" y="104"/>
                    </a:moveTo>
                    <a:lnTo>
                      <a:pt x="2" y="108"/>
                    </a:lnTo>
                    <a:lnTo>
                      <a:pt x="6" y="111"/>
                    </a:lnTo>
                    <a:lnTo>
                      <a:pt x="10" y="112"/>
                    </a:lnTo>
                    <a:lnTo>
                      <a:pt x="15" y="112"/>
                    </a:lnTo>
                    <a:lnTo>
                      <a:pt x="263" y="29"/>
                    </a:lnTo>
                    <a:lnTo>
                      <a:pt x="264" y="26"/>
                    </a:lnTo>
                    <a:lnTo>
                      <a:pt x="266" y="24"/>
                    </a:lnTo>
                    <a:lnTo>
                      <a:pt x="268" y="21"/>
                    </a:lnTo>
                    <a:lnTo>
                      <a:pt x="269" y="19"/>
                    </a:lnTo>
                    <a:lnTo>
                      <a:pt x="272" y="14"/>
                    </a:lnTo>
                    <a:lnTo>
                      <a:pt x="273" y="9"/>
                    </a:lnTo>
                    <a:lnTo>
                      <a:pt x="275" y="5"/>
                    </a:lnTo>
                    <a:lnTo>
                      <a:pt x="277" y="0"/>
                    </a:lnTo>
                    <a:lnTo>
                      <a:pt x="8" y="89"/>
                    </a:lnTo>
                    <a:lnTo>
                      <a:pt x="4" y="91"/>
                    </a:lnTo>
                    <a:lnTo>
                      <a:pt x="1" y="95"/>
                    </a:lnTo>
                    <a:lnTo>
                      <a:pt x="0" y="99"/>
                    </a:lnTo>
                    <a:lnTo>
                      <a:pt x="0" y="104"/>
                    </a:lnTo>
                    <a:close/>
                  </a:path>
                </a:pathLst>
              </a:custGeom>
              <a:solidFill>
                <a:srgbClr val="9696BA"/>
              </a:solidFill>
              <a:ln w="9525">
                <a:noFill/>
                <a:round/>
                <a:headEnd/>
                <a:tailEnd/>
              </a:ln>
            </p:spPr>
            <p:txBody>
              <a:bodyPr/>
              <a:lstStyle/>
              <a:p>
                <a:endParaRPr lang="en-US" dirty="0"/>
              </a:p>
            </p:txBody>
          </p:sp>
          <p:sp>
            <p:nvSpPr>
              <p:cNvPr id="57" name="Text Box 37"/>
              <p:cNvSpPr txBox="1">
                <a:spLocks noChangeArrowheads="1"/>
              </p:cNvSpPr>
              <p:nvPr/>
            </p:nvSpPr>
            <p:spPr bwMode="auto">
              <a:xfrm rot="20460668">
                <a:off x="2923311" y="2457081"/>
                <a:ext cx="2132315" cy="925697"/>
              </a:xfrm>
              <a:prstGeom prst="rect">
                <a:avLst/>
              </a:prstGeom>
              <a:noFill/>
              <a:ln w="9525">
                <a:noFill/>
                <a:miter lim="800000"/>
                <a:headEnd/>
                <a:tailEnd/>
              </a:ln>
            </p:spPr>
            <p:txBody>
              <a:bodyPr wrap="none">
                <a:spAutoFit/>
              </a:bodyPr>
              <a:lstStyle/>
              <a:p>
                <a:pPr algn="r"/>
                <a:r>
                  <a:rPr lang="en-US" sz="2800" dirty="0" smtClean="0">
                    <a:solidFill>
                      <a:srgbClr val="00007F"/>
                    </a:solidFill>
                    <a:latin typeface="Arial" charset="0"/>
                  </a:rPr>
                  <a:t>Activi</a:t>
                </a:r>
                <a:endParaRPr lang="en-US" sz="2800" dirty="0">
                  <a:solidFill>
                    <a:srgbClr val="00007F"/>
                  </a:solidFill>
                  <a:latin typeface="Arial" charset="0"/>
                </a:endParaRPr>
              </a:p>
            </p:txBody>
          </p:sp>
          <p:sp>
            <p:nvSpPr>
              <p:cNvPr id="58" name="Freeform 39"/>
              <p:cNvSpPr>
                <a:spLocks/>
              </p:cNvSpPr>
              <p:nvPr/>
            </p:nvSpPr>
            <p:spPr bwMode="auto">
              <a:xfrm>
                <a:off x="4694238" y="4178300"/>
                <a:ext cx="1743075"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59" name="Line 40"/>
              <p:cNvSpPr>
                <a:spLocks noChangeShapeType="1"/>
              </p:cNvSpPr>
              <p:nvPr/>
            </p:nvSpPr>
            <p:spPr bwMode="auto">
              <a:xfrm>
                <a:off x="2847975" y="2590800"/>
                <a:ext cx="762000" cy="1981200"/>
              </a:xfrm>
              <a:prstGeom prst="line">
                <a:avLst/>
              </a:prstGeom>
              <a:noFill/>
              <a:ln w="28575">
                <a:solidFill>
                  <a:schemeClr val="tx1"/>
                </a:solidFill>
                <a:round/>
                <a:headEnd/>
                <a:tailEnd/>
              </a:ln>
            </p:spPr>
            <p:txBody>
              <a:bodyPr wrap="none" anchor="ctr"/>
              <a:lstStyle/>
              <a:p>
                <a:endParaRPr lang="en-US" dirty="0"/>
              </a:p>
            </p:txBody>
          </p:sp>
          <p:sp>
            <p:nvSpPr>
              <p:cNvPr id="60" name="Freeform 41"/>
              <p:cNvSpPr>
                <a:spLocks/>
              </p:cNvSpPr>
              <p:nvPr/>
            </p:nvSpPr>
            <p:spPr bwMode="auto">
              <a:xfrm>
                <a:off x="4295775" y="1905000"/>
                <a:ext cx="2590800" cy="3505200"/>
              </a:xfrm>
              <a:custGeom>
                <a:avLst/>
                <a:gdLst>
                  <a:gd name="T0" fmla="*/ 48 w 1632"/>
                  <a:gd name="T1" fmla="*/ 288 h 2208"/>
                  <a:gd name="T2" fmla="*/ 1056 w 1632"/>
                  <a:gd name="T3" fmla="*/ 0 h 2208"/>
                  <a:gd name="T4" fmla="*/ 1632 w 1632"/>
                  <a:gd name="T5" fmla="*/ 1872 h 2208"/>
                  <a:gd name="T6" fmla="*/ 240 w 1632"/>
                  <a:gd name="T7" fmla="*/ 2208 h 2208"/>
                  <a:gd name="T8" fmla="*/ 0 w 1632"/>
                  <a:gd name="T9" fmla="*/ 1584 h 2208"/>
                  <a:gd name="T10" fmla="*/ 0 60000 65536"/>
                  <a:gd name="T11" fmla="*/ 0 60000 65536"/>
                  <a:gd name="T12" fmla="*/ 0 60000 65536"/>
                  <a:gd name="T13" fmla="*/ 0 60000 65536"/>
                  <a:gd name="T14" fmla="*/ 0 60000 65536"/>
                  <a:gd name="T15" fmla="*/ 0 w 1632"/>
                  <a:gd name="T16" fmla="*/ 0 h 2208"/>
                  <a:gd name="T17" fmla="*/ 1632 w 1632"/>
                  <a:gd name="T18" fmla="*/ 2208 h 2208"/>
                </a:gdLst>
                <a:ahLst/>
                <a:cxnLst>
                  <a:cxn ang="T10">
                    <a:pos x="T0" y="T1"/>
                  </a:cxn>
                  <a:cxn ang="T11">
                    <a:pos x="T2" y="T3"/>
                  </a:cxn>
                  <a:cxn ang="T12">
                    <a:pos x="T4" y="T5"/>
                  </a:cxn>
                  <a:cxn ang="T13">
                    <a:pos x="T6" y="T7"/>
                  </a:cxn>
                  <a:cxn ang="T14">
                    <a:pos x="T8" y="T9"/>
                  </a:cxn>
                </a:cxnLst>
                <a:rect l="T15" t="T16" r="T17" b="T18"/>
                <a:pathLst>
                  <a:path w="1632" h="2208">
                    <a:moveTo>
                      <a:pt x="48" y="288"/>
                    </a:moveTo>
                    <a:lnTo>
                      <a:pt x="1056" y="0"/>
                    </a:lnTo>
                    <a:lnTo>
                      <a:pt x="1632" y="1872"/>
                    </a:lnTo>
                    <a:lnTo>
                      <a:pt x="240" y="2208"/>
                    </a:lnTo>
                    <a:lnTo>
                      <a:pt x="0" y="1584"/>
                    </a:lnTo>
                  </a:path>
                </a:pathLst>
              </a:custGeom>
              <a:noFill/>
              <a:ln w="28575" cmpd="sng">
                <a:solidFill>
                  <a:schemeClr val="tx1"/>
                </a:solidFill>
                <a:round/>
                <a:headEnd/>
                <a:tailEnd/>
              </a:ln>
            </p:spPr>
            <p:txBody>
              <a:bodyPr wrap="none" anchor="ctr"/>
              <a:lstStyle/>
              <a:p>
                <a:endParaRPr lang="en-US" dirty="0"/>
              </a:p>
            </p:txBody>
          </p:sp>
        </p:grpSp>
        <p:sp>
          <p:nvSpPr>
            <p:cNvPr id="18" name="TextBox 17"/>
            <p:cNvSpPr txBox="1"/>
            <p:nvPr/>
          </p:nvSpPr>
          <p:spPr>
            <a:xfrm rot="20640256">
              <a:off x="7816506" y="1408502"/>
              <a:ext cx="569387" cy="400110"/>
            </a:xfrm>
            <a:prstGeom prst="rect">
              <a:avLst/>
            </a:prstGeom>
            <a:noFill/>
          </p:spPr>
          <p:txBody>
            <a:bodyPr wrap="none" rtlCol="0">
              <a:spAutoFit/>
            </a:bodyPr>
            <a:lstStyle/>
            <a:p>
              <a:r>
                <a:rPr lang="en-US" sz="2000" dirty="0" smtClean="0">
                  <a:solidFill>
                    <a:srgbClr val="002060"/>
                  </a:solidFill>
                  <a:latin typeface="+mj-lt"/>
                </a:rPr>
                <a:t>vity</a:t>
              </a:r>
              <a:endParaRPr lang="en-US" sz="2000" dirty="0">
                <a:solidFill>
                  <a:srgbClr val="002060"/>
                </a:solidFill>
                <a:latin typeface="+mj-lt"/>
              </a:endParaRPr>
            </a:p>
          </p:txBody>
        </p:sp>
      </p:grpSp>
      <p:sp>
        <p:nvSpPr>
          <p:cNvPr id="63" name="TextBox 62"/>
          <p:cNvSpPr txBox="1"/>
          <p:nvPr/>
        </p:nvSpPr>
        <p:spPr>
          <a:xfrm>
            <a:off x="0" y="2152471"/>
            <a:ext cx="6858000" cy="830997"/>
          </a:xfrm>
          <a:prstGeom prst="rect">
            <a:avLst/>
          </a:prstGeom>
          <a:noFill/>
        </p:spPr>
        <p:txBody>
          <a:bodyPr wrap="square" rtlCol="0">
            <a:spAutoFit/>
          </a:bodyPr>
          <a:lstStyle/>
          <a:p>
            <a:pPr marL="457200" indent="-457200"/>
            <a:endParaRPr lang="en-US" dirty="0" smtClean="0">
              <a:latin typeface="Arial Black" pitchFamily="34" charset="0"/>
            </a:endParaRPr>
          </a:p>
          <a:p>
            <a:endParaRPr lang="en-US" dirty="0"/>
          </a:p>
        </p:txBody>
      </p:sp>
      <p:sp>
        <p:nvSpPr>
          <p:cNvPr id="65" name="TextBox 64"/>
          <p:cNvSpPr txBox="1"/>
          <p:nvPr/>
        </p:nvSpPr>
        <p:spPr>
          <a:xfrm>
            <a:off x="0" y="2152471"/>
            <a:ext cx="6858000" cy="830997"/>
          </a:xfrm>
          <a:prstGeom prst="rect">
            <a:avLst/>
          </a:prstGeom>
          <a:noFill/>
        </p:spPr>
        <p:txBody>
          <a:bodyPr wrap="square" rtlCol="0">
            <a:spAutoFit/>
          </a:bodyPr>
          <a:lstStyle/>
          <a:p>
            <a:pPr marL="457200" indent="-457200"/>
            <a:endParaRPr lang="en-US" dirty="0" smtClean="0">
              <a:latin typeface="Arial Black" pitchFamily="34" charset="0"/>
            </a:endParaRPr>
          </a:p>
          <a:p>
            <a:endParaRPr lang="en-US" dirty="0"/>
          </a:p>
        </p:txBody>
      </p:sp>
      <p:sp>
        <p:nvSpPr>
          <p:cNvPr id="67" name="TextBox 66"/>
          <p:cNvSpPr txBox="1"/>
          <p:nvPr/>
        </p:nvSpPr>
        <p:spPr>
          <a:xfrm>
            <a:off x="0" y="2133600"/>
            <a:ext cx="7086600" cy="1200329"/>
          </a:xfrm>
          <a:prstGeom prst="rect">
            <a:avLst/>
          </a:prstGeom>
          <a:noFill/>
        </p:spPr>
        <p:txBody>
          <a:bodyPr wrap="square" rtlCol="0">
            <a:spAutoFit/>
          </a:bodyPr>
          <a:lstStyle/>
          <a:p>
            <a:pPr marL="457200" indent="-457200"/>
            <a:r>
              <a:rPr lang="en-US" dirty="0" smtClean="0">
                <a:latin typeface="Arial Black" pitchFamily="34" charset="0"/>
              </a:rPr>
              <a:t>1. Calculate absolute increase in transactions.</a:t>
            </a:r>
          </a:p>
          <a:p>
            <a:endParaRPr lang="en-US" dirty="0"/>
          </a:p>
        </p:txBody>
      </p:sp>
      <p:sp>
        <p:nvSpPr>
          <p:cNvPr id="61" name="TextBox 60"/>
          <p:cNvSpPr txBox="1"/>
          <p:nvPr/>
        </p:nvSpPr>
        <p:spPr>
          <a:xfrm>
            <a:off x="0" y="3048000"/>
            <a:ext cx="7086600" cy="1200329"/>
          </a:xfrm>
          <a:prstGeom prst="rect">
            <a:avLst/>
          </a:prstGeom>
          <a:noFill/>
        </p:spPr>
        <p:txBody>
          <a:bodyPr wrap="square" rtlCol="0">
            <a:spAutoFit/>
          </a:bodyPr>
          <a:lstStyle/>
          <a:p>
            <a:pPr marL="457200" indent="-457200"/>
            <a:r>
              <a:rPr lang="en-US" dirty="0" smtClean="0">
                <a:latin typeface="Arial Black" pitchFamily="34" charset="0"/>
              </a:rPr>
              <a:t>2. Calculate percentage increase in transactions.</a:t>
            </a:r>
          </a:p>
          <a:p>
            <a:endParaRPr lang="en-US" dirty="0"/>
          </a:p>
        </p:txBody>
      </p:sp>
      <p:sp>
        <p:nvSpPr>
          <p:cNvPr id="62" name="TextBox 61"/>
          <p:cNvSpPr txBox="1"/>
          <p:nvPr/>
        </p:nvSpPr>
        <p:spPr>
          <a:xfrm>
            <a:off x="0" y="4514671"/>
            <a:ext cx="7086600" cy="1200329"/>
          </a:xfrm>
          <a:prstGeom prst="rect">
            <a:avLst/>
          </a:prstGeom>
          <a:noFill/>
        </p:spPr>
        <p:txBody>
          <a:bodyPr wrap="square" rtlCol="0">
            <a:spAutoFit/>
          </a:bodyPr>
          <a:lstStyle/>
          <a:p>
            <a:pPr marL="457200" indent="-457200"/>
            <a:r>
              <a:rPr lang="en-US" dirty="0" smtClean="0">
                <a:latin typeface="Arial Black" pitchFamily="34" charset="0"/>
              </a:rPr>
              <a:t>4. Calculate sales increase if APC was constant @ Rs 512</a:t>
            </a:r>
          </a:p>
          <a:p>
            <a:endParaRPr lang="en-US" dirty="0"/>
          </a:p>
        </p:txBody>
      </p:sp>
      <p:sp>
        <p:nvSpPr>
          <p:cNvPr id="66" name="TextBox 65"/>
          <p:cNvSpPr txBox="1"/>
          <p:nvPr/>
        </p:nvSpPr>
        <p:spPr>
          <a:xfrm>
            <a:off x="0" y="3905071"/>
            <a:ext cx="7086600" cy="830997"/>
          </a:xfrm>
          <a:prstGeom prst="rect">
            <a:avLst/>
          </a:prstGeom>
          <a:noFill/>
        </p:spPr>
        <p:txBody>
          <a:bodyPr wrap="square" rtlCol="0">
            <a:spAutoFit/>
          </a:bodyPr>
          <a:lstStyle/>
          <a:p>
            <a:pPr marL="457200" indent="-457200"/>
            <a:r>
              <a:rPr lang="en-US" dirty="0" smtClean="0">
                <a:latin typeface="Arial Black" pitchFamily="34" charset="0"/>
              </a:rPr>
              <a:t>3. Calculate total incentive payout</a:t>
            </a:r>
          </a:p>
          <a:p>
            <a:endParaRPr lang="en-US" dirty="0"/>
          </a:p>
        </p:txBody>
      </p:sp>
      <p:sp>
        <p:nvSpPr>
          <p:cNvPr id="68" name="TextBox 67"/>
          <p:cNvSpPr txBox="1"/>
          <p:nvPr/>
        </p:nvSpPr>
        <p:spPr>
          <a:xfrm>
            <a:off x="0" y="5429071"/>
            <a:ext cx="7086600" cy="830997"/>
          </a:xfrm>
          <a:prstGeom prst="rect">
            <a:avLst/>
          </a:prstGeom>
          <a:noFill/>
        </p:spPr>
        <p:txBody>
          <a:bodyPr wrap="square" rtlCol="0">
            <a:spAutoFit/>
          </a:bodyPr>
          <a:lstStyle/>
          <a:p>
            <a:pPr marL="457200" indent="-457200"/>
            <a:r>
              <a:rPr lang="en-US" dirty="0" smtClean="0">
                <a:latin typeface="Arial Black" pitchFamily="34" charset="0"/>
              </a:rPr>
              <a:t>5. What was the ROI on the incentive.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1" grpId="0"/>
      <p:bldP spid="62" grpId="0"/>
      <p:bldP spid="66" grpId="0"/>
      <p:bldP spid="6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Pod ownership program – </a:t>
            </a:r>
            <a:br>
              <a:rPr lang="en-US" dirty="0" smtClean="0"/>
            </a:br>
            <a:r>
              <a:rPr lang="en-US" dirty="0" smtClean="0"/>
              <a:t>Answers </a:t>
            </a:r>
            <a:endParaRPr lang="en-US" dirty="0"/>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3640" y="1614714"/>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rgbClr val="FFFFFF"/>
                </a:solidFill>
                <a:latin typeface="+mn-lt"/>
              </a:rPr>
              <a:t>Pod Ownership</a:t>
            </a:r>
            <a:endParaRPr lang="en-US" sz="1200" b="1" dirty="0">
              <a:solidFill>
                <a:srgbClr val="FFFFFF"/>
              </a:solidFill>
              <a:latin typeface="+mn-lt"/>
            </a:endParaRPr>
          </a:p>
        </p:txBody>
      </p:sp>
      <p:sp>
        <p:nvSpPr>
          <p:cNvPr id="31" name="TextBox 30"/>
          <p:cNvSpPr txBox="1"/>
          <p:nvPr/>
        </p:nvSpPr>
        <p:spPr>
          <a:xfrm>
            <a:off x="0" y="2362200"/>
            <a:ext cx="6858000" cy="830997"/>
          </a:xfrm>
          <a:prstGeom prst="rect">
            <a:avLst/>
          </a:prstGeom>
          <a:noFill/>
        </p:spPr>
        <p:txBody>
          <a:bodyPr wrap="square" rtlCol="0">
            <a:spAutoFit/>
          </a:bodyPr>
          <a:lstStyle/>
          <a:p>
            <a:pPr marL="457200" indent="-457200"/>
            <a:r>
              <a:rPr lang="en-US" dirty="0" smtClean="0">
                <a:latin typeface="Arial Black" pitchFamily="34" charset="0"/>
              </a:rPr>
              <a:t> </a:t>
            </a:r>
          </a:p>
          <a:p>
            <a:endParaRPr lang="en-US" dirty="0"/>
          </a:p>
        </p:txBody>
      </p:sp>
      <p:grpSp>
        <p:nvGrpSpPr>
          <p:cNvPr id="2" name="Group 11"/>
          <p:cNvGrpSpPr/>
          <p:nvPr/>
        </p:nvGrpSpPr>
        <p:grpSpPr>
          <a:xfrm>
            <a:off x="6629400" y="1219200"/>
            <a:ext cx="2286000" cy="1981200"/>
            <a:chOff x="6629400" y="1219200"/>
            <a:chExt cx="2286000" cy="1981200"/>
          </a:xfrm>
        </p:grpSpPr>
        <p:grpSp>
          <p:nvGrpSpPr>
            <p:cNvPr id="3" name="Group 3"/>
            <p:cNvGrpSpPr/>
            <p:nvPr/>
          </p:nvGrpSpPr>
          <p:grpSpPr>
            <a:xfrm>
              <a:off x="6629400" y="1219200"/>
              <a:ext cx="2286000" cy="1981200"/>
              <a:chOff x="2209800" y="1905000"/>
              <a:chExt cx="4676775" cy="3505200"/>
            </a:xfrm>
          </p:grpSpPr>
          <p:sp>
            <p:nvSpPr>
              <p:cNvPr id="19" name="Freeform 18"/>
              <p:cNvSpPr>
                <a:spLocks/>
              </p:cNvSpPr>
              <p:nvPr/>
            </p:nvSpPr>
            <p:spPr bwMode="auto">
              <a:xfrm>
                <a:off x="4752975" y="2617788"/>
                <a:ext cx="198438" cy="266700"/>
              </a:xfrm>
              <a:custGeom>
                <a:avLst/>
                <a:gdLst>
                  <a:gd name="T0" fmla="*/ 0 w 84"/>
                  <a:gd name="T1" fmla="*/ 27 h 114"/>
                  <a:gd name="T2" fmla="*/ 79 w 84"/>
                  <a:gd name="T3" fmla="*/ 0 h 114"/>
                  <a:gd name="T4" fmla="*/ 84 w 84"/>
                  <a:gd name="T5" fmla="*/ 18 h 114"/>
                  <a:gd name="T6" fmla="*/ 56 w 84"/>
                  <a:gd name="T7" fmla="*/ 27 h 114"/>
                  <a:gd name="T8" fmla="*/ 83 w 84"/>
                  <a:gd name="T9" fmla="*/ 106 h 114"/>
                  <a:gd name="T10" fmla="*/ 63 w 84"/>
                  <a:gd name="T11" fmla="*/ 114 h 114"/>
                  <a:gd name="T12" fmla="*/ 35 w 84"/>
                  <a:gd name="T13" fmla="*/ 35 h 114"/>
                  <a:gd name="T14" fmla="*/ 5 w 84"/>
                  <a:gd name="T15" fmla="*/ 43 h 114"/>
                  <a:gd name="T16" fmla="*/ 0 w 84"/>
                  <a:gd name="T17" fmla="*/ 2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0" y="27"/>
                    </a:moveTo>
                    <a:lnTo>
                      <a:pt x="79" y="0"/>
                    </a:lnTo>
                    <a:lnTo>
                      <a:pt x="84" y="18"/>
                    </a:lnTo>
                    <a:lnTo>
                      <a:pt x="56" y="27"/>
                    </a:lnTo>
                    <a:lnTo>
                      <a:pt x="83" y="106"/>
                    </a:lnTo>
                    <a:lnTo>
                      <a:pt x="63" y="114"/>
                    </a:lnTo>
                    <a:lnTo>
                      <a:pt x="35" y="35"/>
                    </a:lnTo>
                    <a:lnTo>
                      <a:pt x="5" y="43"/>
                    </a:lnTo>
                    <a:lnTo>
                      <a:pt x="0" y="27"/>
                    </a:lnTo>
                    <a:close/>
                  </a:path>
                </a:pathLst>
              </a:custGeom>
              <a:solidFill>
                <a:srgbClr val="4C4C99"/>
              </a:solidFill>
              <a:ln w="9525">
                <a:noFill/>
                <a:round/>
                <a:headEnd/>
                <a:tailEnd/>
              </a:ln>
            </p:spPr>
            <p:txBody>
              <a:bodyPr/>
              <a:lstStyle/>
              <a:p>
                <a:endParaRPr lang="en-US" dirty="0"/>
              </a:p>
            </p:txBody>
          </p:sp>
          <p:sp>
            <p:nvSpPr>
              <p:cNvPr id="20" name="Freeform 19"/>
              <p:cNvSpPr>
                <a:spLocks/>
              </p:cNvSpPr>
              <p:nvPr/>
            </p:nvSpPr>
            <p:spPr bwMode="auto">
              <a:xfrm>
                <a:off x="4194175" y="2736850"/>
                <a:ext cx="1682750" cy="587375"/>
              </a:xfrm>
              <a:custGeom>
                <a:avLst/>
                <a:gdLst>
                  <a:gd name="T0" fmla="*/ 12 w 716"/>
                  <a:gd name="T1" fmla="*/ 250 h 250"/>
                  <a:gd name="T2" fmla="*/ 710 w 716"/>
                  <a:gd name="T3" fmla="*/ 17 h 250"/>
                  <a:gd name="T4" fmla="*/ 710 w 716"/>
                  <a:gd name="T5" fmla="*/ 17 h 250"/>
                  <a:gd name="T6" fmla="*/ 714 w 716"/>
                  <a:gd name="T7" fmla="*/ 15 h 250"/>
                  <a:gd name="T8" fmla="*/ 715 w 716"/>
                  <a:gd name="T9" fmla="*/ 13 h 250"/>
                  <a:gd name="T10" fmla="*/ 716 w 716"/>
                  <a:gd name="T11" fmla="*/ 9 h 250"/>
                  <a:gd name="T12" fmla="*/ 715 w 716"/>
                  <a:gd name="T13" fmla="*/ 6 h 250"/>
                  <a:gd name="T14" fmla="*/ 714 w 716"/>
                  <a:gd name="T15" fmla="*/ 3 h 250"/>
                  <a:gd name="T16" fmla="*/ 711 w 716"/>
                  <a:gd name="T17" fmla="*/ 1 h 250"/>
                  <a:gd name="T18" fmla="*/ 707 w 716"/>
                  <a:gd name="T19" fmla="*/ 0 h 250"/>
                  <a:gd name="T20" fmla="*/ 704 w 716"/>
                  <a:gd name="T21" fmla="*/ 0 h 250"/>
                  <a:gd name="T22" fmla="*/ 704 w 716"/>
                  <a:gd name="T23" fmla="*/ 0 h 250"/>
                  <a:gd name="T24" fmla="*/ 6 w 716"/>
                  <a:gd name="T25" fmla="*/ 232 h 250"/>
                  <a:gd name="T26" fmla="*/ 6 w 716"/>
                  <a:gd name="T27" fmla="*/ 232 h 250"/>
                  <a:gd name="T28" fmla="*/ 2 w 716"/>
                  <a:gd name="T29" fmla="*/ 233 h 250"/>
                  <a:gd name="T30" fmla="*/ 1 w 716"/>
                  <a:gd name="T31" fmla="*/ 236 h 250"/>
                  <a:gd name="T32" fmla="*/ 0 w 716"/>
                  <a:gd name="T33" fmla="*/ 240 h 250"/>
                  <a:gd name="T34" fmla="*/ 1 w 716"/>
                  <a:gd name="T35" fmla="*/ 244 h 250"/>
                  <a:gd name="T36" fmla="*/ 2 w 716"/>
                  <a:gd name="T37" fmla="*/ 247 h 250"/>
                  <a:gd name="T38" fmla="*/ 5 w 716"/>
                  <a:gd name="T39" fmla="*/ 249 h 250"/>
                  <a:gd name="T40" fmla="*/ 8 w 716"/>
                  <a:gd name="T41" fmla="*/ 250 h 250"/>
                  <a:gd name="T42" fmla="*/ 12 w 716"/>
                  <a:gd name="T43" fmla="*/ 250 h 250"/>
                  <a:gd name="T44" fmla="*/ 12 w 716"/>
                  <a:gd name="T45" fmla="*/ 250 h 2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6"/>
                  <a:gd name="T70" fmla="*/ 0 h 250"/>
                  <a:gd name="T71" fmla="*/ 716 w 716"/>
                  <a:gd name="T72" fmla="*/ 250 h 2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6" h="250">
                    <a:moveTo>
                      <a:pt x="12" y="250"/>
                    </a:moveTo>
                    <a:lnTo>
                      <a:pt x="710" y="17"/>
                    </a:lnTo>
                    <a:lnTo>
                      <a:pt x="714" y="15"/>
                    </a:lnTo>
                    <a:lnTo>
                      <a:pt x="715" y="13"/>
                    </a:lnTo>
                    <a:lnTo>
                      <a:pt x="716" y="9"/>
                    </a:lnTo>
                    <a:lnTo>
                      <a:pt x="715" y="6"/>
                    </a:lnTo>
                    <a:lnTo>
                      <a:pt x="714" y="3"/>
                    </a:lnTo>
                    <a:lnTo>
                      <a:pt x="711" y="1"/>
                    </a:lnTo>
                    <a:lnTo>
                      <a:pt x="707" y="0"/>
                    </a:lnTo>
                    <a:lnTo>
                      <a:pt x="704" y="0"/>
                    </a:lnTo>
                    <a:lnTo>
                      <a:pt x="6" y="232"/>
                    </a:lnTo>
                    <a:lnTo>
                      <a:pt x="2" y="233"/>
                    </a:lnTo>
                    <a:lnTo>
                      <a:pt x="1" y="236"/>
                    </a:lnTo>
                    <a:lnTo>
                      <a:pt x="0" y="240"/>
                    </a:lnTo>
                    <a:lnTo>
                      <a:pt x="1" y="244"/>
                    </a:lnTo>
                    <a:lnTo>
                      <a:pt x="2" y="247"/>
                    </a:lnTo>
                    <a:lnTo>
                      <a:pt x="5" y="249"/>
                    </a:lnTo>
                    <a:lnTo>
                      <a:pt x="8" y="250"/>
                    </a:lnTo>
                    <a:lnTo>
                      <a:pt x="12" y="250"/>
                    </a:lnTo>
                    <a:close/>
                  </a:path>
                </a:pathLst>
              </a:custGeom>
              <a:solidFill>
                <a:srgbClr val="9696BA"/>
              </a:solidFill>
              <a:ln w="9525">
                <a:noFill/>
                <a:round/>
                <a:headEnd/>
                <a:tailEnd/>
              </a:ln>
            </p:spPr>
            <p:txBody>
              <a:bodyPr/>
              <a:lstStyle/>
              <a:p>
                <a:endParaRPr lang="en-US" dirty="0"/>
              </a:p>
            </p:txBody>
          </p:sp>
          <p:sp>
            <p:nvSpPr>
              <p:cNvPr id="21" name="Freeform 20"/>
              <p:cNvSpPr>
                <a:spLocks/>
              </p:cNvSpPr>
              <p:nvPr/>
            </p:nvSpPr>
            <p:spPr bwMode="auto">
              <a:xfrm>
                <a:off x="4687888" y="4225925"/>
                <a:ext cx="1655763" cy="577850"/>
              </a:xfrm>
              <a:custGeom>
                <a:avLst/>
                <a:gdLst>
                  <a:gd name="T0" fmla="*/ 13 w 704"/>
                  <a:gd name="T1" fmla="*/ 246 h 246"/>
                  <a:gd name="T2" fmla="*/ 698 w 704"/>
                  <a:gd name="T3" fmla="*/ 18 h 246"/>
                  <a:gd name="T4" fmla="*/ 698 w 704"/>
                  <a:gd name="T5" fmla="*/ 18 h 246"/>
                  <a:gd name="T6" fmla="*/ 702 w 704"/>
                  <a:gd name="T7" fmla="*/ 16 h 246"/>
                  <a:gd name="T8" fmla="*/ 703 w 704"/>
                  <a:gd name="T9" fmla="*/ 13 h 246"/>
                  <a:gd name="T10" fmla="*/ 704 w 704"/>
                  <a:gd name="T11" fmla="*/ 9 h 246"/>
                  <a:gd name="T12" fmla="*/ 703 w 704"/>
                  <a:gd name="T13" fmla="*/ 6 h 246"/>
                  <a:gd name="T14" fmla="*/ 702 w 704"/>
                  <a:gd name="T15" fmla="*/ 3 h 246"/>
                  <a:gd name="T16" fmla="*/ 699 w 704"/>
                  <a:gd name="T17" fmla="*/ 0 h 246"/>
                  <a:gd name="T18" fmla="*/ 695 w 704"/>
                  <a:gd name="T19" fmla="*/ 0 h 246"/>
                  <a:gd name="T20" fmla="*/ 691 w 704"/>
                  <a:gd name="T21" fmla="*/ 0 h 246"/>
                  <a:gd name="T22" fmla="*/ 691 w 704"/>
                  <a:gd name="T23" fmla="*/ 0 h 246"/>
                  <a:gd name="T24" fmla="*/ 6 w 704"/>
                  <a:gd name="T25" fmla="*/ 229 h 246"/>
                  <a:gd name="T26" fmla="*/ 6 w 704"/>
                  <a:gd name="T27" fmla="*/ 229 h 246"/>
                  <a:gd name="T28" fmla="*/ 3 w 704"/>
                  <a:gd name="T29" fmla="*/ 230 h 246"/>
                  <a:gd name="T30" fmla="*/ 1 w 704"/>
                  <a:gd name="T31" fmla="*/ 232 h 246"/>
                  <a:gd name="T32" fmla="*/ 0 w 704"/>
                  <a:gd name="T33" fmla="*/ 236 h 246"/>
                  <a:gd name="T34" fmla="*/ 1 w 704"/>
                  <a:gd name="T35" fmla="*/ 240 h 246"/>
                  <a:gd name="T36" fmla="*/ 3 w 704"/>
                  <a:gd name="T37" fmla="*/ 244 h 246"/>
                  <a:gd name="T38" fmla="*/ 5 w 704"/>
                  <a:gd name="T39" fmla="*/ 245 h 246"/>
                  <a:gd name="T40" fmla="*/ 9 w 704"/>
                  <a:gd name="T41" fmla="*/ 246 h 246"/>
                  <a:gd name="T42" fmla="*/ 13 w 704"/>
                  <a:gd name="T43" fmla="*/ 246 h 246"/>
                  <a:gd name="T44" fmla="*/ 13 w 704"/>
                  <a:gd name="T45" fmla="*/ 246 h 2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6"/>
                  <a:gd name="T71" fmla="*/ 704 w 704"/>
                  <a:gd name="T72" fmla="*/ 246 h 2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6">
                    <a:moveTo>
                      <a:pt x="13" y="246"/>
                    </a:moveTo>
                    <a:lnTo>
                      <a:pt x="698" y="18"/>
                    </a:lnTo>
                    <a:lnTo>
                      <a:pt x="702" y="16"/>
                    </a:lnTo>
                    <a:lnTo>
                      <a:pt x="703" y="13"/>
                    </a:lnTo>
                    <a:lnTo>
                      <a:pt x="704" y="9"/>
                    </a:lnTo>
                    <a:lnTo>
                      <a:pt x="703" y="6"/>
                    </a:lnTo>
                    <a:lnTo>
                      <a:pt x="702" y="3"/>
                    </a:lnTo>
                    <a:lnTo>
                      <a:pt x="699" y="0"/>
                    </a:lnTo>
                    <a:lnTo>
                      <a:pt x="695" y="0"/>
                    </a:lnTo>
                    <a:lnTo>
                      <a:pt x="691" y="0"/>
                    </a:lnTo>
                    <a:lnTo>
                      <a:pt x="6" y="229"/>
                    </a:lnTo>
                    <a:lnTo>
                      <a:pt x="3" y="230"/>
                    </a:lnTo>
                    <a:lnTo>
                      <a:pt x="1" y="232"/>
                    </a:lnTo>
                    <a:lnTo>
                      <a:pt x="0" y="236"/>
                    </a:lnTo>
                    <a:lnTo>
                      <a:pt x="1" y="240"/>
                    </a:lnTo>
                    <a:lnTo>
                      <a:pt x="3" y="244"/>
                    </a:lnTo>
                    <a:lnTo>
                      <a:pt x="5" y="245"/>
                    </a:lnTo>
                    <a:lnTo>
                      <a:pt x="9" y="246"/>
                    </a:lnTo>
                    <a:lnTo>
                      <a:pt x="13" y="246"/>
                    </a:lnTo>
                    <a:close/>
                  </a:path>
                </a:pathLst>
              </a:custGeom>
              <a:solidFill>
                <a:srgbClr val="9696BA"/>
              </a:solidFill>
              <a:ln w="9525">
                <a:noFill/>
                <a:round/>
                <a:headEnd/>
                <a:tailEnd/>
              </a:ln>
            </p:spPr>
            <p:txBody>
              <a:bodyPr/>
              <a:lstStyle/>
              <a:p>
                <a:endParaRPr lang="en-US" dirty="0"/>
              </a:p>
            </p:txBody>
          </p:sp>
          <p:sp>
            <p:nvSpPr>
              <p:cNvPr id="22" name="Freeform 21"/>
              <p:cNvSpPr>
                <a:spLocks/>
              </p:cNvSpPr>
              <p:nvPr/>
            </p:nvSpPr>
            <p:spPr bwMode="auto">
              <a:xfrm>
                <a:off x="3559175" y="2219325"/>
                <a:ext cx="1271588" cy="2092325"/>
              </a:xfrm>
              <a:custGeom>
                <a:avLst/>
                <a:gdLst>
                  <a:gd name="T0" fmla="*/ 340 w 541"/>
                  <a:gd name="T1" fmla="*/ 874 h 890"/>
                  <a:gd name="T2" fmla="*/ 368 w 541"/>
                  <a:gd name="T3" fmla="*/ 841 h 890"/>
                  <a:gd name="T4" fmla="*/ 393 w 541"/>
                  <a:gd name="T5" fmla="*/ 804 h 890"/>
                  <a:gd name="T6" fmla="*/ 415 w 541"/>
                  <a:gd name="T7" fmla="*/ 766 h 890"/>
                  <a:gd name="T8" fmla="*/ 446 w 541"/>
                  <a:gd name="T9" fmla="*/ 697 h 890"/>
                  <a:gd name="T10" fmla="*/ 470 w 541"/>
                  <a:gd name="T11" fmla="*/ 597 h 890"/>
                  <a:gd name="T12" fmla="*/ 475 w 541"/>
                  <a:gd name="T13" fmla="*/ 495 h 890"/>
                  <a:gd name="T14" fmla="*/ 458 w 541"/>
                  <a:gd name="T15" fmla="*/ 393 h 890"/>
                  <a:gd name="T16" fmla="*/ 429 w 541"/>
                  <a:gd name="T17" fmla="*/ 308 h 890"/>
                  <a:gd name="T18" fmla="*/ 392 w 541"/>
                  <a:gd name="T19" fmla="*/ 242 h 890"/>
                  <a:gd name="T20" fmla="*/ 349 w 541"/>
                  <a:gd name="T21" fmla="*/ 183 h 890"/>
                  <a:gd name="T22" fmla="*/ 296 w 541"/>
                  <a:gd name="T23" fmla="*/ 131 h 890"/>
                  <a:gd name="T24" fmla="*/ 239 w 541"/>
                  <a:gd name="T25" fmla="*/ 86 h 890"/>
                  <a:gd name="T26" fmla="*/ 175 w 541"/>
                  <a:gd name="T27" fmla="*/ 51 h 890"/>
                  <a:gd name="T28" fmla="*/ 108 w 541"/>
                  <a:gd name="T29" fmla="*/ 24 h 890"/>
                  <a:gd name="T30" fmla="*/ 36 w 541"/>
                  <a:gd name="T31" fmla="*/ 7 h 890"/>
                  <a:gd name="T32" fmla="*/ 17 w 541"/>
                  <a:gd name="T33" fmla="*/ 1 h 890"/>
                  <a:gd name="T34" fmla="*/ 50 w 541"/>
                  <a:gd name="T35" fmla="*/ 0 h 890"/>
                  <a:gd name="T36" fmla="*/ 83 w 541"/>
                  <a:gd name="T37" fmla="*/ 1 h 890"/>
                  <a:gd name="T38" fmla="*/ 117 w 541"/>
                  <a:gd name="T39" fmla="*/ 3 h 890"/>
                  <a:gd name="T40" fmla="*/ 148 w 541"/>
                  <a:gd name="T41" fmla="*/ 9 h 890"/>
                  <a:gd name="T42" fmla="*/ 180 w 541"/>
                  <a:gd name="T43" fmla="*/ 16 h 890"/>
                  <a:gd name="T44" fmla="*/ 212 w 541"/>
                  <a:gd name="T45" fmla="*/ 26 h 890"/>
                  <a:gd name="T46" fmla="*/ 244 w 541"/>
                  <a:gd name="T47" fmla="*/ 39 h 890"/>
                  <a:gd name="T48" fmla="*/ 281 w 541"/>
                  <a:gd name="T49" fmla="*/ 56 h 890"/>
                  <a:gd name="T50" fmla="*/ 323 w 541"/>
                  <a:gd name="T51" fmla="*/ 81 h 890"/>
                  <a:gd name="T52" fmla="*/ 361 w 541"/>
                  <a:gd name="T53" fmla="*/ 109 h 890"/>
                  <a:gd name="T54" fmla="*/ 397 w 541"/>
                  <a:gd name="T55" fmla="*/ 141 h 890"/>
                  <a:gd name="T56" fmla="*/ 429 w 541"/>
                  <a:gd name="T57" fmla="*/ 176 h 890"/>
                  <a:gd name="T58" fmla="*/ 457 w 541"/>
                  <a:gd name="T59" fmla="*/ 214 h 890"/>
                  <a:gd name="T60" fmla="*/ 483 w 541"/>
                  <a:gd name="T61" fmla="*/ 255 h 890"/>
                  <a:gd name="T62" fmla="*/ 503 w 541"/>
                  <a:gd name="T63" fmla="*/ 297 h 890"/>
                  <a:gd name="T64" fmla="*/ 525 w 541"/>
                  <a:gd name="T65" fmla="*/ 360 h 890"/>
                  <a:gd name="T66" fmla="*/ 539 w 541"/>
                  <a:gd name="T67" fmla="*/ 442 h 890"/>
                  <a:gd name="T68" fmla="*/ 540 w 541"/>
                  <a:gd name="T69" fmla="*/ 522 h 890"/>
                  <a:gd name="T70" fmla="*/ 527 w 541"/>
                  <a:gd name="T71" fmla="*/ 601 h 890"/>
                  <a:gd name="T72" fmla="*/ 502 w 541"/>
                  <a:gd name="T73" fmla="*/ 676 h 890"/>
                  <a:gd name="T74" fmla="*/ 465 w 541"/>
                  <a:gd name="T75" fmla="*/ 746 h 890"/>
                  <a:gd name="T76" fmla="*/ 416 w 541"/>
                  <a:gd name="T77" fmla="*/ 810 h 890"/>
                  <a:gd name="T78" fmla="*/ 358 w 541"/>
                  <a:gd name="T79" fmla="*/ 866 h 8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890"/>
                  <a:gd name="T122" fmla="*/ 541 w 541"/>
                  <a:gd name="T123" fmla="*/ 890 h 8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890">
                    <a:moveTo>
                      <a:pt x="324" y="890"/>
                    </a:moveTo>
                    <a:lnTo>
                      <a:pt x="340" y="874"/>
                    </a:lnTo>
                    <a:lnTo>
                      <a:pt x="354" y="857"/>
                    </a:lnTo>
                    <a:lnTo>
                      <a:pt x="368" y="841"/>
                    </a:lnTo>
                    <a:lnTo>
                      <a:pt x="381" y="823"/>
                    </a:lnTo>
                    <a:lnTo>
                      <a:pt x="393" y="804"/>
                    </a:lnTo>
                    <a:lnTo>
                      <a:pt x="405" y="785"/>
                    </a:lnTo>
                    <a:lnTo>
                      <a:pt x="415" y="766"/>
                    </a:lnTo>
                    <a:lnTo>
                      <a:pt x="425" y="745"/>
                    </a:lnTo>
                    <a:lnTo>
                      <a:pt x="446" y="697"/>
                    </a:lnTo>
                    <a:lnTo>
                      <a:pt x="460" y="647"/>
                    </a:lnTo>
                    <a:lnTo>
                      <a:pt x="470" y="597"/>
                    </a:lnTo>
                    <a:lnTo>
                      <a:pt x="475" y="546"/>
                    </a:lnTo>
                    <a:lnTo>
                      <a:pt x="475" y="495"/>
                    </a:lnTo>
                    <a:lnTo>
                      <a:pt x="469" y="444"/>
                    </a:lnTo>
                    <a:lnTo>
                      <a:pt x="458" y="393"/>
                    </a:lnTo>
                    <a:lnTo>
                      <a:pt x="443" y="344"/>
                    </a:lnTo>
                    <a:lnTo>
                      <a:pt x="429" y="308"/>
                    </a:lnTo>
                    <a:lnTo>
                      <a:pt x="411" y="274"/>
                    </a:lnTo>
                    <a:lnTo>
                      <a:pt x="392" y="242"/>
                    </a:lnTo>
                    <a:lnTo>
                      <a:pt x="372" y="211"/>
                    </a:lnTo>
                    <a:lnTo>
                      <a:pt x="349" y="183"/>
                    </a:lnTo>
                    <a:lnTo>
                      <a:pt x="323" y="155"/>
                    </a:lnTo>
                    <a:lnTo>
                      <a:pt x="296" y="131"/>
                    </a:lnTo>
                    <a:lnTo>
                      <a:pt x="268" y="108"/>
                    </a:lnTo>
                    <a:lnTo>
                      <a:pt x="239" y="86"/>
                    </a:lnTo>
                    <a:lnTo>
                      <a:pt x="207" y="67"/>
                    </a:lnTo>
                    <a:lnTo>
                      <a:pt x="175" y="51"/>
                    </a:lnTo>
                    <a:lnTo>
                      <a:pt x="142" y="37"/>
                    </a:lnTo>
                    <a:lnTo>
                      <a:pt x="108" y="24"/>
                    </a:lnTo>
                    <a:lnTo>
                      <a:pt x="73" y="15"/>
                    </a:lnTo>
                    <a:lnTo>
                      <a:pt x="36" y="7"/>
                    </a:lnTo>
                    <a:lnTo>
                      <a:pt x="0" y="2"/>
                    </a:lnTo>
                    <a:lnTo>
                      <a:pt x="17" y="1"/>
                    </a:lnTo>
                    <a:lnTo>
                      <a:pt x="34" y="0"/>
                    </a:lnTo>
                    <a:lnTo>
                      <a:pt x="50" y="0"/>
                    </a:lnTo>
                    <a:lnTo>
                      <a:pt x="67" y="0"/>
                    </a:lnTo>
                    <a:lnTo>
                      <a:pt x="83" y="1"/>
                    </a:lnTo>
                    <a:lnTo>
                      <a:pt x="100" y="2"/>
                    </a:lnTo>
                    <a:lnTo>
                      <a:pt x="117" y="3"/>
                    </a:lnTo>
                    <a:lnTo>
                      <a:pt x="132" y="6"/>
                    </a:lnTo>
                    <a:lnTo>
                      <a:pt x="148" y="9"/>
                    </a:lnTo>
                    <a:lnTo>
                      <a:pt x="165" y="12"/>
                    </a:lnTo>
                    <a:lnTo>
                      <a:pt x="180" y="16"/>
                    </a:lnTo>
                    <a:lnTo>
                      <a:pt x="197" y="21"/>
                    </a:lnTo>
                    <a:lnTo>
                      <a:pt x="212" y="26"/>
                    </a:lnTo>
                    <a:lnTo>
                      <a:pt x="229" y="33"/>
                    </a:lnTo>
                    <a:lnTo>
                      <a:pt x="244" y="39"/>
                    </a:lnTo>
                    <a:lnTo>
                      <a:pt x="259" y="46"/>
                    </a:lnTo>
                    <a:lnTo>
                      <a:pt x="281" y="56"/>
                    </a:lnTo>
                    <a:lnTo>
                      <a:pt x="303" y="68"/>
                    </a:lnTo>
                    <a:lnTo>
                      <a:pt x="323" y="81"/>
                    </a:lnTo>
                    <a:lnTo>
                      <a:pt x="342" y="94"/>
                    </a:lnTo>
                    <a:lnTo>
                      <a:pt x="361" y="109"/>
                    </a:lnTo>
                    <a:lnTo>
                      <a:pt x="379" y="125"/>
                    </a:lnTo>
                    <a:lnTo>
                      <a:pt x="397" y="141"/>
                    </a:lnTo>
                    <a:lnTo>
                      <a:pt x="414" y="158"/>
                    </a:lnTo>
                    <a:lnTo>
                      <a:pt x="429" y="176"/>
                    </a:lnTo>
                    <a:lnTo>
                      <a:pt x="443" y="195"/>
                    </a:lnTo>
                    <a:lnTo>
                      <a:pt x="457" y="214"/>
                    </a:lnTo>
                    <a:lnTo>
                      <a:pt x="470" y="233"/>
                    </a:lnTo>
                    <a:lnTo>
                      <a:pt x="483" y="255"/>
                    </a:lnTo>
                    <a:lnTo>
                      <a:pt x="493" y="275"/>
                    </a:lnTo>
                    <a:lnTo>
                      <a:pt x="503" y="297"/>
                    </a:lnTo>
                    <a:lnTo>
                      <a:pt x="512" y="320"/>
                    </a:lnTo>
                    <a:lnTo>
                      <a:pt x="525" y="360"/>
                    </a:lnTo>
                    <a:lnTo>
                      <a:pt x="534" y="401"/>
                    </a:lnTo>
                    <a:lnTo>
                      <a:pt x="539" y="442"/>
                    </a:lnTo>
                    <a:lnTo>
                      <a:pt x="541" y="481"/>
                    </a:lnTo>
                    <a:lnTo>
                      <a:pt x="540" y="522"/>
                    </a:lnTo>
                    <a:lnTo>
                      <a:pt x="535" y="562"/>
                    </a:lnTo>
                    <a:lnTo>
                      <a:pt x="527" y="601"/>
                    </a:lnTo>
                    <a:lnTo>
                      <a:pt x="516" y="639"/>
                    </a:lnTo>
                    <a:lnTo>
                      <a:pt x="502" y="676"/>
                    </a:lnTo>
                    <a:lnTo>
                      <a:pt x="484" y="712"/>
                    </a:lnTo>
                    <a:lnTo>
                      <a:pt x="465" y="746"/>
                    </a:lnTo>
                    <a:lnTo>
                      <a:pt x="442" y="780"/>
                    </a:lnTo>
                    <a:lnTo>
                      <a:pt x="416" y="810"/>
                    </a:lnTo>
                    <a:lnTo>
                      <a:pt x="388" y="839"/>
                    </a:lnTo>
                    <a:lnTo>
                      <a:pt x="358" y="866"/>
                    </a:lnTo>
                    <a:lnTo>
                      <a:pt x="324" y="890"/>
                    </a:lnTo>
                    <a:close/>
                  </a:path>
                </a:pathLst>
              </a:custGeom>
              <a:solidFill>
                <a:srgbClr val="2D2D8C"/>
              </a:solidFill>
              <a:ln w="9525">
                <a:noFill/>
                <a:round/>
                <a:headEnd/>
                <a:tailEnd/>
              </a:ln>
            </p:spPr>
            <p:txBody>
              <a:bodyPr/>
              <a:lstStyle/>
              <a:p>
                <a:endParaRPr lang="en-US" dirty="0"/>
              </a:p>
            </p:txBody>
          </p:sp>
          <p:sp>
            <p:nvSpPr>
              <p:cNvPr id="23" name="Freeform 22"/>
              <p:cNvSpPr>
                <a:spLocks/>
              </p:cNvSpPr>
              <p:nvPr/>
            </p:nvSpPr>
            <p:spPr bwMode="auto">
              <a:xfrm>
                <a:off x="4970463" y="2563813"/>
                <a:ext cx="269875" cy="269875"/>
              </a:xfrm>
              <a:custGeom>
                <a:avLst/>
                <a:gdLst>
                  <a:gd name="T0" fmla="*/ 32 w 115"/>
                  <a:gd name="T1" fmla="*/ 115 h 115"/>
                  <a:gd name="T2" fmla="*/ 39 w 115"/>
                  <a:gd name="T3" fmla="*/ 72 h 115"/>
                  <a:gd name="T4" fmla="*/ 65 w 115"/>
                  <a:gd name="T5" fmla="*/ 63 h 115"/>
                  <a:gd name="T6" fmla="*/ 71 w 115"/>
                  <a:gd name="T7" fmla="*/ 63 h 115"/>
                  <a:gd name="T8" fmla="*/ 76 w 115"/>
                  <a:gd name="T9" fmla="*/ 65 h 115"/>
                  <a:gd name="T10" fmla="*/ 80 w 115"/>
                  <a:gd name="T11" fmla="*/ 72 h 115"/>
                  <a:gd name="T12" fmla="*/ 85 w 115"/>
                  <a:gd name="T13" fmla="*/ 84 h 115"/>
                  <a:gd name="T14" fmla="*/ 87 w 115"/>
                  <a:gd name="T15" fmla="*/ 87 h 115"/>
                  <a:gd name="T16" fmla="*/ 88 w 115"/>
                  <a:gd name="T17" fmla="*/ 91 h 115"/>
                  <a:gd name="T18" fmla="*/ 90 w 115"/>
                  <a:gd name="T19" fmla="*/ 93 h 115"/>
                  <a:gd name="T20" fmla="*/ 92 w 115"/>
                  <a:gd name="T21" fmla="*/ 96 h 115"/>
                  <a:gd name="T22" fmla="*/ 113 w 115"/>
                  <a:gd name="T23" fmla="*/ 86 h 115"/>
                  <a:gd name="T24" fmla="*/ 111 w 115"/>
                  <a:gd name="T25" fmla="*/ 84 h 115"/>
                  <a:gd name="T26" fmla="*/ 107 w 115"/>
                  <a:gd name="T27" fmla="*/ 83 h 115"/>
                  <a:gd name="T28" fmla="*/ 106 w 115"/>
                  <a:gd name="T29" fmla="*/ 79 h 115"/>
                  <a:gd name="T30" fmla="*/ 105 w 115"/>
                  <a:gd name="T31" fmla="*/ 74 h 115"/>
                  <a:gd name="T32" fmla="*/ 101 w 115"/>
                  <a:gd name="T33" fmla="*/ 61 h 115"/>
                  <a:gd name="T34" fmla="*/ 97 w 115"/>
                  <a:gd name="T35" fmla="*/ 55 h 115"/>
                  <a:gd name="T36" fmla="*/ 92 w 115"/>
                  <a:gd name="T37" fmla="*/ 51 h 115"/>
                  <a:gd name="T38" fmla="*/ 85 w 115"/>
                  <a:gd name="T39" fmla="*/ 49 h 115"/>
                  <a:gd name="T40" fmla="*/ 85 w 115"/>
                  <a:gd name="T41" fmla="*/ 46 h 115"/>
                  <a:gd name="T42" fmla="*/ 89 w 115"/>
                  <a:gd name="T43" fmla="*/ 38 h 115"/>
                  <a:gd name="T44" fmla="*/ 90 w 115"/>
                  <a:gd name="T45" fmla="*/ 31 h 115"/>
                  <a:gd name="T46" fmla="*/ 90 w 115"/>
                  <a:gd name="T47" fmla="*/ 23 h 115"/>
                  <a:gd name="T48" fmla="*/ 88 w 115"/>
                  <a:gd name="T49" fmla="*/ 17 h 115"/>
                  <a:gd name="T50" fmla="*/ 85 w 115"/>
                  <a:gd name="T51" fmla="*/ 13 h 115"/>
                  <a:gd name="T52" fmla="*/ 83 w 115"/>
                  <a:gd name="T53" fmla="*/ 9 h 115"/>
                  <a:gd name="T54" fmla="*/ 79 w 115"/>
                  <a:gd name="T55" fmla="*/ 5 h 115"/>
                  <a:gd name="T56" fmla="*/ 74 w 115"/>
                  <a:gd name="T57" fmla="*/ 3 h 115"/>
                  <a:gd name="T58" fmla="*/ 68 w 115"/>
                  <a:gd name="T59" fmla="*/ 0 h 115"/>
                  <a:gd name="T60" fmla="*/ 61 w 115"/>
                  <a:gd name="T61" fmla="*/ 0 h 115"/>
                  <a:gd name="T62" fmla="*/ 52 w 115"/>
                  <a:gd name="T63" fmla="*/ 1 h 115"/>
                  <a:gd name="T64" fmla="*/ 0 w 115"/>
                  <a:gd name="T65" fmla="*/ 19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15"/>
                  <a:gd name="T101" fmla="*/ 115 w 115"/>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15">
                    <a:moveTo>
                      <a:pt x="0" y="19"/>
                    </a:moveTo>
                    <a:lnTo>
                      <a:pt x="32" y="115"/>
                    </a:lnTo>
                    <a:lnTo>
                      <a:pt x="52" y="109"/>
                    </a:lnTo>
                    <a:lnTo>
                      <a:pt x="39" y="72"/>
                    </a:lnTo>
                    <a:lnTo>
                      <a:pt x="61" y="64"/>
                    </a:lnTo>
                    <a:lnTo>
                      <a:pt x="65" y="63"/>
                    </a:lnTo>
                    <a:lnTo>
                      <a:pt x="69" y="63"/>
                    </a:lnTo>
                    <a:lnTo>
                      <a:pt x="71" y="63"/>
                    </a:lnTo>
                    <a:lnTo>
                      <a:pt x="74" y="64"/>
                    </a:lnTo>
                    <a:lnTo>
                      <a:pt x="76" y="65"/>
                    </a:lnTo>
                    <a:lnTo>
                      <a:pt x="78" y="68"/>
                    </a:lnTo>
                    <a:lnTo>
                      <a:pt x="80" y="72"/>
                    </a:lnTo>
                    <a:lnTo>
                      <a:pt x="82" y="75"/>
                    </a:lnTo>
                    <a:lnTo>
                      <a:pt x="85" y="84"/>
                    </a:lnTo>
                    <a:lnTo>
                      <a:pt x="85" y="86"/>
                    </a:lnTo>
                    <a:lnTo>
                      <a:pt x="87" y="87"/>
                    </a:lnTo>
                    <a:lnTo>
                      <a:pt x="87" y="89"/>
                    </a:lnTo>
                    <a:lnTo>
                      <a:pt x="88" y="91"/>
                    </a:lnTo>
                    <a:lnTo>
                      <a:pt x="89" y="92"/>
                    </a:lnTo>
                    <a:lnTo>
                      <a:pt x="90" y="93"/>
                    </a:lnTo>
                    <a:lnTo>
                      <a:pt x="90" y="94"/>
                    </a:lnTo>
                    <a:lnTo>
                      <a:pt x="92" y="96"/>
                    </a:lnTo>
                    <a:lnTo>
                      <a:pt x="115" y="88"/>
                    </a:lnTo>
                    <a:lnTo>
                      <a:pt x="113" y="86"/>
                    </a:lnTo>
                    <a:lnTo>
                      <a:pt x="112" y="86"/>
                    </a:lnTo>
                    <a:lnTo>
                      <a:pt x="111" y="84"/>
                    </a:lnTo>
                    <a:lnTo>
                      <a:pt x="108" y="84"/>
                    </a:lnTo>
                    <a:lnTo>
                      <a:pt x="107" y="83"/>
                    </a:lnTo>
                    <a:lnTo>
                      <a:pt x="107" y="80"/>
                    </a:lnTo>
                    <a:lnTo>
                      <a:pt x="106" y="79"/>
                    </a:lnTo>
                    <a:lnTo>
                      <a:pt x="106" y="77"/>
                    </a:lnTo>
                    <a:lnTo>
                      <a:pt x="105" y="74"/>
                    </a:lnTo>
                    <a:lnTo>
                      <a:pt x="102" y="66"/>
                    </a:lnTo>
                    <a:lnTo>
                      <a:pt x="101" y="61"/>
                    </a:lnTo>
                    <a:lnTo>
                      <a:pt x="98" y="58"/>
                    </a:lnTo>
                    <a:lnTo>
                      <a:pt x="97" y="55"/>
                    </a:lnTo>
                    <a:lnTo>
                      <a:pt x="94" y="52"/>
                    </a:lnTo>
                    <a:lnTo>
                      <a:pt x="92" y="51"/>
                    </a:lnTo>
                    <a:lnTo>
                      <a:pt x="88" y="50"/>
                    </a:lnTo>
                    <a:lnTo>
                      <a:pt x="85" y="49"/>
                    </a:lnTo>
                    <a:lnTo>
                      <a:pt x="82" y="49"/>
                    </a:lnTo>
                    <a:lnTo>
                      <a:pt x="85" y="46"/>
                    </a:lnTo>
                    <a:lnTo>
                      <a:pt x="88" y="42"/>
                    </a:lnTo>
                    <a:lnTo>
                      <a:pt x="89" y="38"/>
                    </a:lnTo>
                    <a:lnTo>
                      <a:pt x="90" y="35"/>
                    </a:lnTo>
                    <a:lnTo>
                      <a:pt x="90" y="31"/>
                    </a:lnTo>
                    <a:lnTo>
                      <a:pt x="90" y="27"/>
                    </a:lnTo>
                    <a:lnTo>
                      <a:pt x="90" y="23"/>
                    </a:lnTo>
                    <a:lnTo>
                      <a:pt x="89" y="19"/>
                    </a:lnTo>
                    <a:lnTo>
                      <a:pt x="88" y="17"/>
                    </a:lnTo>
                    <a:lnTo>
                      <a:pt x="87" y="14"/>
                    </a:lnTo>
                    <a:lnTo>
                      <a:pt x="85" y="13"/>
                    </a:lnTo>
                    <a:lnTo>
                      <a:pt x="84" y="10"/>
                    </a:lnTo>
                    <a:lnTo>
                      <a:pt x="83" y="9"/>
                    </a:lnTo>
                    <a:lnTo>
                      <a:pt x="80" y="7"/>
                    </a:lnTo>
                    <a:lnTo>
                      <a:pt x="79" y="5"/>
                    </a:lnTo>
                    <a:lnTo>
                      <a:pt x="76" y="4"/>
                    </a:lnTo>
                    <a:lnTo>
                      <a:pt x="74" y="3"/>
                    </a:lnTo>
                    <a:lnTo>
                      <a:pt x="70" y="1"/>
                    </a:lnTo>
                    <a:lnTo>
                      <a:pt x="68" y="0"/>
                    </a:lnTo>
                    <a:lnTo>
                      <a:pt x="64" y="0"/>
                    </a:lnTo>
                    <a:lnTo>
                      <a:pt x="61" y="0"/>
                    </a:lnTo>
                    <a:lnTo>
                      <a:pt x="57" y="0"/>
                    </a:lnTo>
                    <a:lnTo>
                      <a:pt x="52" y="1"/>
                    </a:lnTo>
                    <a:lnTo>
                      <a:pt x="47" y="3"/>
                    </a:lnTo>
                    <a:lnTo>
                      <a:pt x="0" y="19"/>
                    </a:lnTo>
                    <a:close/>
                  </a:path>
                </a:pathLst>
              </a:custGeom>
              <a:solidFill>
                <a:srgbClr val="4C4C99"/>
              </a:solidFill>
              <a:ln w="9525">
                <a:noFill/>
                <a:round/>
                <a:headEnd/>
                <a:tailEnd/>
              </a:ln>
            </p:spPr>
            <p:txBody>
              <a:bodyPr/>
              <a:lstStyle/>
              <a:p>
                <a:endParaRPr lang="en-US" dirty="0"/>
              </a:p>
            </p:txBody>
          </p:sp>
          <p:sp>
            <p:nvSpPr>
              <p:cNvPr id="24" name="Freeform 23"/>
              <p:cNvSpPr>
                <a:spLocks/>
              </p:cNvSpPr>
              <p:nvPr/>
            </p:nvSpPr>
            <p:spPr bwMode="auto">
              <a:xfrm>
                <a:off x="5260975" y="2487613"/>
                <a:ext cx="214313" cy="273050"/>
              </a:xfrm>
              <a:custGeom>
                <a:avLst/>
                <a:gdLst>
                  <a:gd name="T0" fmla="*/ 20 w 91"/>
                  <a:gd name="T1" fmla="*/ 111 h 116"/>
                  <a:gd name="T2" fmla="*/ 20 w 91"/>
                  <a:gd name="T3" fmla="*/ 88 h 116"/>
                  <a:gd name="T4" fmla="*/ 57 w 91"/>
                  <a:gd name="T5" fmla="*/ 77 h 116"/>
                  <a:gd name="T6" fmla="*/ 70 w 91"/>
                  <a:gd name="T7" fmla="*/ 95 h 116"/>
                  <a:gd name="T8" fmla="*/ 91 w 91"/>
                  <a:gd name="T9" fmla="*/ 87 h 116"/>
                  <a:gd name="T10" fmla="*/ 24 w 91"/>
                  <a:gd name="T11" fmla="*/ 0 h 116"/>
                  <a:gd name="T12" fmla="*/ 1 w 91"/>
                  <a:gd name="T13" fmla="*/ 8 h 116"/>
                  <a:gd name="T14" fmla="*/ 0 w 91"/>
                  <a:gd name="T15" fmla="*/ 116 h 116"/>
                  <a:gd name="T16" fmla="*/ 20 w 91"/>
                  <a:gd name="T17" fmla="*/ 111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116"/>
                  <a:gd name="T29" fmla="*/ 91 w 91"/>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116">
                    <a:moveTo>
                      <a:pt x="20" y="111"/>
                    </a:moveTo>
                    <a:lnTo>
                      <a:pt x="20" y="88"/>
                    </a:lnTo>
                    <a:lnTo>
                      <a:pt x="57" y="77"/>
                    </a:lnTo>
                    <a:lnTo>
                      <a:pt x="70" y="95"/>
                    </a:lnTo>
                    <a:lnTo>
                      <a:pt x="91" y="87"/>
                    </a:lnTo>
                    <a:lnTo>
                      <a:pt x="24" y="0"/>
                    </a:lnTo>
                    <a:lnTo>
                      <a:pt x="1" y="8"/>
                    </a:lnTo>
                    <a:lnTo>
                      <a:pt x="0" y="116"/>
                    </a:lnTo>
                    <a:lnTo>
                      <a:pt x="20" y="111"/>
                    </a:lnTo>
                    <a:close/>
                  </a:path>
                </a:pathLst>
              </a:custGeom>
              <a:solidFill>
                <a:srgbClr val="4C4C99"/>
              </a:solidFill>
              <a:ln w="9525">
                <a:noFill/>
                <a:round/>
                <a:headEnd/>
                <a:tailEnd/>
              </a:ln>
            </p:spPr>
            <p:txBody>
              <a:bodyPr/>
              <a:lstStyle/>
              <a:p>
                <a:endParaRPr lang="en-US" dirty="0"/>
              </a:p>
            </p:txBody>
          </p:sp>
          <p:sp>
            <p:nvSpPr>
              <p:cNvPr id="26" name="Freeform 25"/>
              <p:cNvSpPr>
                <a:spLocks/>
              </p:cNvSpPr>
              <p:nvPr/>
            </p:nvSpPr>
            <p:spPr bwMode="auto">
              <a:xfrm>
                <a:off x="5449888" y="2409825"/>
                <a:ext cx="225425" cy="252413"/>
              </a:xfrm>
              <a:custGeom>
                <a:avLst/>
                <a:gdLst>
                  <a:gd name="T0" fmla="*/ 1 w 96"/>
                  <a:gd name="T1" fmla="*/ 56 h 107"/>
                  <a:gd name="T2" fmla="*/ 1 w 96"/>
                  <a:gd name="T3" fmla="*/ 35 h 107"/>
                  <a:gd name="T4" fmla="*/ 9 w 96"/>
                  <a:gd name="T5" fmla="*/ 17 h 107"/>
                  <a:gd name="T6" fmla="*/ 22 w 96"/>
                  <a:gd name="T7" fmla="*/ 7 h 107"/>
                  <a:gd name="T8" fmla="*/ 37 w 96"/>
                  <a:gd name="T9" fmla="*/ 1 h 107"/>
                  <a:gd name="T10" fmla="*/ 48 w 96"/>
                  <a:gd name="T11" fmla="*/ 0 h 107"/>
                  <a:gd name="T12" fmla="*/ 59 w 96"/>
                  <a:gd name="T13" fmla="*/ 0 h 107"/>
                  <a:gd name="T14" fmla="*/ 69 w 96"/>
                  <a:gd name="T15" fmla="*/ 4 h 107"/>
                  <a:gd name="T16" fmla="*/ 77 w 96"/>
                  <a:gd name="T17" fmla="*/ 10 h 107"/>
                  <a:gd name="T18" fmla="*/ 83 w 96"/>
                  <a:gd name="T19" fmla="*/ 18 h 107"/>
                  <a:gd name="T20" fmla="*/ 65 w 96"/>
                  <a:gd name="T21" fmla="*/ 30 h 107"/>
                  <a:gd name="T22" fmla="*/ 60 w 96"/>
                  <a:gd name="T23" fmla="*/ 24 h 107"/>
                  <a:gd name="T24" fmla="*/ 56 w 96"/>
                  <a:gd name="T25" fmla="*/ 21 h 107"/>
                  <a:gd name="T26" fmla="*/ 47 w 96"/>
                  <a:gd name="T27" fmla="*/ 18 h 107"/>
                  <a:gd name="T28" fmla="*/ 37 w 96"/>
                  <a:gd name="T29" fmla="*/ 19 h 107"/>
                  <a:gd name="T30" fmla="*/ 28 w 96"/>
                  <a:gd name="T31" fmla="*/ 24 h 107"/>
                  <a:gd name="T32" fmla="*/ 23 w 96"/>
                  <a:gd name="T33" fmla="*/ 35 h 107"/>
                  <a:gd name="T34" fmla="*/ 22 w 96"/>
                  <a:gd name="T35" fmla="*/ 47 h 107"/>
                  <a:gd name="T36" fmla="*/ 26 w 96"/>
                  <a:gd name="T37" fmla="*/ 63 h 107"/>
                  <a:gd name="T38" fmla="*/ 31 w 96"/>
                  <a:gd name="T39" fmla="*/ 75 h 107"/>
                  <a:gd name="T40" fmla="*/ 40 w 96"/>
                  <a:gd name="T41" fmla="*/ 84 h 107"/>
                  <a:gd name="T42" fmla="*/ 50 w 96"/>
                  <a:gd name="T43" fmla="*/ 88 h 107"/>
                  <a:gd name="T44" fmla="*/ 60 w 96"/>
                  <a:gd name="T45" fmla="*/ 87 h 107"/>
                  <a:gd name="T46" fmla="*/ 69 w 96"/>
                  <a:gd name="T47" fmla="*/ 82 h 107"/>
                  <a:gd name="T48" fmla="*/ 74 w 96"/>
                  <a:gd name="T49" fmla="*/ 74 h 107"/>
                  <a:gd name="T50" fmla="*/ 75 w 96"/>
                  <a:gd name="T51" fmla="*/ 69 h 107"/>
                  <a:gd name="T52" fmla="*/ 75 w 96"/>
                  <a:gd name="T53" fmla="*/ 61 h 107"/>
                  <a:gd name="T54" fmla="*/ 96 w 96"/>
                  <a:gd name="T55" fmla="*/ 64 h 107"/>
                  <a:gd name="T56" fmla="*/ 93 w 96"/>
                  <a:gd name="T57" fmla="*/ 79 h 107"/>
                  <a:gd name="T58" fmla="*/ 87 w 96"/>
                  <a:gd name="T59" fmla="*/ 92 h 107"/>
                  <a:gd name="T60" fmla="*/ 74 w 96"/>
                  <a:gd name="T61" fmla="*/ 101 h 107"/>
                  <a:gd name="T62" fmla="*/ 61 w 96"/>
                  <a:gd name="T63" fmla="*/ 106 h 107"/>
                  <a:gd name="T64" fmla="*/ 51 w 96"/>
                  <a:gd name="T65" fmla="*/ 107 h 107"/>
                  <a:gd name="T66" fmla="*/ 42 w 96"/>
                  <a:gd name="T67" fmla="*/ 107 h 107"/>
                  <a:gd name="T68" fmla="*/ 32 w 96"/>
                  <a:gd name="T69" fmla="*/ 105 h 107"/>
                  <a:gd name="T70" fmla="*/ 20 w 96"/>
                  <a:gd name="T71" fmla="*/ 97 h 107"/>
                  <a:gd name="T72" fmla="*/ 9 w 96"/>
                  <a:gd name="T73" fmla="*/ 79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07"/>
                  <a:gd name="T113" fmla="*/ 96 w 96"/>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07">
                    <a:moveTo>
                      <a:pt x="4" y="69"/>
                    </a:moveTo>
                    <a:lnTo>
                      <a:pt x="1" y="56"/>
                    </a:lnTo>
                    <a:lnTo>
                      <a:pt x="0" y="45"/>
                    </a:lnTo>
                    <a:lnTo>
                      <a:pt x="1" y="35"/>
                    </a:lnTo>
                    <a:lnTo>
                      <a:pt x="4" y="24"/>
                    </a:lnTo>
                    <a:lnTo>
                      <a:pt x="9" y="17"/>
                    </a:lnTo>
                    <a:lnTo>
                      <a:pt x="14" y="12"/>
                    </a:lnTo>
                    <a:lnTo>
                      <a:pt x="22" y="7"/>
                    </a:lnTo>
                    <a:lnTo>
                      <a:pt x="31" y="3"/>
                    </a:lnTo>
                    <a:lnTo>
                      <a:pt x="37" y="1"/>
                    </a:lnTo>
                    <a:lnTo>
                      <a:pt x="42" y="0"/>
                    </a:lnTo>
                    <a:lnTo>
                      <a:pt x="48" y="0"/>
                    </a:lnTo>
                    <a:lnTo>
                      <a:pt x="54" y="0"/>
                    </a:lnTo>
                    <a:lnTo>
                      <a:pt x="59" y="0"/>
                    </a:lnTo>
                    <a:lnTo>
                      <a:pt x="64" y="1"/>
                    </a:lnTo>
                    <a:lnTo>
                      <a:pt x="69" y="4"/>
                    </a:lnTo>
                    <a:lnTo>
                      <a:pt x="73" y="7"/>
                    </a:lnTo>
                    <a:lnTo>
                      <a:pt x="77" y="10"/>
                    </a:lnTo>
                    <a:lnTo>
                      <a:pt x="80" y="14"/>
                    </a:lnTo>
                    <a:lnTo>
                      <a:pt x="83" y="18"/>
                    </a:lnTo>
                    <a:lnTo>
                      <a:pt x="85" y="23"/>
                    </a:lnTo>
                    <a:lnTo>
                      <a:pt x="65" y="30"/>
                    </a:lnTo>
                    <a:lnTo>
                      <a:pt x="62" y="27"/>
                    </a:lnTo>
                    <a:lnTo>
                      <a:pt x="60" y="24"/>
                    </a:lnTo>
                    <a:lnTo>
                      <a:pt x="59" y="22"/>
                    </a:lnTo>
                    <a:lnTo>
                      <a:pt x="56" y="21"/>
                    </a:lnTo>
                    <a:lnTo>
                      <a:pt x="52" y="19"/>
                    </a:lnTo>
                    <a:lnTo>
                      <a:pt x="47" y="18"/>
                    </a:lnTo>
                    <a:lnTo>
                      <a:pt x="42" y="18"/>
                    </a:lnTo>
                    <a:lnTo>
                      <a:pt x="37" y="19"/>
                    </a:lnTo>
                    <a:lnTo>
                      <a:pt x="32" y="22"/>
                    </a:lnTo>
                    <a:lnTo>
                      <a:pt x="28" y="24"/>
                    </a:lnTo>
                    <a:lnTo>
                      <a:pt x="26" y="30"/>
                    </a:lnTo>
                    <a:lnTo>
                      <a:pt x="23" y="35"/>
                    </a:lnTo>
                    <a:lnTo>
                      <a:pt x="22" y="41"/>
                    </a:lnTo>
                    <a:lnTo>
                      <a:pt x="22" y="47"/>
                    </a:lnTo>
                    <a:lnTo>
                      <a:pt x="23" y="55"/>
                    </a:lnTo>
                    <a:lnTo>
                      <a:pt x="26" y="63"/>
                    </a:lnTo>
                    <a:lnTo>
                      <a:pt x="28" y="70"/>
                    </a:lnTo>
                    <a:lnTo>
                      <a:pt x="31" y="75"/>
                    </a:lnTo>
                    <a:lnTo>
                      <a:pt x="34" y="80"/>
                    </a:lnTo>
                    <a:lnTo>
                      <a:pt x="40" y="84"/>
                    </a:lnTo>
                    <a:lnTo>
                      <a:pt x="45" y="87"/>
                    </a:lnTo>
                    <a:lnTo>
                      <a:pt x="50" y="88"/>
                    </a:lnTo>
                    <a:lnTo>
                      <a:pt x="55" y="88"/>
                    </a:lnTo>
                    <a:lnTo>
                      <a:pt x="60" y="87"/>
                    </a:lnTo>
                    <a:lnTo>
                      <a:pt x="65" y="84"/>
                    </a:lnTo>
                    <a:lnTo>
                      <a:pt x="69" y="82"/>
                    </a:lnTo>
                    <a:lnTo>
                      <a:pt x="71" y="78"/>
                    </a:lnTo>
                    <a:lnTo>
                      <a:pt x="74" y="74"/>
                    </a:lnTo>
                    <a:lnTo>
                      <a:pt x="75" y="72"/>
                    </a:lnTo>
                    <a:lnTo>
                      <a:pt x="75" y="69"/>
                    </a:lnTo>
                    <a:lnTo>
                      <a:pt x="75" y="65"/>
                    </a:lnTo>
                    <a:lnTo>
                      <a:pt x="75" y="61"/>
                    </a:lnTo>
                    <a:lnTo>
                      <a:pt x="96" y="55"/>
                    </a:lnTo>
                    <a:lnTo>
                      <a:pt x="96" y="64"/>
                    </a:lnTo>
                    <a:lnTo>
                      <a:pt x="96" y="72"/>
                    </a:lnTo>
                    <a:lnTo>
                      <a:pt x="93" y="79"/>
                    </a:lnTo>
                    <a:lnTo>
                      <a:pt x="91" y="86"/>
                    </a:lnTo>
                    <a:lnTo>
                      <a:pt x="87" y="92"/>
                    </a:lnTo>
                    <a:lnTo>
                      <a:pt x="80" y="97"/>
                    </a:lnTo>
                    <a:lnTo>
                      <a:pt x="74" y="101"/>
                    </a:lnTo>
                    <a:lnTo>
                      <a:pt x="66" y="105"/>
                    </a:lnTo>
                    <a:lnTo>
                      <a:pt x="61" y="106"/>
                    </a:lnTo>
                    <a:lnTo>
                      <a:pt x="56" y="107"/>
                    </a:lnTo>
                    <a:lnTo>
                      <a:pt x="51" y="107"/>
                    </a:lnTo>
                    <a:lnTo>
                      <a:pt x="46" y="107"/>
                    </a:lnTo>
                    <a:lnTo>
                      <a:pt x="42" y="107"/>
                    </a:lnTo>
                    <a:lnTo>
                      <a:pt x="37" y="106"/>
                    </a:lnTo>
                    <a:lnTo>
                      <a:pt x="32" y="105"/>
                    </a:lnTo>
                    <a:lnTo>
                      <a:pt x="28" y="102"/>
                    </a:lnTo>
                    <a:lnTo>
                      <a:pt x="20" y="97"/>
                    </a:lnTo>
                    <a:lnTo>
                      <a:pt x="14" y="89"/>
                    </a:lnTo>
                    <a:lnTo>
                      <a:pt x="9" y="79"/>
                    </a:lnTo>
                    <a:lnTo>
                      <a:pt x="4" y="69"/>
                    </a:lnTo>
                    <a:close/>
                  </a:path>
                </a:pathLst>
              </a:custGeom>
              <a:solidFill>
                <a:srgbClr val="4C4C99"/>
              </a:solidFill>
              <a:ln w="9525">
                <a:noFill/>
                <a:round/>
                <a:headEnd/>
                <a:tailEnd/>
              </a:ln>
            </p:spPr>
            <p:txBody>
              <a:bodyPr/>
              <a:lstStyle/>
              <a:p>
                <a:endParaRPr lang="en-US" dirty="0"/>
              </a:p>
            </p:txBody>
          </p:sp>
          <p:sp>
            <p:nvSpPr>
              <p:cNvPr id="27" name="Freeform 26"/>
              <p:cNvSpPr>
                <a:spLocks/>
              </p:cNvSpPr>
              <p:nvPr/>
            </p:nvSpPr>
            <p:spPr bwMode="auto">
              <a:xfrm>
                <a:off x="5641975" y="2319338"/>
                <a:ext cx="200025" cy="266700"/>
              </a:xfrm>
              <a:custGeom>
                <a:avLst/>
                <a:gdLst>
                  <a:gd name="T0" fmla="*/ 0 w 85"/>
                  <a:gd name="T1" fmla="*/ 26 h 114"/>
                  <a:gd name="T2" fmla="*/ 79 w 85"/>
                  <a:gd name="T3" fmla="*/ 0 h 114"/>
                  <a:gd name="T4" fmla="*/ 85 w 85"/>
                  <a:gd name="T5" fmla="*/ 18 h 114"/>
                  <a:gd name="T6" fmla="*/ 56 w 85"/>
                  <a:gd name="T7" fmla="*/ 28 h 114"/>
                  <a:gd name="T8" fmla="*/ 83 w 85"/>
                  <a:gd name="T9" fmla="*/ 108 h 114"/>
                  <a:gd name="T10" fmla="*/ 62 w 85"/>
                  <a:gd name="T11" fmla="*/ 114 h 114"/>
                  <a:gd name="T12" fmla="*/ 34 w 85"/>
                  <a:gd name="T13" fmla="*/ 34 h 114"/>
                  <a:gd name="T14" fmla="*/ 5 w 85"/>
                  <a:gd name="T15" fmla="*/ 44 h 114"/>
                  <a:gd name="T16" fmla="*/ 0 w 85"/>
                  <a:gd name="T17" fmla="*/ 2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4"/>
                  <a:gd name="T29" fmla="*/ 85 w 8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4">
                    <a:moveTo>
                      <a:pt x="0" y="26"/>
                    </a:moveTo>
                    <a:lnTo>
                      <a:pt x="79" y="0"/>
                    </a:lnTo>
                    <a:lnTo>
                      <a:pt x="85" y="18"/>
                    </a:lnTo>
                    <a:lnTo>
                      <a:pt x="56" y="28"/>
                    </a:lnTo>
                    <a:lnTo>
                      <a:pt x="83" y="108"/>
                    </a:lnTo>
                    <a:lnTo>
                      <a:pt x="62" y="114"/>
                    </a:lnTo>
                    <a:lnTo>
                      <a:pt x="34" y="34"/>
                    </a:lnTo>
                    <a:lnTo>
                      <a:pt x="5" y="44"/>
                    </a:lnTo>
                    <a:lnTo>
                      <a:pt x="0" y="26"/>
                    </a:lnTo>
                    <a:close/>
                  </a:path>
                </a:pathLst>
              </a:custGeom>
              <a:solidFill>
                <a:srgbClr val="4C4C99"/>
              </a:solidFill>
              <a:ln w="9525">
                <a:noFill/>
                <a:round/>
                <a:headEnd/>
                <a:tailEnd/>
              </a:ln>
            </p:spPr>
            <p:txBody>
              <a:bodyPr/>
              <a:lstStyle/>
              <a:p>
                <a:endParaRPr lang="en-US" dirty="0"/>
              </a:p>
            </p:txBody>
          </p:sp>
          <p:sp>
            <p:nvSpPr>
              <p:cNvPr id="28" name="Freeform 27"/>
              <p:cNvSpPr>
                <a:spLocks/>
              </p:cNvSpPr>
              <p:nvPr/>
            </p:nvSpPr>
            <p:spPr bwMode="auto">
              <a:xfrm>
                <a:off x="3313113" y="3019425"/>
                <a:ext cx="347663" cy="390525"/>
              </a:xfrm>
              <a:custGeom>
                <a:avLst/>
                <a:gdLst>
                  <a:gd name="T0" fmla="*/ 1 w 148"/>
                  <a:gd name="T1" fmla="*/ 87 h 166"/>
                  <a:gd name="T2" fmla="*/ 1 w 148"/>
                  <a:gd name="T3" fmla="*/ 53 h 166"/>
                  <a:gd name="T4" fmla="*/ 9 w 148"/>
                  <a:gd name="T5" fmla="*/ 33 h 166"/>
                  <a:gd name="T6" fmla="*/ 17 w 148"/>
                  <a:gd name="T7" fmla="*/ 23 h 166"/>
                  <a:gd name="T8" fmla="*/ 28 w 148"/>
                  <a:gd name="T9" fmla="*/ 14 h 166"/>
                  <a:gd name="T10" fmla="*/ 40 w 148"/>
                  <a:gd name="T11" fmla="*/ 8 h 166"/>
                  <a:gd name="T12" fmla="*/ 56 w 148"/>
                  <a:gd name="T13" fmla="*/ 2 h 166"/>
                  <a:gd name="T14" fmla="*/ 72 w 148"/>
                  <a:gd name="T15" fmla="*/ 0 h 166"/>
                  <a:gd name="T16" fmla="*/ 89 w 148"/>
                  <a:gd name="T17" fmla="*/ 1 h 166"/>
                  <a:gd name="T18" fmla="*/ 103 w 148"/>
                  <a:gd name="T19" fmla="*/ 8 h 166"/>
                  <a:gd name="T20" fmla="*/ 116 w 148"/>
                  <a:gd name="T21" fmla="*/ 16 h 166"/>
                  <a:gd name="T22" fmla="*/ 126 w 148"/>
                  <a:gd name="T23" fmla="*/ 28 h 166"/>
                  <a:gd name="T24" fmla="*/ 98 w 148"/>
                  <a:gd name="T25" fmla="*/ 46 h 166"/>
                  <a:gd name="T26" fmla="*/ 91 w 148"/>
                  <a:gd name="T27" fmla="*/ 37 h 166"/>
                  <a:gd name="T28" fmla="*/ 85 w 148"/>
                  <a:gd name="T29" fmla="*/ 32 h 166"/>
                  <a:gd name="T30" fmla="*/ 72 w 148"/>
                  <a:gd name="T31" fmla="*/ 28 h 166"/>
                  <a:gd name="T32" fmla="*/ 57 w 148"/>
                  <a:gd name="T33" fmla="*/ 30 h 166"/>
                  <a:gd name="T34" fmla="*/ 43 w 148"/>
                  <a:gd name="T35" fmla="*/ 39 h 166"/>
                  <a:gd name="T36" fmla="*/ 34 w 148"/>
                  <a:gd name="T37" fmla="*/ 53 h 166"/>
                  <a:gd name="T38" fmla="*/ 33 w 148"/>
                  <a:gd name="T39" fmla="*/ 73 h 166"/>
                  <a:gd name="T40" fmla="*/ 38 w 148"/>
                  <a:gd name="T41" fmla="*/ 95 h 166"/>
                  <a:gd name="T42" fmla="*/ 48 w 148"/>
                  <a:gd name="T43" fmla="*/ 116 h 166"/>
                  <a:gd name="T44" fmla="*/ 61 w 148"/>
                  <a:gd name="T45" fmla="*/ 130 h 166"/>
                  <a:gd name="T46" fmla="*/ 76 w 148"/>
                  <a:gd name="T47" fmla="*/ 135 h 166"/>
                  <a:gd name="T48" fmla="*/ 91 w 148"/>
                  <a:gd name="T49" fmla="*/ 134 h 166"/>
                  <a:gd name="T50" fmla="*/ 104 w 148"/>
                  <a:gd name="T51" fmla="*/ 126 h 166"/>
                  <a:gd name="T52" fmla="*/ 113 w 148"/>
                  <a:gd name="T53" fmla="*/ 115 h 166"/>
                  <a:gd name="T54" fmla="*/ 114 w 148"/>
                  <a:gd name="T55" fmla="*/ 106 h 166"/>
                  <a:gd name="T56" fmla="*/ 114 w 148"/>
                  <a:gd name="T57" fmla="*/ 94 h 166"/>
                  <a:gd name="T58" fmla="*/ 148 w 148"/>
                  <a:gd name="T59" fmla="*/ 97 h 166"/>
                  <a:gd name="T60" fmla="*/ 144 w 148"/>
                  <a:gd name="T61" fmla="*/ 120 h 166"/>
                  <a:gd name="T62" fmla="*/ 136 w 148"/>
                  <a:gd name="T63" fmla="*/ 136 h 166"/>
                  <a:gd name="T64" fmla="*/ 128 w 148"/>
                  <a:gd name="T65" fmla="*/ 145 h 166"/>
                  <a:gd name="T66" fmla="*/ 118 w 148"/>
                  <a:gd name="T67" fmla="*/ 152 h 166"/>
                  <a:gd name="T68" fmla="*/ 107 w 148"/>
                  <a:gd name="T69" fmla="*/ 158 h 166"/>
                  <a:gd name="T70" fmla="*/ 93 w 148"/>
                  <a:gd name="T71" fmla="*/ 163 h 166"/>
                  <a:gd name="T72" fmla="*/ 77 w 148"/>
                  <a:gd name="T73" fmla="*/ 166 h 166"/>
                  <a:gd name="T74" fmla="*/ 62 w 148"/>
                  <a:gd name="T75" fmla="*/ 164 h 166"/>
                  <a:gd name="T76" fmla="*/ 49 w 148"/>
                  <a:gd name="T77" fmla="*/ 160 h 166"/>
                  <a:gd name="T78" fmla="*/ 31 w 148"/>
                  <a:gd name="T79" fmla="*/ 148 h 166"/>
                  <a:gd name="T80" fmla="*/ 12 w 148"/>
                  <a:gd name="T81" fmla="*/ 122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8"/>
                  <a:gd name="T124" fmla="*/ 0 h 166"/>
                  <a:gd name="T125" fmla="*/ 148 w 14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8" h="166">
                    <a:moveTo>
                      <a:pt x="6" y="106"/>
                    </a:moveTo>
                    <a:lnTo>
                      <a:pt x="1" y="87"/>
                    </a:lnTo>
                    <a:lnTo>
                      <a:pt x="0" y="70"/>
                    </a:lnTo>
                    <a:lnTo>
                      <a:pt x="1" y="53"/>
                    </a:lnTo>
                    <a:lnTo>
                      <a:pt x="6" y="38"/>
                    </a:lnTo>
                    <a:lnTo>
                      <a:pt x="9" y="33"/>
                    </a:lnTo>
                    <a:lnTo>
                      <a:pt x="12" y="28"/>
                    </a:lnTo>
                    <a:lnTo>
                      <a:pt x="17" y="23"/>
                    </a:lnTo>
                    <a:lnTo>
                      <a:pt x="23" y="18"/>
                    </a:lnTo>
                    <a:lnTo>
                      <a:pt x="28" y="14"/>
                    </a:lnTo>
                    <a:lnTo>
                      <a:pt x="34" y="10"/>
                    </a:lnTo>
                    <a:lnTo>
                      <a:pt x="40" y="8"/>
                    </a:lnTo>
                    <a:lnTo>
                      <a:pt x="47" y="5"/>
                    </a:lnTo>
                    <a:lnTo>
                      <a:pt x="56" y="2"/>
                    </a:lnTo>
                    <a:lnTo>
                      <a:pt x="65" y="0"/>
                    </a:lnTo>
                    <a:lnTo>
                      <a:pt x="72" y="0"/>
                    </a:lnTo>
                    <a:lnTo>
                      <a:pt x="81" y="0"/>
                    </a:lnTo>
                    <a:lnTo>
                      <a:pt x="89" y="1"/>
                    </a:lnTo>
                    <a:lnTo>
                      <a:pt x="97" y="4"/>
                    </a:lnTo>
                    <a:lnTo>
                      <a:pt x="103" y="8"/>
                    </a:lnTo>
                    <a:lnTo>
                      <a:pt x="109" y="11"/>
                    </a:lnTo>
                    <a:lnTo>
                      <a:pt x="116" y="16"/>
                    </a:lnTo>
                    <a:lnTo>
                      <a:pt x="122" y="22"/>
                    </a:lnTo>
                    <a:lnTo>
                      <a:pt x="126" y="28"/>
                    </a:lnTo>
                    <a:lnTo>
                      <a:pt x="130" y="36"/>
                    </a:lnTo>
                    <a:lnTo>
                      <a:pt x="98" y="46"/>
                    </a:lnTo>
                    <a:lnTo>
                      <a:pt x="95" y="41"/>
                    </a:lnTo>
                    <a:lnTo>
                      <a:pt x="91" y="37"/>
                    </a:lnTo>
                    <a:lnTo>
                      <a:pt x="88" y="34"/>
                    </a:lnTo>
                    <a:lnTo>
                      <a:pt x="85" y="32"/>
                    </a:lnTo>
                    <a:lnTo>
                      <a:pt x="79" y="29"/>
                    </a:lnTo>
                    <a:lnTo>
                      <a:pt x="72" y="28"/>
                    </a:lnTo>
                    <a:lnTo>
                      <a:pt x="65" y="28"/>
                    </a:lnTo>
                    <a:lnTo>
                      <a:pt x="57" y="30"/>
                    </a:lnTo>
                    <a:lnTo>
                      <a:pt x="49" y="34"/>
                    </a:lnTo>
                    <a:lnTo>
                      <a:pt x="43" y="39"/>
                    </a:lnTo>
                    <a:lnTo>
                      <a:pt x="38" y="46"/>
                    </a:lnTo>
                    <a:lnTo>
                      <a:pt x="34" y="53"/>
                    </a:lnTo>
                    <a:lnTo>
                      <a:pt x="33" y="62"/>
                    </a:lnTo>
                    <a:lnTo>
                      <a:pt x="33" y="73"/>
                    </a:lnTo>
                    <a:lnTo>
                      <a:pt x="34" y="84"/>
                    </a:lnTo>
                    <a:lnTo>
                      <a:pt x="38" y="95"/>
                    </a:lnTo>
                    <a:lnTo>
                      <a:pt x="42" y="107"/>
                    </a:lnTo>
                    <a:lnTo>
                      <a:pt x="48" y="116"/>
                    </a:lnTo>
                    <a:lnTo>
                      <a:pt x="53" y="124"/>
                    </a:lnTo>
                    <a:lnTo>
                      <a:pt x="61" y="130"/>
                    </a:lnTo>
                    <a:lnTo>
                      <a:pt x="68" y="134"/>
                    </a:lnTo>
                    <a:lnTo>
                      <a:pt x="76" y="135"/>
                    </a:lnTo>
                    <a:lnTo>
                      <a:pt x="84" y="135"/>
                    </a:lnTo>
                    <a:lnTo>
                      <a:pt x="91" y="134"/>
                    </a:lnTo>
                    <a:lnTo>
                      <a:pt x="99" y="130"/>
                    </a:lnTo>
                    <a:lnTo>
                      <a:pt x="104" y="126"/>
                    </a:lnTo>
                    <a:lnTo>
                      <a:pt x="109" y="121"/>
                    </a:lnTo>
                    <a:lnTo>
                      <a:pt x="113" y="115"/>
                    </a:lnTo>
                    <a:lnTo>
                      <a:pt x="114" y="111"/>
                    </a:lnTo>
                    <a:lnTo>
                      <a:pt x="114" y="106"/>
                    </a:lnTo>
                    <a:lnTo>
                      <a:pt x="114" y="101"/>
                    </a:lnTo>
                    <a:lnTo>
                      <a:pt x="114" y="94"/>
                    </a:lnTo>
                    <a:lnTo>
                      <a:pt x="146" y="84"/>
                    </a:lnTo>
                    <a:lnTo>
                      <a:pt x="148" y="97"/>
                    </a:lnTo>
                    <a:lnTo>
                      <a:pt x="146" y="108"/>
                    </a:lnTo>
                    <a:lnTo>
                      <a:pt x="144" y="120"/>
                    </a:lnTo>
                    <a:lnTo>
                      <a:pt x="139" y="131"/>
                    </a:lnTo>
                    <a:lnTo>
                      <a:pt x="136" y="136"/>
                    </a:lnTo>
                    <a:lnTo>
                      <a:pt x="132" y="141"/>
                    </a:lnTo>
                    <a:lnTo>
                      <a:pt x="128" y="145"/>
                    </a:lnTo>
                    <a:lnTo>
                      <a:pt x="123" y="149"/>
                    </a:lnTo>
                    <a:lnTo>
                      <a:pt x="118" y="152"/>
                    </a:lnTo>
                    <a:lnTo>
                      <a:pt x="113" y="155"/>
                    </a:lnTo>
                    <a:lnTo>
                      <a:pt x="107" y="158"/>
                    </a:lnTo>
                    <a:lnTo>
                      <a:pt x="100" y="160"/>
                    </a:lnTo>
                    <a:lnTo>
                      <a:pt x="93" y="163"/>
                    </a:lnTo>
                    <a:lnTo>
                      <a:pt x="85" y="164"/>
                    </a:lnTo>
                    <a:lnTo>
                      <a:pt x="77" y="166"/>
                    </a:lnTo>
                    <a:lnTo>
                      <a:pt x="70" y="166"/>
                    </a:lnTo>
                    <a:lnTo>
                      <a:pt x="62" y="164"/>
                    </a:lnTo>
                    <a:lnTo>
                      <a:pt x="56" y="163"/>
                    </a:lnTo>
                    <a:lnTo>
                      <a:pt x="49" y="160"/>
                    </a:lnTo>
                    <a:lnTo>
                      <a:pt x="43" y="157"/>
                    </a:lnTo>
                    <a:lnTo>
                      <a:pt x="31" y="148"/>
                    </a:lnTo>
                    <a:lnTo>
                      <a:pt x="21" y="136"/>
                    </a:lnTo>
                    <a:lnTo>
                      <a:pt x="12" y="122"/>
                    </a:lnTo>
                    <a:lnTo>
                      <a:pt x="6" y="106"/>
                    </a:lnTo>
                    <a:close/>
                  </a:path>
                </a:pathLst>
              </a:custGeom>
              <a:solidFill>
                <a:srgbClr val="4C4C99"/>
              </a:solidFill>
              <a:ln w="9525">
                <a:noFill/>
                <a:round/>
                <a:headEnd/>
                <a:tailEnd/>
              </a:ln>
            </p:spPr>
            <p:txBody>
              <a:bodyPr/>
              <a:lstStyle/>
              <a:p>
                <a:endParaRPr lang="en-US" dirty="0"/>
              </a:p>
            </p:txBody>
          </p:sp>
          <p:sp>
            <p:nvSpPr>
              <p:cNvPr id="29" name="Freeform 28"/>
              <p:cNvSpPr>
                <a:spLocks/>
              </p:cNvSpPr>
              <p:nvPr/>
            </p:nvSpPr>
            <p:spPr bwMode="auto">
              <a:xfrm>
                <a:off x="3665538" y="2889250"/>
                <a:ext cx="366713" cy="395288"/>
              </a:xfrm>
              <a:custGeom>
                <a:avLst/>
                <a:gdLst>
                  <a:gd name="T0" fmla="*/ 106 w 156"/>
                  <a:gd name="T1" fmla="*/ 6 h 168"/>
                  <a:gd name="T2" fmla="*/ 100 w 156"/>
                  <a:gd name="T3" fmla="*/ 4 h 168"/>
                  <a:gd name="T4" fmla="*/ 94 w 156"/>
                  <a:gd name="T5" fmla="*/ 3 h 168"/>
                  <a:gd name="T6" fmla="*/ 88 w 156"/>
                  <a:gd name="T7" fmla="*/ 1 h 168"/>
                  <a:gd name="T8" fmla="*/ 80 w 156"/>
                  <a:gd name="T9" fmla="*/ 0 h 168"/>
                  <a:gd name="T10" fmla="*/ 74 w 156"/>
                  <a:gd name="T11" fmla="*/ 1 h 168"/>
                  <a:gd name="T12" fmla="*/ 66 w 156"/>
                  <a:gd name="T13" fmla="*/ 1 h 168"/>
                  <a:gd name="T14" fmla="*/ 59 w 156"/>
                  <a:gd name="T15" fmla="*/ 3 h 168"/>
                  <a:gd name="T16" fmla="*/ 51 w 156"/>
                  <a:gd name="T17" fmla="*/ 5 h 168"/>
                  <a:gd name="T18" fmla="*/ 43 w 156"/>
                  <a:gd name="T19" fmla="*/ 8 h 168"/>
                  <a:gd name="T20" fmla="*/ 36 w 156"/>
                  <a:gd name="T21" fmla="*/ 12 h 168"/>
                  <a:gd name="T22" fmla="*/ 29 w 156"/>
                  <a:gd name="T23" fmla="*/ 15 h 168"/>
                  <a:gd name="T24" fmla="*/ 24 w 156"/>
                  <a:gd name="T25" fmla="*/ 19 h 168"/>
                  <a:gd name="T26" fmla="*/ 19 w 156"/>
                  <a:gd name="T27" fmla="*/ 24 h 168"/>
                  <a:gd name="T28" fmla="*/ 14 w 156"/>
                  <a:gd name="T29" fmla="*/ 29 h 168"/>
                  <a:gd name="T30" fmla="*/ 10 w 156"/>
                  <a:gd name="T31" fmla="*/ 35 h 168"/>
                  <a:gd name="T32" fmla="*/ 8 w 156"/>
                  <a:gd name="T33" fmla="*/ 40 h 168"/>
                  <a:gd name="T34" fmla="*/ 1 w 156"/>
                  <a:gd name="T35" fmla="*/ 55 h 168"/>
                  <a:gd name="T36" fmla="*/ 0 w 156"/>
                  <a:gd name="T37" fmla="*/ 71 h 168"/>
                  <a:gd name="T38" fmla="*/ 1 w 156"/>
                  <a:gd name="T39" fmla="*/ 89 h 168"/>
                  <a:gd name="T40" fmla="*/ 6 w 156"/>
                  <a:gd name="T41" fmla="*/ 108 h 168"/>
                  <a:gd name="T42" fmla="*/ 10 w 156"/>
                  <a:gd name="T43" fmla="*/ 119 h 168"/>
                  <a:gd name="T44" fmla="*/ 14 w 156"/>
                  <a:gd name="T45" fmla="*/ 128 h 168"/>
                  <a:gd name="T46" fmla="*/ 19 w 156"/>
                  <a:gd name="T47" fmla="*/ 135 h 168"/>
                  <a:gd name="T48" fmla="*/ 24 w 156"/>
                  <a:gd name="T49" fmla="*/ 143 h 168"/>
                  <a:gd name="T50" fmla="*/ 29 w 156"/>
                  <a:gd name="T51" fmla="*/ 149 h 168"/>
                  <a:gd name="T52" fmla="*/ 36 w 156"/>
                  <a:gd name="T53" fmla="*/ 154 h 168"/>
                  <a:gd name="T54" fmla="*/ 42 w 156"/>
                  <a:gd name="T55" fmla="*/ 159 h 168"/>
                  <a:gd name="T56" fmla="*/ 50 w 156"/>
                  <a:gd name="T57" fmla="*/ 163 h 168"/>
                  <a:gd name="T58" fmla="*/ 56 w 156"/>
                  <a:gd name="T59" fmla="*/ 166 h 168"/>
                  <a:gd name="T60" fmla="*/ 61 w 156"/>
                  <a:gd name="T61" fmla="*/ 167 h 168"/>
                  <a:gd name="T62" fmla="*/ 68 w 156"/>
                  <a:gd name="T63" fmla="*/ 168 h 168"/>
                  <a:gd name="T64" fmla="*/ 75 w 156"/>
                  <a:gd name="T65" fmla="*/ 168 h 168"/>
                  <a:gd name="T66" fmla="*/ 82 w 156"/>
                  <a:gd name="T67" fmla="*/ 168 h 168"/>
                  <a:gd name="T68" fmla="*/ 89 w 156"/>
                  <a:gd name="T69" fmla="*/ 167 h 168"/>
                  <a:gd name="T70" fmla="*/ 97 w 156"/>
                  <a:gd name="T71" fmla="*/ 166 h 168"/>
                  <a:gd name="T72" fmla="*/ 105 w 156"/>
                  <a:gd name="T73" fmla="*/ 163 h 168"/>
                  <a:gd name="T74" fmla="*/ 112 w 156"/>
                  <a:gd name="T75" fmla="*/ 161 h 168"/>
                  <a:gd name="T76" fmla="*/ 119 w 156"/>
                  <a:gd name="T77" fmla="*/ 158 h 168"/>
                  <a:gd name="T78" fmla="*/ 125 w 156"/>
                  <a:gd name="T79" fmla="*/ 154 h 168"/>
                  <a:gd name="T80" fmla="*/ 131 w 156"/>
                  <a:gd name="T81" fmla="*/ 150 h 168"/>
                  <a:gd name="T82" fmla="*/ 137 w 156"/>
                  <a:gd name="T83" fmla="*/ 145 h 168"/>
                  <a:gd name="T84" fmla="*/ 140 w 156"/>
                  <a:gd name="T85" fmla="*/ 140 h 168"/>
                  <a:gd name="T86" fmla="*/ 144 w 156"/>
                  <a:gd name="T87" fmla="*/ 135 h 168"/>
                  <a:gd name="T88" fmla="*/ 147 w 156"/>
                  <a:gd name="T89" fmla="*/ 130 h 168"/>
                  <a:gd name="T90" fmla="*/ 153 w 156"/>
                  <a:gd name="T91" fmla="*/ 115 h 168"/>
                  <a:gd name="T92" fmla="*/ 156 w 156"/>
                  <a:gd name="T93" fmla="*/ 98 h 168"/>
                  <a:gd name="T94" fmla="*/ 154 w 156"/>
                  <a:gd name="T95" fmla="*/ 80 h 168"/>
                  <a:gd name="T96" fmla="*/ 149 w 156"/>
                  <a:gd name="T97" fmla="*/ 61 h 168"/>
                  <a:gd name="T98" fmla="*/ 145 w 156"/>
                  <a:gd name="T99" fmla="*/ 51 h 168"/>
                  <a:gd name="T100" fmla="*/ 142 w 156"/>
                  <a:gd name="T101" fmla="*/ 42 h 168"/>
                  <a:gd name="T102" fmla="*/ 137 w 156"/>
                  <a:gd name="T103" fmla="*/ 35 h 168"/>
                  <a:gd name="T104" fmla="*/ 131 w 156"/>
                  <a:gd name="T105" fmla="*/ 27 h 168"/>
                  <a:gd name="T106" fmla="*/ 126 w 156"/>
                  <a:gd name="T107" fmla="*/ 20 h 168"/>
                  <a:gd name="T108" fmla="*/ 120 w 156"/>
                  <a:gd name="T109" fmla="*/ 15 h 168"/>
                  <a:gd name="T110" fmla="*/ 112 w 156"/>
                  <a:gd name="T111" fmla="*/ 10 h 168"/>
                  <a:gd name="T112" fmla="*/ 106 w 156"/>
                  <a:gd name="T113" fmla="*/ 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
                  <a:gd name="T172" fmla="*/ 0 h 168"/>
                  <a:gd name="T173" fmla="*/ 156 w 156"/>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 h="168">
                    <a:moveTo>
                      <a:pt x="106" y="6"/>
                    </a:moveTo>
                    <a:lnTo>
                      <a:pt x="100" y="4"/>
                    </a:lnTo>
                    <a:lnTo>
                      <a:pt x="94" y="3"/>
                    </a:lnTo>
                    <a:lnTo>
                      <a:pt x="88" y="1"/>
                    </a:lnTo>
                    <a:lnTo>
                      <a:pt x="80" y="0"/>
                    </a:lnTo>
                    <a:lnTo>
                      <a:pt x="74" y="1"/>
                    </a:lnTo>
                    <a:lnTo>
                      <a:pt x="66" y="1"/>
                    </a:lnTo>
                    <a:lnTo>
                      <a:pt x="59" y="3"/>
                    </a:lnTo>
                    <a:lnTo>
                      <a:pt x="51" y="5"/>
                    </a:lnTo>
                    <a:lnTo>
                      <a:pt x="43" y="8"/>
                    </a:lnTo>
                    <a:lnTo>
                      <a:pt x="36" y="12"/>
                    </a:lnTo>
                    <a:lnTo>
                      <a:pt x="29" y="15"/>
                    </a:lnTo>
                    <a:lnTo>
                      <a:pt x="24" y="19"/>
                    </a:lnTo>
                    <a:lnTo>
                      <a:pt x="19" y="24"/>
                    </a:lnTo>
                    <a:lnTo>
                      <a:pt x="14" y="29"/>
                    </a:lnTo>
                    <a:lnTo>
                      <a:pt x="10" y="35"/>
                    </a:lnTo>
                    <a:lnTo>
                      <a:pt x="8" y="40"/>
                    </a:lnTo>
                    <a:lnTo>
                      <a:pt x="1" y="55"/>
                    </a:lnTo>
                    <a:lnTo>
                      <a:pt x="0" y="71"/>
                    </a:lnTo>
                    <a:lnTo>
                      <a:pt x="1" y="89"/>
                    </a:lnTo>
                    <a:lnTo>
                      <a:pt x="6" y="108"/>
                    </a:lnTo>
                    <a:lnTo>
                      <a:pt x="10" y="119"/>
                    </a:lnTo>
                    <a:lnTo>
                      <a:pt x="14" y="128"/>
                    </a:lnTo>
                    <a:lnTo>
                      <a:pt x="19" y="135"/>
                    </a:lnTo>
                    <a:lnTo>
                      <a:pt x="24" y="143"/>
                    </a:lnTo>
                    <a:lnTo>
                      <a:pt x="29" y="149"/>
                    </a:lnTo>
                    <a:lnTo>
                      <a:pt x="36" y="154"/>
                    </a:lnTo>
                    <a:lnTo>
                      <a:pt x="42" y="159"/>
                    </a:lnTo>
                    <a:lnTo>
                      <a:pt x="50" y="163"/>
                    </a:lnTo>
                    <a:lnTo>
                      <a:pt x="56" y="166"/>
                    </a:lnTo>
                    <a:lnTo>
                      <a:pt x="61" y="167"/>
                    </a:lnTo>
                    <a:lnTo>
                      <a:pt x="68" y="168"/>
                    </a:lnTo>
                    <a:lnTo>
                      <a:pt x="75" y="168"/>
                    </a:lnTo>
                    <a:lnTo>
                      <a:pt x="82" y="168"/>
                    </a:lnTo>
                    <a:lnTo>
                      <a:pt x="89" y="167"/>
                    </a:lnTo>
                    <a:lnTo>
                      <a:pt x="97" y="166"/>
                    </a:lnTo>
                    <a:lnTo>
                      <a:pt x="105" y="163"/>
                    </a:lnTo>
                    <a:lnTo>
                      <a:pt x="112" y="161"/>
                    </a:lnTo>
                    <a:lnTo>
                      <a:pt x="119" y="158"/>
                    </a:lnTo>
                    <a:lnTo>
                      <a:pt x="125" y="154"/>
                    </a:lnTo>
                    <a:lnTo>
                      <a:pt x="131" y="150"/>
                    </a:lnTo>
                    <a:lnTo>
                      <a:pt x="137" y="145"/>
                    </a:lnTo>
                    <a:lnTo>
                      <a:pt x="140" y="140"/>
                    </a:lnTo>
                    <a:lnTo>
                      <a:pt x="144" y="135"/>
                    </a:lnTo>
                    <a:lnTo>
                      <a:pt x="147" y="130"/>
                    </a:lnTo>
                    <a:lnTo>
                      <a:pt x="153" y="115"/>
                    </a:lnTo>
                    <a:lnTo>
                      <a:pt x="156" y="98"/>
                    </a:lnTo>
                    <a:lnTo>
                      <a:pt x="154" y="80"/>
                    </a:lnTo>
                    <a:lnTo>
                      <a:pt x="149" y="61"/>
                    </a:lnTo>
                    <a:lnTo>
                      <a:pt x="145" y="51"/>
                    </a:lnTo>
                    <a:lnTo>
                      <a:pt x="142" y="42"/>
                    </a:lnTo>
                    <a:lnTo>
                      <a:pt x="137" y="35"/>
                    </a:lnTo>
                    <a:lnTo>
                      <a:pt x="131" y="27"/>
                    </a:lnTo>
                    <a:lnTo>
                      <a:pt x="126" y="20"/>
                    </a:lnTo>
                    <a:lnTo>
                      <a:pt x="120" y="15"/>
                    </a:lnTo>
                    <a:lnTo>
                      <a:pt x="112" y="10"/>
                    </a:lnTo>
                    <a:lnTo>
                      <a:pt x="106" y="6"/>
                    </a:lnTo>
                    <a:close/>
                  </a:path>
                </a:pathLst>
              </a:custGeom>
              <a:solidFill>
                <a:srgbClr val="4C4C99"/>
              </a:solidFill>
              <a:ln w="9525">
                <a:noFill/>
                <a:round/>
                <a:headEnd/>
                <a:tailEnd/>
              </a:ln>
            </p:spPr>
            <p:txBody>
              <a:bodyPr/>
              <a:lstStyle/>
              <a:p>
                <a:endParaRPr lang="en-US" dirty="0"/>
              </a:p>
            </p:txBody>
          </p:sp>
          <p:sp>
            <p:nvSpPr>
              <p:cNvPr id="30" name="Freeform 29"/>
              <p:cNvSpPr>
                <a:spLocks/>
              </p:cNvSpPr>
              <p:nvPr/>
            </p:nvSpPr>
            <p:spPr bwMode="auto">
              <a:xfrm>
                <a:off x="4013200" y="2746375"/>
                <a:ext cx="401638" cy="444500"/>
              </a:xfrm>
              <a:custGeom>
                <a:avLst/>
                <a:gdLst>
                  <a:gd name="T0" fmla="*/ 50 w 171"/>
                  <a:gd name="T1" fmla="*/ 189 h 189"/>
                  <a:gd name="T2" fmla="*/ 0 w 171"/>
                  <a:gd name="T3" fmla="*/ 39 h 189"/>
                  <a:gd name="T4" fmla="*/ 32 w 171"/>
                  <a:gd name="T5" fmla="*/ 28 h 189"/>
                  <a:gd name="T6" fmla="*/ 126 w 171"/>
                  <a:gd name="T7" fmla="*/ 112 h 189"/>
                  <a:gd name="T8" fmla="*/ 92 w 171"/>
                  <a:gd name="T9" fmla="*/ 9 h 189"/>
                  <a:gd name="T10" fmla="*/ 121 w 171"/>
                  <a:gd name="T11" fmla="*/ 0 h 189"/>
                  <a:gd name="T12" fmla="*/ 171 w 171"/>
                  <a:gd name="T13" fmla="*/ 148 h 189"/>
                  <a:gd name="T14" fmla="*/ 140 w 171"/>
                  <a:gd name="T15" fmla="*/ 158 h 189"/>
                  <a:gd name="T16" fmla="*/ 43 w 171"/>
                  <a:gd name="T17" fmla="*/ 73 h 189"/>
                  <a:gd name="T18" fmla="*/ 79 w 171"/>
                  <a:gd name="T19" fmla="*/ 178 h 189"/>
                  <a:gd name="T20" fmla="*/ 50 w 171"/>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89"/>
                  <a:gd name="T35" fmla="*/ 171 w 171"/>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89">
                    <a:moveTo>
                      <a:pt x="50" y="189"/>
                    </a:moveTo>
                    <a:lnTo>
                      <a:pt x="0" y="39"/>
                    </a:lnTo>
                    <a:lnTo>
                      <a:pt x="32" y="28"/>
                    </a:lnTo>
                    <a:lnTo>
                      <a:pt x="126" y="112"/>
                    </a:lnTo>
                    <a:lnTo>
                      <a:pt x="92" y="9"/>
                    </a:lnTo>
                    <a:lnTo>
                      <a:pt x="121" y="0"/>
                    </a:lnTo>
                    <a:lnTo>
                      <a:pt x="171" y="148"/>
                    </a:lnTo>
                    <a:lnTo>
                      <a:pt x="140" y="158"/>
                    </a:lnTo>
                    <a:lnTo>
                      <a:pt x="43" y="73"/>
                    </a:lnTo>
                    <a:lnTo>
                      <a:pt x="79" y="178"/>
                    </a:lnTo>
                    <a:lnTo>
                      <a:pt x="50" y="189"/>
                    </a:lnTo>
                    <a:close/>
                  </a:path>
                </a:pathLst>
              </a:custGeom>
              <a:solidFill>
                <a:srgbClr val="4C4C99"/>
              </a:solidFill>
              <a:ln w="9525">
                <a:noFill/>
                <a:round/>
                <a:headEnd/>
                <a:tailEnd/>
              </a:ln>
            </p:spPr>
            <p:txBody>
              <a:bodyPr/>
              <a:lstStyle/>
              <a:p>
                <a:endParaRPr lang="en-US" dirty="0"/>
              </a:p>
            </p:txBody>
          </p:sp>
          <p:sp>
            <p:nvSpPr>
              <p:cNvPr id="35" name="Freeform 34"/>
              <p:cNvSpPr>
                <a:spLocks/>
              </p:cNvSpPr>
              <p:nvPr/>
            </p:nvSpPr>
            <p:spPr bwMode="auto">
              <a:xfrm>
                <a:off x="5029200" y="2608263"/>
                <a:ext cx="104775" cy="84138"/>
              </a:xfrm>
              <a:custGeom>
                <a:avLst/>
                <a:gdLst>
                  <a:gd name="T0" fmla="*/ 35 w 45"/>
                  <a:gd name="T1" fmla="*/ 0 h 36"/>
                  <a:gd name="T2" fmla="*/ 37 w 45"/>
                  <a:gd name="T3" fmla="*/ 2 h 36"/>
                  <a:gd name="T4" fmla="*/ 40 w 45"/>
                  <a:gd name="T5" fmla="*/ 3 h 36"/>
                  <a:gd name="T6" fmla="*/ 43 w 45"/>
                  <a:gd name="T7" fmla="*/ 7 h 36"/>
                  <a:gd name="T8" fmla="*/ 44 w 45"/>
                  <a:gd name="T9" fmla="*/ 11 h 36"/>
                  <a:gd name="T10" fmla="*/ 45 w 45"/>
                  <a:gd name="T11" fmla="*/ 14 h 36"/>
                  <a:gd name="T12" fmla="*/ 45 w 45"/>
                  <a:gd name="T13" fmla="*/ 18 h 36"/>
                  <a:gd name="T14" fmla="*/ 44 w 45"/>
                  <a:gd name="T15" fmla="*/ 21 h 36"/>
                  <a:gd name="T16" fmla="*/ 43 w 45"/>
                  <a:gd name="T17" fmla="*/ 23 h 36"/>
                  <a:gd name="T18" fmla="*/ 40 w 45"/>
                  <a:gd name="T19" fmla="*/ 25 h 36"/>
                  <a:gd name="T20" fmla="*/ 39 w 45"/>
                  <a:gd name="T21" fmla="*/ 26 h 36"/>
                  <a:gd name="T22" fmla="*/ 36 w 45"/>
                  <a:gd name="T23" fmla="*/ 27 h 36"/>
                  <a:gd name="T24" fmla="*/ 32 w 45"/>
                  <a:gd name="T25" fmla="*/ 28 h 36"/>
                  <a:gd name="T26" fmla="*/ 9 w 45"/>
                  <a:gd name="T27" fmla="*/ 36 h 36"/>
                  <a:gd name="T28" fmla="*/ 0 w 45"/>
                  <a:gd name="T29" fmla="*/ 11 h 36"/>
                  <a:gd name="T30" fmla="*/ 23 w 45"/>
                  <a:gd name="T31" fmla="*/ 2 h 36"/>
                  <a:gd name="T32" fmla="*/ 27 w 45"/>
                  <a:gd name="T33" fmla="*/ 0 h 36"/>
                  <a:gd name="T34" fmla="*/ 30 w 45"/>
                  <a:gd name="T35" fmla="*/ 0 h 36"/>
                  <a:gd name="T36" fmla="*/ 32 w 45"/>
                  <a:gd name="T37" fmla="*/ 0 h 36"/>
                  <a:gd name="T38" fmla="*/ 35 w 4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6"/>
                  <a:gd name="T62" fmla="*/ 45 w 4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6">
                    <a:moveTo>
                      <a:pt x="35" y="0"/>
                    </a:moveTo>
                    <a:lnTo>
                      <a:pt x="37" y="2"/>
                    </a:lnTo>
                    <a:lnTo>
                      <a:pt x="40" y="3"/>
                    </a:lnTo>
                    <a:lnTo>
                      <a:pt x="43" y="7"/>
                    </a:lnTo>
                    <a:lnTo>
                      <a:pt x="44" y="11"/>
                    </a:lnTo>
                    <a:lnTo>
                      <a:pt x="45" y="14"/>
                    </a:lnTo>
                    <a:lnTo>
                      <a:pt x="45" y="18"/>
                    </a:lnTo>
                    <a:lnTo>
                      <a:pt x="44" y="21"/>
                    </a:lnTo>
                    <a:lnTo>
                      <a:pt x="43" y="23"/>
                    </a:lnTo>
                    <a:lnTo>
                      <a:pt x="40" y="25"/>
                    </a:lnTo>
                    <a:lnTo>
                      <a:pt x="39" y="26"/>
                    </a:lnTo>
                    <a:lnTo>
                      <a:pt x="36" y="27"/>
                    </a:lnTo>
                    <a:lnTo>
                      <a:pt x="32" y="28"/>
                    </a:lnTo>
                    <a:lnTo>
                      <a:pt x="9" y="36"/>
                    </a:lnTo>
                    <a:lnTo>
                      <a:pt x="0" y="11"/>
                    </a:lnTo>
                    <a:lnTo>
                      <a:pt x="23" y="2"/>
                    </a:lnTo>
                    <a:lnTo>
                      <a:pt x="27" y="0"/>
                    </a:lnTo>
                    <a:lnTo>
                      <a:pt x="30" y="0"/>
                    </a:lnTo>
                    <a:lnTo>
                      <a:pt x="32" y="0"/>
                    </a:lnTo>
                    <a:lnTo>
                      <a:pt x="35" y="0"/>
                    </a:lnTo>
                    <a:close/>
                  </a:path>
                </a:pathLst>
              </a:custGeom>
              <a:solidFill>
                <a:srgbClr val="FFFFFF"/>
              </a:solidFill>
              <a:ln w="9525">
                <a:noFill/>
                <a:round/>
                <a:headEnd/>
                <a:tailEnd/>
              </a:ln>
            </p:spPr>
            <p:txBody>
              <a:bodyPr/>
              <a:lstStyle/>
              <a:p>
                <a:endParaRPr lang="en-US" dirty="0"/>
              </a:p>
            </p:txBody>
          </p:sp>
          <p:sp>
            <p:nvSpPr>
              <p:cNvPr id="36" name="Freeform 35"/>
              <p:cNvSpPr>
                <a:spLocks/>
              </p:cNvSpPr>
              <p:nvPr/>
            </p:nvSpPr>
            <p:spPr bwMode="auto">
              <a:xfrm>
                <a:off x="5308600" y="2551113"/>
                <a:ext cx="60325" cy="101600"/>
              </a:xfrm>
              <a:custGeom>
                <a:avLst/>
                <a:gdLst>
                  <a:gd name="T0" fmla="*/ 26 w 26"/>
                  <a:gd name="T1" fmla="*/ 35 h 43"/>
                  <a:gd name="T2" fmla="*/ 0 w 26"/>
                  <a:gd name="T3" fmla="*/ 43 h 43"/>
                  <a:gd name="T4" fmla="*/ 0 w 26"/>
                  <a:gd name="T5" fmla="*/ 0 h 43"/>
                  <a:gd name="T6" fmla="*/ 26 w 26"/>
                  <a:gd name="T7" fmla="*/ 35 h 43"/>
                  <a:gd name="T8" fmla="*/ 0 60000 65536"/>
                  <a:gd name="T9" fmla="*/ 0 60000 65536"/>
                  <a:gd name="T10" fmla="*/ 0 60000 65536"/>
                  <a:gd name="T11" fmla="*/ 0 60000 65536"/>
                  <a:gd name="T12" fmla="*/ 0 w 26"/>
                  <a:gd name="T13" fmla="*/ 0 h 43"/>
                  <a:gd name="T14" fmla="*/ 26 w 26"/>
                  <a:gd name="T15" fmla="*/ 43 h 43"/>
                </a:gdLst>
                <a:ahLst/>
                <a:cxnLst>
                  <a:cxn ang="T8">
                    <a:pos x="T0" y="T1"/>
                  </a:cxn>
                  <a:cxn ang="T9">
                    <a:pos x="T2" y="T3"/>
                  </a:cxn>
                  <a:cxn ang="T10">
                    <a:pos x="T4" y="T5"/>
                  </a:cxn>
                  <a:cxn ang="T11">
                    <a:pos x="T6" y="T7"/>
                  </a:cxn>
                </a:cxnLst>
                <a:rect l="T12" t="T13" r="T14" b="T15"/>
                <a:pathLst>
                  <a:path w="26" h="43">
                    <a:moveTo>
                      <a:pt x="26" y="35"/>
                    </a:moveTo>
                    <a:lnTo>
                      <a:pt x="0" y="43"/>
                    </a:lnTo>
                    <a:lnTo>
                      <a:pt x="0" y="0"/>
                    </a:lnTo>
                    <a:lnTo>
                      <a:pt x="26" y="35"/>
                    </a:lnTo>
                    <a:close/>
                  </a:path>
                </a:pathLst>
              </a:custGeom>
              <a:solidFill>
                <a:srgbClr val="FFFFFF"/>
              </a:solidFill>
              <a:ln w="9525">
                <a:noFill/>
                <a:round/>
                <a:headEnd/>
                <a:tailEnd/>
              </a:ln>
            </p:spPr>
            <p:txBody>
              <a:bodyPr/>
              <a:lstStyle/>
              <a:p>
                <a:endParaRPr lang="en-US" dirty="0"/>
              </a:p>
            </p:txBody>
          </p:sp>
          <p:sp>
            <p:nvSpPr>
              <p:cNvPr id="37" name="Freeform 36"/>
              <p:cNvSpPr>
                <a:spLocks/>
              </p:cNvSpPr>
              <p:nvPr/>
            </p:nvSpPr>
            <p:spPr bwMode="auto">
              <a:xfrm>
                <a:off x="3740150" y="2957513"/>
                <a:ext cx="214313" cy="258763"/>
              </a:xfrm>
              <a:custGeom>
                <a:avLst/>
                <a:gdLst>
                  <a:gd name="T0" fmla="*/ 29 w 91"/>
                  <a:gd name="T1" fmla="*/ 105 h 110"/>
                  <a:gd name="T2" fmla="*/ 22 w 91"/>
                  <a:gd name="T3" fmla="*/ 99 h 110"/>
                  <a:gd name="T4" fmla="*/ 15 w 91"/>
                  <a:gd name="T5" fmla="*/ 91 h 110"/>
                  <a:gd name="T6" fmla="*/ 10 w 91"/>
                  <a:gd name="T7" fmla="*/ 81 h 110"/>
                  <a:gd name="T8" fmla="*/ 5 w 91"/>
                  <a:gd name="T9" fmla="*/ 69 h 110"/>
                  <a:gd name="T10" fmla="*/ 1 w 91"/>
                  <a:gd name="T11" fmla="*/ 58 h 110"/>
                  <a:gd name="T12" fmla="*/ 0 w 91"/>
                  <a:gd name="T13" fmla="*/ 46 h 110"/>
                  <a:gd name="T14" fmla="*/ 0 w 91"/>
                  <a:gd name="T15" fmla="*/ 36 h 110"/>
                  <a:gd name="T16" fmla="*/ 3 w 91"/>
                  <a:gd name="T17" fmla="*/ 27 h 110"/>
                  <a:gd name="T18" fmla="*/ 6 w 91"/>
                  <a:gd name="T19" fmla="*/ 20 h 110"/>
                  <a:gd name="T20" fmla="*/ 13 w 91"/>
                  <a:gd name="T21" fmla="*/ 12 h 110"/>
                  <a:gd name="T22" fmla="*/ 19 w 91"/>
                  <a:gd name="T23" fmla="*/ 7 h 110"/>
                  <a:gd name="T24" fmla="*/ 28 w 91"/>
                  <a:gd name="T25" fmla="*/ 3 h 110"/>
                  <a:gd name="T26" fmla="*/ 37 w 91"/>
                  <a:gd name="T27" fmla="*/ 0 h 110"/>
                  <a:gd name="T28" fmla="*/ 46 w 91"/>
                  <a:gd name="T29" fmla="*/ 0 h 110"/>
                  <a:gd name="T30" fmla="*/ 54 w 91"/>
                  <a:gd name="T31" fmla="*/ 3 h 110"/>
                  <a:gd name="T32" fmla="*/ 62 w 91"/>
                  <a:gd name="T33" fmla="*/ 7 h 110"/>
                  <a:gd name="T34" fmla="*/ 70 w 91"/>
                  <a:gd name="T35" fmla="*/ 13 h 110"/>
                  <a:gd name="T36" fmla="*/ 77 w 91"/>
                  <a:gd name="T37" fmla="*/ 21 h 110"/>
                  <a:gd name="T38" fmla="*/ 82 w 91"/>
                  <a:gd name="T39" fmla="*/ 31 h 110"/>
                  <a:gd name="T40" fmla="*/ 85 w 91"/>
                  <a:gd name="T41" fmla="*/ 42 h 110"/>
                  <a:gd name="T42" fmla="*/ 89 w 91"/>
                  <a:gd name="T43" fmla="*/ 54 h 110"/>
                  <a:gd name="T44" fmla="*/ 91 w 91"/>
                  <a:gd name="T45" fmla="*/ 65 h 110"/>
                  <a:gd name="T46" fmla="*/ 91 w 91"/>
                  <a:gd name="T47" fmla="*/ 76 h 110"/>
                  <a:gd name="T48" fmla="*/ 88 w 91"/>
                  <a:gd name="T49" fmla="*/ 85 h 110"/>
                  <a:gd name="T50" fmla="*/ 84 w 91"/>
                  <a:gd name="T51" fmla="*/ 92 h 110"/>
                  <a:gd name="T52" fmla="*/ 79 w 91"/>
                  <a:gd name="T53" fmla="*/ 99 h 110"/>
                  <a:gd name="T54" fmla="*/ 71 w 91"/>
                  <a:gd name="T55" fmla="*/ 105 h 110"/>
                  <a:gd name="T56" fmla="*/ 64 w 91"/>
                  <a:gd name="T57" fmla="*/ 109 h 110"/>
                  <a:gd name="T58" fmla="*/ 55 w 91"/>
                  <a:gd name="T59" fmla="*/ 110 h 110"/>
                  <a:gd name="T60" fmla="*/ 46 w 91"/>
                  <a:gd name="T61" fmla="*/ 110 h 110"/>
                  <a:gd name="T62" fmla="*/ 37 w 91"/>
                  <a:gd name="T63" fmla="*/ 109 h 110"/>
                  <a:gd name="T64" fmla="*/ 29 w 91"/>
                  <a:gd name="T65" fmla="*/ 10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0"/>
                  <a:gd name="T101" fmla="*/ 91 w 9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0">
                    <a:moveTo>
                      <a:pt x="29" y="105"/>
                    </a:moveTo>
                    <a:lnTo>
                      <a:pt x="22" y="99"/>
                    </a:lnTo>
                    <a:lnTo>
                      <a:pt x="15" y="91"/>
                    </a:lnTo>
                    <a:lnTo>
                      <a:pt x="10" y="81"/>
                    </a:lnTo>
                    <a:lnTo>
                      <a:pt x="5" y="69"/>
                    </a:lnTo>
                    <a:lnTo>
                      <a:pt x="1" y="58"/>
                    </a:lnTo>
                    <a:lnTo>
                      <a:pt x="0" y="46"/>
                    </a:lnTo>
                    <a:lnTo>
                      <a:pt x="0" y="36"/>
                    </a:lnTo>
                    <a:lnTo>
                      <a:pt x="3" y="27"/>
                    </a:lnTo>
                    <a:lnTo>
                      <a:pt x="6" y="20"/>
                    </a:lnTo>
                    <a:lnTo>
                      <a:pt x="13" y="12"/>
                    </a:lnTo>
                    <a:lnTo>
                      <a:pt x="19" y="7"/>
                    </a:lnTo>
                    <a:lnTo>
                      <a:pt x="28" y="3"/>
                    </a:lnTo>
                    <a:lnTo>
                      <a:pt x="37" y="0"/>
                    </a:lnTo>
                    <a:lnTo>
                      <a:pt x="46" y="0"/>
                    </a:lnTo>
                    <a:lnTo>
                      <a:pt x="54" y="3"/>
                    </a:lnTo>
                    <a:lnTo>
                      <a:pt x="62" y="7"/>
                    </a:lnTo>
                    <a:lnTo>
                      <a:pt x="70" y="13"/>
                    </a:lnTo>
                    <a:lnTo>
                      <a:pt x="77" y="21"/>
                    </a:lnTo>
                    <a:lnTo>
                      <a:pt x="82" y="31"/>
                    </a:lnTo>
                    <a:lnTo>
                      <a:pt x="85" y="42"/>
                    </a:lnTo>
                    <a:lnTo>
                      <a:pt x="89" y="54"/>
                    </a:lnTo>
                    <a:lnTo>
                      <a:pt x="91" y="65"/>
                    </a:lnTo>
                    <a:lnTo>
                      <a:pt x="91" y="76"/>
                    </a:lnTo>
                    <a:lnTo>
                      <a:pt x="88" y="85"/>
                    </a:lnTo>
                    <a:lnTo>
                      <a:pt x="84" y="92"/>
                    </a:lnTo>
                    <a:lnTo>
                      <a:pt x="79" y="99"/>
                    </a:lnTo>
                    <a:lnTo>
                      <a:pt x="71" y="105"/>
                    </a:lnTo>
                    <a:lnTo>
                      <a:pt x="64" y="109"/>
                    </a:lnTo>
                    <a:lnTo>
                      <a:pt x="55" y="110"/>
                    </a:lnTo>
                    <a:lnTo>
                      <a:pt x="46" y="110"/>
                    </a:lnTo>
                    <a:lnTo>
                      <a:pt x="37" y="109"/>
                    </a:lnTo>
                    <a:lnTo>
                      <a:pt x="29" y="105"/>
                    </a:lnTo>
                    <a:close/>
                  </a:path>
                </a:pathLst>
              </a:custGeom>
              <a:solidFill>
                <a:srgbClr val="FFFFFF"/>
              </a:solidFill>
              <a:ln w="9525">
                <a:noFill/>
                <a:round/>
                <a:headEnd/>
                <a:tailEnd/>
              </a:ln>
            </p:spPr>
            <p:txBody>
              <a:bodyPr/>
              <a:lstStyle/>
              <a:p>
                <a:endParaRPr lang="en-US" dirty="0"/>
              </a:p>
            </p:txBody>
          </p:sp>
          <p:sp>
            <p:nvSpPr>
              <p:cNvPr id="38" name="Freeform 37"/>
              <p:cNvSpPr>
                <a:spLocks/>
              </p:cNvSpPr>
              <p:nvPr/>
            </p:nvSpPr>
            <p:spPr bwMode="auto">
              <a:xfrm>
                <a:off x="3171825" y="2711450"/>
                <a:ext cx="1335088" cy="742950"/>
              </a:xfrm>
              <a:custGeom>
                <a:avLst/>
                <a:gdLst>
                  <a:gd name="T0" fmla="*/ 69 w 568"/>
                  <a:gd name="T1" fmla="*/ 96 h 316"/>
                  <a:gd name="T2" fmla="*/ 41 w 568"/>
                  <a:gd name="T3" fmla="*/ 248 h 316"/>
                  <a:gd name="T4" fmla="*/ 53 w 568"/>
                  <a:gd name="T5" fmla="*/ 260 h 316"/>
                  <a:gd name="T6" fmla="*/ 145 w 568"/>
                  <a:gd name="T7" fmla="*/ 316 h 316"/>
                  <a:gd name="T8" fmla="*/ 341 w 568"/>
                  <a:gd name="T9" fmla="*/ 296 h 316"/>
                  <a:gd name="T10" fmla="*/ 421 w 568"/>
                  <a:gd name="T11" fmla="*/ 252 h 316"/>
                  <a:gd name="T12" fmla="*/ 461 w 568"/>
                  <a:gd name="T13" fmla="*/ 204 h 316"/>
                  <a:gd name="T14" fmla="*/ 549 w 568"/>
                  <a:gd name="T15" fmla="*/ 200 h 316"/>
                  <a:gd name="T16" fmla="*/ 537 w 568"/>
                  <a:gd name="T17" fmla="*/ 112 h 316"/>
                  <a:gd name="T18" fmla="*/ 489 w 568"/>
                  <a:gd name="T19" fmla="*/ 40 h 316"/>
                  <a:gd name="T20" fmla="*/ 477 w 568"/>
                  <a:gd name="T21" fmla="*/ 16 h 316"/>
                  <a:gd name="T22" fmla="*/ 441 w 568"/>
                  <a:gd name="T23" fmla="*/ 0 h 316"/>
                  <a:gd name="T24" fmla="*/ 265 w 568"/>
                  <a:gd name="T25" fmla="*/ 4 h 316"/>
                  <a:gd name="T26" fmla="*/ 121 w 568"/>
                  <a:gd name="T27" fmla="*/ 40 h 316"/>
                  <a:gd name="T28" fmla="*/ 89 w 568"/>
                  <a:gd name="T29" fmla="*/ 72 h 316"/>
                  <a:gd name="T30" fmla="*/ 69 w 568"/>
                  <a:gd name="T31" fmla="*/ 96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316"/>
                  <a:gd name="T50" fmla="*/ 568 w 568"/>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316">
                    <a:moveTo>
                      <a:pt x="69" y="96"/>
                    </a:moveTo>
                    <a:cubicBezTo>
                      <a:pt x="0" y="106"/>
                      <a:pt x="32" y="160"/>
                      <a:pt x="41" y="248"/>
                    </a:cubicBezTo>
                    <a:cubicBezTo>
                      <a:pt x="42" y="254"/>
                      <a:pt x="49" y="256"/>
                      <a:pt x="53" y="260"/>
                    </a:cubicBezTo>
                    <a:cubicBezTo>
                      <a:pt x="90" y="304"/>
                      <a:pt x="93" y="299"/>
                      <a:pt x="145" y="316"/>
                    </a:cubicBezTo>
                    <a:cubicBezTo>
                      <a:pt x="288" y="312"/>
                      <a:pt x="250" y="309"/>
                      <a:pt x="341" y="296"/>
                    </a:cubicBezTo>
                    <a:cubicBezTo>
                      <a:pt x="376" y="261"/>
                      <a:pt x="360" y="259"/>
                      <a:pt x="421" y="252"/>
                    </a:cubicBezTo>
                    <a:cubicBezTo>
                      <a:pt x="434" y="243"/>
                      <a:pt x="445" y="206"/>
                      <a:pt x="461" y="204"/>
                    </a:cubicBezTo>
                    <a:cubicBezTo>
                      <a:pt x="490" y="199"/>
                      <a:pt x="520" y="201"/>
                      <a:pt x="549" y="200"/>
                    </a:cubicBezTo>
                    <a:cubicBezTo>
                      <a:pt x="568" y="171"/>
                      <a:pt x="567" y="132"/>
                      <a:pt x="537" y="112"/>
                    </a:cubicBezTo>
                    <a:cubicBezTo>
                      <a:pt x="524" y="92"/>
                      <a:pt x="497" y="63"/>
                      <a:pt x="489" y="40"/>
                    </a:cubicBezTo>
                    <a:cubicBezTo>
                      <a:pt x="486" y="30"/>
                      <a:pt x="485" y="24"/>
                      <a:pt x="477" y="16"/>
                    </a:cubicBezTo>
                    <a:cubicBezTo>
                      <a:pt x="468" y="7"/>
                      <a:pt x="441" y="0"/>
                      <a:pt x="441" y="0"/>
                    </a:cubicBezTo>
                    <a:cubicBezTo>
                      <a:pt x="382" y="1"/>
                      <a:pt x="324" y="2"/>
                      <a:pt x="265" y="4"/>
                    </a:cubicBezTo>
                    <a:cubicBezTo>
                      <a:pt x="219" y="6"/>
                      <a:pt x="167" y="31"/>
                      <a:pt x="121" y="40"/>
                    </a:cubicBezTo>
                    <a:cubicBezTo>
                      <a:pt x="111" y="50"/>
                      <a:pt x="99" y="63"/>
                      <a:pt x="89" y="72"/>
                    </a:cubicBezTo>
                    <a:cubicBezTo>
                      <a:pt x="64" y="93"/>
                      <a:pt x="60" y="78"/>
                      <a:pt x="69" y="96"/>
                    </a:cubicBezTo>
                    <a:close/>
                  </a:path>
                </a:pathLst>
              </a:custGeom>
              <a:solidFill>
                <a:schemeClr val="bg1"/>
              </a:solidFill>
              <a:ln w="9525">
                <a:noFill/>
                <a:round/>
                <a:headEnd/>
                <a:tailEnd/>
              </a:ln>
            </p:spPr>
            <p:txBody>
              <a:bodyPr/>
              <a:lstStyle/>
              <a:p>
                <a:endParaRPr lang="en-US" dirty="0"/>
              </a:p>
            </p:txBody>
          </p:sp>
          <p:sp>
            <p:nvSpPr>
              <p:cNvPr id="39" name="Freeform 38"/>
              <p:cNvSpPr>
                <a:spLocks/>
              </p:cNvSpPr>
              <p:nvPr/>
            </p:nvSpPr>
            <p:spPr bwMode="auto">
              <a:xfrm>
                <a:off x="4703763" y="2271713"/>
                <a:ext cx="1246188" cy="636588"/>
              </a:xfrm>
              <a:custGeom>
                <a:avLst/>
                <a:gdLst>
                  <a:gd name="T0" fmla="*/ 477 w 530"/>
                  <a:gd name="T1" fmla="*/ 7 h 271"/>
                  <a:gd name="T2" fmla="*/ 221 w 530"/>
                  <a:gd name="T3" fmla="*/ 35 h 271"/>
                  <a:gd name="T4" fmla="*/ 169 w 530"/>
                  <a:gd name="T5" fmla="*/ 71 h 271"/>
                  <a:gd name="T6" fmla="*/ 137 w 530"/>
                  <a:gd name="T7" fmla="*/ 79 h 271"/>
                  <a:gd name="T8" fmla="*/ 101 w 530"/>
                  <a:gd name="T9" fmla="*/ 103 h 271"/>
                  <a:gd name="T10" fmla="*/ 57 w 530"/>
                  <a:gd name="T11" fmla="*/ 127 h 271"/>
                  <a:gd name="T12" fmla="*/ 33 w 530"/>
                  <a:gd name="T13" fmla="*/ 143 h 271"/>
                  <a:gd name="T14" fmla="*/ 33 w 530"/>
                  <a:gd name="T15" fmla="*/ 199 h 271"/>
                  <a:gd name="T16" fmla="*/ 53 w 530"/>
                  <a:gd name="T17" fmla="*/ 223 h 271"/>
                  <a:gd name="T18" fmla="*/ 65 w 530"/>
                  <a:gd name="T19" fmla="*/ 247 h 271"/>
                  <a:gd name="T20" fmla="*/ 89 w 530"/>
                  <a:gd name="T21" fmla="*/ 263 h 271"/>
                  <a:gd name="T22" fmla="*/ 101 w 530"/>
                  <a:gd name="T23" fmla="*/ 271 h 271"/>
                  <a:gd name="T24" fmla="*/ 217 w 530"/>
                  <a:gd name="T25" fmla="*/ 255 h 271"/>
                  <a:gd name="T26" fmla="*/ 269 w 530"/>
                  <a:gd name="T27" fmla="*/ 235 h 271"/>
                  <a:gd name="T28" fmla="*/ 385 w 530"/>
                  <a:gd name="T29" fmla="*/ 199 h 271"/>
                  <a:gd name="T30" fmla="*/ 413 w 530"/>
                  <a:gd name="T31" fmla="*/ 183 h 271"/>
                  <a:gd name="T32" fmla="*/ 425 w 530"/>
                  <a:gd name="T33" fmla="*/ 171 h 271"/>
                  <a:gd name="T34" fmla="*/ 437 w 530"/>
                  <a:gd name="T35" fmla="*/ 163 h 271"/>
                  <a:gd name="T36" fmla="*/ 505 w 530"/>
                  <a:gd name="T37" fmla="*/ 147 h 271"/>
                  <a:gd name="T38" fmla="*/ 509 w 530"/>
                  <a:gd name="T39" fmla="*/ 31 h 271"/>
                  <a:gd name="T40" fmla="*/ 477 w 530"/>
                  <a:gd name="T41" fmla="*/ 7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0"/>
                  <a:gd name="T64" fmla="*/ 0 h 271"/>
                  <a:gd name="T65" fmla="*/ 530 w 530"/>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0" h="271">
                    <a:moveTo>
                      <a:pt x="477" y="7"/>
                    </a:moveTo>
                    <a:cubicBezTo>
                      <a:pt x="370" y="9"/>
                      <a:pt x="308" y="0"/>
                      <a:pt x="221" y="35"/>
                    </a:cubicBezTo>
                    <a:cubicBezTo>
                      <a:pt x="201" y="55"/>
                      <a:pt x="195" y="62"/>
                      <a:pt x="169" y="71"/>
                    </a:cubicBezTo>
                    <a:cubicBezTo>
                      <a:pt x="160" y="74"/>
                      <a:pt x="146" y="74"/>
                      <a:pt x="137" y="79"/>
                    </a:cubicBezTo>
                    <a:cubicBezTo>
                      <a:pt x="130" y="83"/>
                      <a:pt x="111" y="97"/>
                      <a:pt x="101" y="103"/>
                    </a:cubicBezTo>
                    <a:cubicBezTo>
                      <a:pt x="86" y="112"/>
                      <a:pt x="72" y="119"/>
                      <a:pt x="57" y="127"/>
                    </a:cubicBezTo>
                    <a:cubicBezTo>
                      <a:pt x="49" y="132"/>
                      <a:pt x="33" y="143"/>
                      <a:pt x="33" y="143"/>
                    </a:cubicBezTo>
                    <a:cubicBezTo>
                      <a:pt x="21" y="161"/>
                      <a:pt x="0" y="188"/>
                      <a:pt x="33" y="199"/>
                    </a:cubicBezTo>
                    <a:cubicBezTo>
                      <a:pt x="34" y="201"/>
                      <a:pt x="53" y="223"/>
                      <a:pt x="53" y="223"/>
                    </a:cubicBezTo>
                    <a:cubicBezTo>
                      <a:pt x="63" y="238"/>
                      <a:pt x="50" y="234"/>
                      <a:pt x="65" y="247"/>
                    </a:cubicBezTo>
                    <a:cubicBezTo>
                      <a:pt x="72" y="253"/>
                      <a:pt x="81" y="258"/>
                      <a:pt x="89" y="263"/>
                    </a:cubicBezTo>
                    <a:cubicBezTo>
                      <a:pt x="93" y="266"/>
                      <a:pt x="101" y="271"/>
                      <a:pt x="101" y="271"/>
                    </a:cubicBezTo>
                    <a:cubicBezTo>
                      <a:pt x="140" y="266"/>
                      <a:pt x="177" y="258"/>
                      <a:pt x="217" y="255"/>
                    </a:cubicBezTo>
                    <a:cubicBezTo>
                      <a:pt x="261" y="237"/>
                      <a:pt x="243" y="244"/>
                      <a:pt x="269" y="235"/>
                    </a:cubicBezTo>
                    <a:cubicBezTo>
                      <a:pt x="298" y="206"/>
                      <a:pt x="346" y="204"/>
                      <a:pt x="385" y="199"/>
                    </a:cubicBezTo>
                    <a:cubicBezTo>
                      <a:pt x="417" y="167"/>
                      <a:pt x="375" y="204"/>
                      <a:pt x="413" y="183"/>
                    </a:cubicBezTo>
                    <a:cubicBezTo>
                      <a:pt x="418" y="180"/>
                      <a:pt x="421" y="175"/>
                      <a:pt x="425" y="171"/>
                    </a:cubicBezTo>
                    <a:cubicBezTo>
                      <a:pt x="429" y="168"/>
                      <a:pt x="433" y="165"/>
                      <a:pt x="437" y="163"/>
                    </a:cubicBezTo>
                    <a:cubicBezTo>
                      <a:pt x="456" y="154"/>
                      <a:pt x="484" y="150"/>
                      <a:pt x="505" y="147"/>
                    </a:cubicBezTo>
                    <a:cubicBezTo>
                      <a:pt x="530" y="109"/>
                      <a:pt x="529" y="116"/>
                      <a:pt x="509" y="31"/>
                    </a:cubicBezTo>
                    <a:cubicBezTo>
                      <a:pt x="507" y="20"/>
                      <a:pt x="470" y="14"/>
                      <a:pt x="477" y="7"/>
                    </a:cubicBezTo>
                    <a:close/>
                  </a:path>
                </a:pathLst>
              </a:custGeom>
              <a:solidFill>
                <a:schemeClr val="bg1"/>
              </a:solidFill>
              <a:ln w="9525">
                <a:noFill/>
                <a:round/>
                <a:headEnd/>
                <a:tailEnd/>
              </a:ln>
            </p:spPr>
            <p:txBody>
              <a:bodyPr/>
              <a:lstStyle/>
              <a:p>
                <a:endParaRPr lang="en-US" dirty="0"/>
              </a:p>
            </p:txBody>
          </p:sp>
          <p:sp>
            <p:nvSpPr>
              <p:cNvPr id="40" name="Freeform 39"/>
              <p:cNvSpPr>
                <a:spLocks/>
              </p:cNvSpPr>
              <p:nvPr/>
            </p:nvSpPr>
            <p:spPr bwMode="auto">
              <a:xfrm>
                <a:off x="3824288" y="4481513"/>
                <a:ext cx="530225" cy="674688"/>
              </a:xfrm>
              <a:custGeom>
                <a:avLst/>
                <a:gdLst>
                  <a:gd name="T0" fmla="*/ 0 w 225"/>
                  <a:gd name="T1" fmla="*/ 44 h 287"/>
                  <a:gd name="T2" fmla="*/ 88 w 225"/>
                  <a:gd name="T3" fmla="*/ 287 h 287"/>
                  <a:gd name="T4" fmla="*/ 225 w 225"/>
                  <a:gd name="T5" fmla="*/ 287 h 287"/>
                  <a:gd name="T6" fmla="*/ 122 w 225"/>
                  <a:gd name="T7" fmla="*/ 0 h 287"/>
                  <a:gd name="T8" fmla="*/ 0 w 225"/>
                  <a:gd name="T9" fmla="*/ 44 h 287"/>
                  <a:gd name="T10" fmla="*/ 0 60000 65536"/>
                  <a:gd name="T11" fmla="*/ 0 60000 65536"/>
                  <a:gd name="T12" fmla="*/ 0 60000 65536"/>
                  <a:gd name="T13" fmla="*/ 0 60000 65536"/>
                  <a:gd name="T14" fmla="*/ 0 60000 65536"/>
                  <a:gd name="T15" fmla="*/ 0 w 225"/>
                  <a:gd name="T16" fmla="*/ 0 h 287"/>
                  <a:gd name="T17" fmla="*/ 225 w 225"/>
                  <a:gd name="T18" fmla="*/ 287 h 287"/>
                </a:gdLst>
                <a:ahLst/>
                <a:cxnLst>
                  <a:cxn ang="T10">
                    <a:pos x="T0" y="T1"/>
                  </a:cxn>
                  <a:cxn ang="T11">
                    <a:pos x="T2" y="T3"/>
                  </a:cxn>
                  <a:cxn ang="T12">
                    <a:pos x="T4" y="T5"/>
                  </a:cxn>
                  <a:cxn ang="T13">
                    <a:pos x="T6" y="T7"/>
                  </a:cxn>
                  <a:cxn ang="T14">
                    <a:pos x="T8" y="T9"/>
                  </a:cxn>
                </a:cxnLst>
                <a:rect l="T15" t="T16" r="T17" b="T18"/>
                <a:pathLst>
                  <a:path w="225" h="287">
                    <a:moveTo>
                      <a:pt x="0" y="44"/>
                    </a:moveTo>
                    <a:lnTo>
                      <a:pt x="88" y="287"/>
                    </a:lnTo>
                    <a:lnTo>
                      <a:pt x="225" y="287"/>
                    </a:lnTo>
                    <a:lnTo>
                      <a:pt x="122" y="0"/>
                    </a:lnTo>
                    <a:lnTo>
                      <a:pt x="0" y="44"/>
                    </a:lnTo>
                    <a:close/>
                  </a:path>
                </a:pathLst>
              </a:custGeom>
              <a:solidFill>
                <a:srgbClr val="00007F"/>
              </a:solidFill>
              <a:ln w="9525">
                <a:noFill/>
                <a:round/>
                <a:headEnd/>
                <a:tailEnd/>
              </a:ln>
            </p:spPr>
            <p:txBody>
              <a:bodyPr/>
              <a:lstStyle/>
              <a:p>
                <a:endParaRPr lang="en-US" dirty="0"/>
              </a:p>
            </p:txBody>
          </p:sp>
          <p:sp>
            <p:nvSpPr>
              <p:cNvPr id="41" name="Freeform 40"/>
              <p:cNvSpPr>
                <a:spLocks/>
              </p:cNvSpPr>
              <p:nvPr/>
            </p:nvSpPr>
            <p:spPr bwMode="auto">
              <a:xfrm>
                <a:off x="3748088" y="1909763"/>
                <a:ext cx="2851150" cy="3246438"/>
              </a:xfrm>
              <a:custGeom>
                <a:avLst/>
                <a:gdLst>
                  <a:gd name="T0" fmla="*/ 1213 w 1213"/>
                  <a:gd name="T1" fmla="*/ 850 h 1381"/>
                  <a:gd name="T2" fmla="*/ 928 w 1213"/>
                  <a:gd name="T3" fmla="*/ 0 h 1381"/>
                  <a:gd name="T4" fmla="*/ 0 w 1213"/>
                  <a:gd name="T5" fmla="*/ 310 h 1381"/>
                  <a:gd name="T6" fmla="*/ 358 w 1213"/>
                  <a:gd name="T7" fmla="*/ 1381 h 1381"/>
                  <a:gd name="T8" fmla="*/ 880 w 1213"/>
                  <a:gd name="T9" fmla="*/ 1381 h 1381"/>
                  <a:gd name="T10" fmla="*/ 1177 w 1213"/>
                  <a:gd name="T11" fmla="*/ 1281 h 1381"/>
                  <a:gd name="T12" fmla="*/ 1213 w 1213"/>
                  <a:gd name="T13" fmla="*/ 850 h 1381"/>
                  <a:gd name="T14" fmla="*/ 0 60000 65536"/>
                  <a:gd name="T15" fmla="*/ 0 60000 65536"/>
                  <a:gd name="T16" fmla="*/ 0 60000 65536"/>
                  <a:gd name="T17" fmla="*/ 0 60000 65536"/>
                  <a:gd name="T18" fmla="*/ 0 60000 65536"/>
                  <a:gd name="T19" fmla="*/ 0 60000 65536"/>
                  <a:gd name="T20" fmla="*/ 0 60000 65536"/>
                  <a:gd name="T21" fmla="*/ 0 w 1213"/>
                  <a:gd name="T22" fmla="*/ 0 h 1381"/>
                  <a:gd name="T23" fmla="*/ 1213 w 1213"/>
                  <a:gd name="T24" fmla="*/ 1381 h 1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 h="1381">
                    <a:moveTo>
                      <a:pt x="1213" y="850"/>
                    </a:moveTo>
                    <a:lnTo>
                      <a:pt x="928" y="0"/>
                    </a:lnTo>
                    <a:lnTo>
                      <a:pt x="0" y="310"/>
                    </a:lnTo>
                    <a:lnTo>
                      <a:pt x="358" y="1381"/>
                    </a:lnTo>
                    <a:lnTo>
                      <a:pt x="880" y="1381"/>
                    </a:lnTo>
                    <a:lnTo>
                      <a:pt x="1177" y="1281"/>
                    </a:lnTo>
                    <a:lnTo>
                      <a:pt x="1213" y="850"/>
                    </a:lnTo>
                    <a:close/>
                  </a:path>
                </a:pathLst>
              </a:custGeom>
              <a:solidFill>
                <a:srgbClr val="FFFFFF"/>
              </a:solidFill>
              <a:ln w="9525">
                <a:noFill/>
                <a:round/>
                <a:headEnd/>
                <a:tailEnd/>
              </a:ln>
            </p:spPr>
            <p:txBody>
              <a:bodyPr/>
              <a:lstStyle/>
              <a:p>
                <a:endParaRPr lang="en-US" dirty="0"/>
              </a:p>
            </p:txBody>
          </p:sp>
          <p:sp>
            <p:nvSpPr>
              <p:cNvPr id="42" name="Freeform 41"/>
              <p:cNvSpPr>
                <a:spLocks/>
              </p:cNvSpPr>
              <p:nvPr/>
            </p:nvSpPr>
            <p:spPr bwMode="auto">
              <a:xfrm>
                <a:off x="4264025" y="2986088"/>
                <a:ext cx="1563688" cy="550863"/>
              </a:xfrm>
              <a:custGeom>
                <a:avLst/>
                <a:gdLst>
                  <a:gd name="T0" fmla="*/ 12 w 665"/>
                  <a:gd name="T1" fmla="*/ 233 h 234"/>
                  <a:gd name="T2" fmla="*/ 660 w 665"/>
                  <a:gd name="T3" fmla="*/ 18 h 234"/>
                  <a:gd name="T4" fmla="*/ 660 w 665"/>
                  <a:gd name="T5" fmla="*/ 18 h 234"/>
                  <a:gd name="T6" fmla="*/ 662 w 665"/>
                  <a:gd name="T7" fmla="*/ 16 h 234"/>
                  <a:gd name="T8" fmla="*/ 665 w 665"/>
                  <a:gd name="T9" fmla="*/ 14 h 234"/>
                  <a:gd name="T10" fmla="*/ 665 w 665"/>
                  <a:gd name="T11" fmla="*/ 10 h 234"/>
                  <a:gd name="T12" fmla="*/ 665 w 665"/>
                  <a:gd name="T13" fmla="*/ 6 h 234"/>
                  <a:gd name="T14" fmla="*/ 663 w 665"/>
                  <a:gd name="T15" fmla="*/ 2 h 234"/>
                  <a:gd name="T16" fmla="*/ 661 w 665"/>
                  <a:gd name="T17" fmla="*/ 1 h 234"/>
                  <a:gd name="T18" fmla="*/ 657 w 665"/>
                  <a:gd name="T19" fmla="*/ 0 h 234"/>
                  <a:gd name="T20" fmla="*/ 653 w 665"/>
                  <a:gd name="T21" fmla="*/ 0 h 234"/>
                  <a:gd name="T22" fmla="*/ 653 w 665"/>
                  <a:gd name="T23" fmla="*/ 0 h 234"/>
                  <a:gd name="T24" fmla="*/ 7 w 665"/>
                  <a:gd name="T25" fmla="*/ 215 h 234"/>
                  <a:gd name="T26" fmla="*/ 7 w 665"/>
                  <a:gd name="T27" fmla="*/ 215 h 234"/>
                  <a:gd name="T28" fmla="*/ 3 w 665"/>
                  <a:gd name="T29" fmla="*/ 218 h 234"/>
                  <a:gd name="T30" fmla="*/ 1 w 665"/>
                  <a:gd name="T31" fmla="*/ 220 h 234"/>
                  <a:gd name="T32" fmla="*/ 0 w 665"/>
                  <a:gd name="T33" fmla="*/ 224 h 234"/>
                  <a:gd name="T34" fmla="*/ 0 w 665"/>
                  <a:gd name="T35" fmla="*/ 228 h 234"/>
                  <a:gd name="T36" fmla="*/ 3 w 665"/>
                  <a:gd name="T37" fmla="*/ 232 h 234"/>
                  <a:gd name="T38" fmla="*/ 5 w 665"/>
                  <a:gd name="T39" fmla="*/ 233 h 234"/>
                  <a:gd name="T40" fmla="*/ 9 w 665"/>
                  <a:gd name="T41" fmla="*/ 234 h 234"/>
                  <a:gd name="T42" fmla="*/ 12 w 665"/>
                  <a:gd name="T43" fmla="*/ 233 h 234"/>
                  <a:gd name="T44" fmla="*/ 12 w 665"/>
                  <a:gd name="T45" fmla="*/ 23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4"/>
                  <a:gd name="T71" fmla="*/ 665 w 665"/>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4">
                    <a:moveTo>
                      <a:pt x="12" y="233"/>
                    </a:moveTo>
                    <a:lnTo>
                      <a:pt x="660" y="18"/>
                    </a:lnTo>
                    <a:lnTo>
                      <a:pt x="662" y="16"/>
                    </a:lnTo>
                    <a:lnTo>
                      <a:pt x="665" y="14"/>
                    </a:lnTo>
                    <a:lnTo>
                      <a:pt x="665" y="10"/>
                    </a:lnTo>
                    <a:lnTo>
                      <a:pt x="665" y="6"/>
                    </a:lnTo>
                    <a:lnTo>
                      <a:pt x="663" y="2"/>
                    </a:lnTo>
                    <a:lnTo>
                      <a:pt x="661" y="1"/>
                    </a:lnTo>
                    <a:lnTo>
                      <a:pt x="657" y="0"/>
                    </a:lnTo>
                    <a:lnTo>
                      <a:pt x="653" y="0"/>
                    </a:lnTo>
                    <a:lnTo>
                      <a:pt x="7" y="215"/>
                    </a:lnTo>
                    <a:lnTo>
                      <a:pt x="3" y="218"/>
                    </a:lnTo>
                    <a:lnTo>
                      <a:pt x="1" y="220"/>
                    </a:lnTo>
                    <a:lnTo>
                      <a:pt x="0" y="224"/>
                    </a:lnTo>
                    <a:lnTo>
                      <a:pt x="0" y="228"/>
                    </a:lnTo>
                    <a:lnTo>
                      <a:pt x="3" y="232"/>
                    </a:lnTo>
                    <a:lnTo>
                      <a:pt x="5" y="233"/>
                    </a:lnTo>
                    <a:lnTo>
                      <a:pt x="9" y="234"/>
                    </a:lnTo>
                    <a:lnTo>
                      <a:pt x="12" y="233"/>
                    </a:lnTo>
                    <a:close/>
                  </a:path>
                </a:pathLst>
              </a:custGeom>
              <a:solidFill>
                <a:srgbClr val="9696BA"/>
              </a:solidFill>
              <a:ln w="9525">
                <a:noFill/>
                <a:round/>
                <a:headEnd/>
                <a:tailEnd/>
              </a:ln>
            </p:spPr>
            <p:txBody>
              <a:bodyPr/>
              <a:lstStyle/>
              <a:p>
                <a:endParaRPr lang="en-US" dirty="0"/>
              </a:p>
            </p:txBody>
          </p:sp>
          <p:sp>
            <p:nvSpPr>
              <p:cNvPr id="43" name="Freeform 42"/>
              <p:cNvSpPr>
                <a:spLocks/>
              </p:cNvSpPr>
              <p:nvPr/>
            </p:nvSpPr>
            <p:spPr bwMode="auto">
              <a:xfrm>
                <a:off x="4337050" y="3138488"/>
                <a:ext cx="1743075" cy="609600"/>
              </a:xfrm>
              <a:custGeom>
                <a:avLst/>
                <a:gdLst>
                  <a:gd name="T0" fmla="*/ 11 w 741"/>
                  <a:gd name="T1" fmla="*/ 259 h 259"/>
                  <a:gd name="T2" fmla="*/ 734 w 741"/>
                  <a:gd name="T3" fmla="*/ 18 h 259"/>
                  <a:gd name="T4" fmla="*/ 734 w 741"/>
                  <a:gd name="T5" fmla="*/ 18 h 259"/>
                  <a:gd name="T6" fmla="*/ 738 w 741"/>
                  <a:gd name="T7" fmla="*/ 15 h 259"/>
                  <a:gd name="T8" fmla="*/ 740 w 741"/>
                  <a:gd name="T9" fmla="*/ 13 h 259"/>
                  <a:gd name="T10" fmla="*/ 741 w 741"/>
                  <a:gd name="T11" fmla="*/ 9 h 259"/>
                  <a:gd name="T12" fmla="*/ 740 w 741"/>
                  <a:gd name="T13" fmla="*/ 5 h 259"/>
                  <a:gd name="T14" fmla="*/ 738 w 741"/>
                  <a:gd name="T15" fmla="*/ 2 h 259"/>
                  <a:gd name="T16" fmla="*/ 736 w 741"/>
                  <a:gd name="T17" fmla="*/ 0 h 259"/>
                  <a:gd name="T18" fmla="*/ 732 w 741"/>
                  <a:gd name="T19" fmla="*/ 0 h 259"/>
                  <a:gd name="T20" fmla="*/ 728 w 741"/>
                  <a:gd name="T21" fmla="*/ 0 h 259"/>
                  <a:gd name="T22" fmla="*/ 728 w 741"/>
                  <a:gd name="T23" fmla="*/ 0 h 259"/>
                  <a:gd name="T24" fmla="*/ 5 w 741"/>
                  <a:gd name="T25" fmla="*/ 241 h 259"/>
                  <a:gd name="T26" fmla="*/ 5 w 741"/>
                  <a:gd name="T27" fmla="*/ 241 h 259"/>
                  <a:gd name="T28" fmla="*/ 2 w 741"/>
                  <a:gd name="T29" fmla="*/ 242 h 259"/>
                  <a:gd name="T30" fmla="*/ 1 w 741"/>
                  <a:gd name="T31" fmla="*/ 245 h 259"/>
                  <a:gd name="T32" fmla="*/ 0 w 741"/>
                  <a:gd name="T33" fmla="*/ 248 h 259"/>
                  <a:gd name="T34" fmla="*/ 0 w 741"/>
                  <a:gd name="T35" fmla="*/ 252 h 259"/>
                  <a:gd name="T36" fmla="*/ 1 w 741"/>
                  <a:gd name="T37" fmla="*/ 256 h 259"/>
                  <a:gd name="T38" fmla="*/ 4 w 741"/>
                  <a:gd name="T39" fmla="*/ 257 h 259"/>
                  <a:gd name="T40" fmla="*/ 7 w 741"/>
                  <a:gd name="T41" fmla="*/ 259 h 259"/>
                  <a:gd name="T42" fmla="*/ 11 w 741"/>
                  <a:gd name="T43" fmla="*/ 259 h 259"/>
                  <a:gd name="T44" fmla="*/ 11 w 741"/>
                  <a:gd name="T45" fmla="*/ 259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9"/>
                  <a:gd name="T71" fmla="*/ 741 w 741"/>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9">
                    <a:moveTo>
                      <a:pt x="11" y="259"/>
                    </a:moveTo>
                    <a:lnTo>
                      <a:pt x="734" y="18"/>
                    </a:lnTo>
                    <a:lnTo>
                      <a:pt x="738" y="15"/>
                    </a:lnTo>
                    <a:lnTo>
                      <a:pt x="740" y="13"/>
                    </a:lnTo>
                    <a:lnTo>
                      <a:pt x="741" y="9"/>
                    </a:lnTo>
                    <a:lnTo>
                      <a:pt x="740" y="5"/>
                    </a:lnTo>
                    <a:lnTo>
                      <a:pt x="738" y="2"/>
                    </a:lnTo>
                    <a:lnTo>
                      <a:pt x="736" y="0"/>
                    </a:lnTo>
                    <a:lnTo>
                      <a:pt x="732" y="0"/>
                    </a:lnTo>
                    <a:lnTo>
                      <a:pt x="728" y="0"/>
                    </a:lnTo>
                    <a:lnTo>
                      <a:pt x="5" y="241"/>
                    </a:lnTo>
                    <a:lnTo>
                      <a:pt x="2" y="242"/>
                    </a:lnTo>
                    <a:lnTo>
                      <a:pt x="1" y="245"/>
                    </a:lnTo>
                    <a:lnTo>
                      <a:pt x="0" y="248"/>
                    </a:lnTo>
                    <a:lnTo>
                      <a:pt x="0" y="252"/>
                    </a:lnTo>
                    <a:lnTo>
                      <a:pt x="1" y="256"/>
                    </a:lnTo>
                    <a:lnTo>
                      <a:pt x="4" y="257"/>
                    </a:lnTo>
                    <a:lnTo>
                      <a:pt x="7" y="259"/>
                    </a:lnTo>
                    <a:lnTo>
                      <a:pt x="11" y="259"/>
                    </a:lnTo>
                    <a:close/>
                  </a:path>
                </a:pathLst>
              </a:custGeom>
              <a:solidFill>
                <a:srgbClr val="9696BA"/>
              </a:solidFill>
              <a:ln w="9525">
                <a:noFill/>
                <a:round/>
                <a:headEnd/>
                <a:tailEnd/>
              </a:ln>
            </p:spPr>
            <p:txBody>
              <a:bodyPr/>
              <a:lstStyle/>
              <a:p>
                <a:endParaRPr lang="en-US" dirty="0"/>
              </a:p>
            </p:txBody>
          </p:sp>
          <p:sp>
            <p:nvSpPr>
              <p:cNvPr id="44" name="Freeform 43"/>
              <p:cNvSpPr>
                <a:spLocks/>
              </p:cNvSpPr>
              <p:nvPr/>
            </p:nvSpPr>
            <p:spPr bwMode="auto">
              <a:xfrm>
                <a:off x="4405313" y="3400425"/>
                <a:ext cx="1597025" cy="558800"/>
              </a:xfrm>
              <a:custGeom>
                <a:avLst/>
                <a:gdLst>
                  <a:gd name="T0" fmla="*/ 13 w 679"/>
                  <a:gd name="T1" fmla="*/ 237 h 238"/>
                  <a:gd name="T2" fmla="*/ 672 w 679"/>
                  <a:gd name="T3" fmla="*/ 18 h 238"/>
                  <a:gd name="T4" fmla="*/ 672 w 679"/>
                  <a:gd name="T5" fmla="*/ 18 h 238"/>
                  <a:gd name="T6" fmla="*/ 676 w 679"/>
                  <a:gd name="T7" fmla="*/ 16 h 238"/>
                  <a:gd name="T8" fmla="*/ 677 w 679"/>
                  <a:gd name="T9" fmla="*/ 12 h 238"/>
                  <a:gd name="T10" fmla="*/ 679 w 679"/>
                  <a:gd name="T11" fmla="*/ 10 h 238"/>
                  <a:gd name="T12" fmla="*/ 677 w 679"/>
                  <a:gd name="T13" fmla="*/ 6 h 238"/>
                  <a:gd name="T14" fmla="*/ 676 w 679"/>
                  <a:gd name="T15" fmla="*/ 2 h 238"/>
                  <a:gd name="T16" fmla="*/ 674 w 679"/>
                  <a:gd name="T17" fmla="*/ 1 h 238"/>
                  <a:gd name="T18" fmla="*/ 670 w 679"/>
                  <a:gd name="T19" fmla="*/ 0 h 238"/>
                  <a:gd name="T20" fmla="*/ 666 w 679"/>
                  <a:gd name="T21" fmla="*/ 0 h 238"/>
                  <a:gd name="T22" fmla="*/ 666 w 679"/>
                  <a:gd name="T23" fmla="*/ 0 h 238"/>
                  <a:gd name="T24" fmla="*/ 7 w 679"/>
                  <a:gd name="T25" fmla="*/ 220 h 238"/>
                  <a:gd name="T26" fmla="*/ 7 w 679"/>
                  <a:gd name="T27" fmla="*/ 220 h 238"/>
                  <a:gd name="T28" fmla="*/ 3 w 679"/>
                  <a:gd name="T29" fmla="*/ 221 h 238"/>
                  <a:gd name="T30" fmla="*/ 1 w 679"/>
                  <a:gd name="T31" fmla="*/ 224 h 238"/>
                  <a:gd name="T32" fmla="*/ 0 w 679"/>
                  <a:gd name="T33" fmla="*/ 228 h 238"/>
                  <a:gd name="T34" fmla="*/ 0 w 679"/>
                  <a:gd name="T35" fmla="*/ 232 h 238"/>
                  <a:gd name="T36" fmla="*/ 3 w 679"/>
                  <a:gd name="T37" fmla="*/ 235 h 238"/>
                  <a:gd name="T38" fmla="*/ 5 w 679"/>
                  <a:gd name="T39" fmla="*/ 237 h 238"/>
                  <a:gd name="T40" fmla="*/ 9 w 679"/>
                  <a:gd name="T41" fmla="*/ 238 h 238"/>
                  <a:gd name="T42" fmla="*/ 13 w 679"/>
                  <a:gd name="T43" fmla="*/ 237 h 238"/>
                  <a:gd name="T44" fmla="*/ 13 w 679"/>
                  <a:gd name="T45" fmla="*/ 237 h 2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9"/>
                  <a:gd name="T70" fmla="*/ 0 h 238"/>
                  <a:gd name="T71" fmla="*/ 679 w 679"/>
                  <a:gd name="T72" fmla="*/ 238 h 2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9" h="238">
                    <a:moveTo>
                      <a:pt x="13" y="237"/>
                    </a:moveTo>
                    <a:lnTo>
                      <a:pt x="672" y="18"/>
                    </a:lnTo>
                    <a:lnTo>
                      <a:pt x="676" y="16"/>
                    </a:lnTo>
                    <a:lnTo>
                      <a:pt x="677" y="12"/>
                    </a:lnTo>
                    <a:lnTo>
                      <a:pt x="679" y="10"/>
                    </a:lnTo>
                    <a:lnTo>
                      <a:pt x="677" y="6"/>
                    </a:lnTo>
                    <a:lnTo>
                      <a:pt x="676" y="2"/>
                    </a:lnTo>
                    <a:lnTo>
                      <a:pt x="674" y="1"/>
                    </a:lnTo>
                    <a:lnTo>
                      <a:pt x="670" y="0"/>
                    </a:lnTo>
                    <a:lnTo>
                      <a:pt x="666" y="0"/>
                    </a:lnTo>
                    <a:lnTo>
                      <a:pt x="7" y="220"/>
                    </a:lnTo>
                    <a:lnTo>
                      <a:pt x="3" y="221"/>
                    </a:lnTo>
                    <a:lnTo>
                      <a:pt x="1" y="224"/>
                    </a:lnTo>
                    <a:lnTo>
                      <a:pt x="0" y="228"/>
                    </a:lnTo>
                    <a:lnTo>
                      <a:pt x="0" y="232"/>
                    </a:lnTo>
                    <a:lnTo>
                      <a:pt x="3" y="235"/>
                    </a:lnTo>
                    <a:lnTo>
                      <a:pt x="5" y="237"/>
                    </a:lnTo>
                    <a:lnTo>
                      <a:pt x="9" y="238"/>
                    </a:lnTo>
                    <a:lnTo>
                      <a:pt x="13" y="237"/>
                    </a:lnTo>
                    <a:close/>
                  </a:path>
                </a:pathLst>
              </a:custGeom>
              <a:solidFill>
                <a:srgbClr val="9696BA"/>
              </a:solidFill>
              <a:ln w="9525">
                <a:noFill/>
                <a:round/>
                <a:headEnd/>
                <a:tailEnd/>
              </a:ln>
            </p:spPr>
            <p:txBody>
              <a:bodyPr/>
              <a:lstStyle/>
              <a:p>
                <a:endParaRPr lang="en-US" dirty="0"/>
              </a:p>
            </p:txBody>
          </p:sp>
          <p:sp>
            <p:nvSpPr>
              <p:cNvPr id="45" name="Freeform 44"/>
              <p:cNvSpPr>
                <a:spLocks/>
              </p:cNvSpPr>
              <p:nvPr/>
            </p:nvSpPr>
            <p:spPr bwMode="auto">
              <a:xfrm>
                <a:off x="4478339" y="3522785"/>
                <a:ext cx="1743075" cy="606425"/>
              </a:xfrm>
              <a:custGeom>
                <a:avLst/>
                <a:gdLst>
                  <a:gd name="T0" fmla="*/ 11 w 741"/>
                  <a:gd name="T1" fmla="*/ 258 h 258"/>
                  <a:gd name="T2" fmla="*/ 734 w 741"/>
                  <a:gd name="T3" fmla="*/ 17 h 258"/>
                  <a:gd name="T4" fmla="*/ 734 w 741"/>
                  <a:gd name="T5" fmla="*/ 17 h 258"/>
                  <a:gd name="T6" fmla="*/ 738 w 741"/>
                  <a:gd name="T7" fmla="*/ 16 h 258"/>
                  <a:gd name="T8" fmla="*/ 740 w 741"/>
                  <a:gd name="T9" fmla="*/ 12 h 258"/>
                  <a:gd name="T10" fmla="*/ 741 w 741"/>
                  <a:gd name="T11" fmla="*/ 10 h 258"/>
                  <a:gd name="T12" fmla="*/ 741 w 741"/>
                  <a:gd name="T13" fmla="*/ 6 h 258"/>
                  <a:gd name="T14" fmla="*/ 738 w 741"/>
                  <a:gd name="T15" fmla="*/ 2 h 258"/>
                  <a:gd name="T16" fmla="*/ 736 w 741"/>
                  <a:gd name="T17" fmla="*/ 1 h 258"/>
                  <a:gd name="T18" fmla="*/ 732 w 741"/>
                  <a:gd name="T19" fmla="*/ 0 h 258"/>
                  <a:gd name="T20" fmla="*/ 728 w 741"/>
                  <a:gd name="T21" fmla="*/ 0 h 258"/>
                  <a:gd name="T22" fmla="*/ 728 w 741"/>
                  <a:gd name="T23" fmla="*/ 0 h 258"/>
                  <a:gd name="T24" fmla="*/ 6 w 741"/>
                  <a:gd name="T25" fmla="*/ 240 h 258"/>
                  <a:gd name="T26" fmla="*/ 6 w 741"/>
                  <a:gd name="T27" fmla="*/ 240 h 258"/>
                  <a:gd name="T28" fmla="*/ 2 w 741"/>
                  <a:gd name="T29" fmla="*/ 243 h 258"/>
                  <a:gd name="T30" fmla="*/ 1 w 741"/>
                  <a:gd name="T31" fmla="*/ 246 h 258"/>
                  <a:gd name="T32" fmla="*/ 0 w 741"/>
                  <a:gd name="T33" fmla="*/ 249 h 258"/>
                  <a:gd name="T34" fmla="*/ 0 w 741"/>
                  <a:gd name="T35" fmla="*/ 252 h 258"/>
                  <a:gd name="T36" fmla="*/ 1 w 741"/>
                  <a:gd name="T37" fmla="*/ 256 h 258"/>
                  <a:gd name="T38" fmla="*/ 4 w 741"/>
                  <a:gd name="T39" fmla="*/ 257 h 258"/>
                  <a:gd name="T40" fmla="*/ 7 w 741"/>
                  <a:gd name="T41" fmla="*/ 258 h 258"/>
                  <a:gd name="T42" fmla="*/ 11 w 741"/>
                  <a:gd name="T43" fmla="*/ 258 h 258"/>
                  <a:gd name="T44" fmla="*/ 11 w 741"/>
                  <a:gd name="T45" fmla="*/ 258 h 2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8"/>
                  <a:gd name="T71" fmla="*/ 741 w 741"/>
                  <a:gd name="T72" fmla="*/ 258 h 2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8">
                    <a:moveTo>
                      <a:pt x="11" y="258"/>
                    </a:moveTo>
                    <a:lnTo>
                      <a:pt x="734" y="17"/>
                    </a:lnTo>
                    <a:lnTo>
                      <a:pt x="738" y="16"/>
                    </a:lnTo>
                    <a:lnTo>
                      <a:pt x="740" y="12"/>
                    </a:lnTo>
                    <a:lnTo>
                      <a:pt x="741" y="10"/>
                    </a:lnTo>
                    <a:lnTo>
                      <a:pt x="741" y="6"/>
                    </a:lnTo>
                    <a:lnTo>
                      <a:pt x="738" y="2"/>
                    </a:lnTo>
                    <a:lnTo>
                      <a:pt x="736" y="1"/>
                    </a:lnTo>
                    <a:lnTo>
                      <a:pt x="732" y="0"/>
                    </a:lnTo>
                    <a:lnTo>
                      <a:pt x="728" y="0"/>
                    </a:lnTo>
                    <a:lnTo>
                      <a:pt x="6" y="240"/>
                    </a:lnTo>
                    <a:lnTo>
                      <a:pt x="2" y="243"/>
                    </a:lnTo>
                    <a:lnTo>
                      <a:pt x="1" y="246"/>
                    </a:lnTo>
                    <a:lnTo>
                      <a:pt x="0" y="249"/>
                    </a:lnTo>
                    <a:lnTo>
                      <a:pt x="0" y="252"/>
                    </a:lnTo>
                    <a:lnTo>
                      <a:pt x="1" y="256"/>
                    </a:lnTo>
                    <a:lnTo>
                      <a:pt x="4" y="257"/>
                    </a:lnTo>
                    <a:lnTo>
                      <a:pt x="7" y="258"/>
                    </a:lnTo>
                    <a:lnTo>
                      <a:pt x="11" y="258"/>
                    </a:lnTo>
                    <a:close/>
                  </a:path>
                </a:pathLst>
              </a:custGeom>
              <a:solidFill>
                <a:srgbClr val="9696BA"/>
              </a:solidFill>
              <a:ln w="9525">
                <a:noFill/>
                <a:round/>
                <a:headEnd/>
                <a:tailEnd/>
              </a:ln>
            </p:spPr>
            <p:txBody>
              <a:bodyPr/>
              <a:lstStyle/>
              <a:p>
                <a:endParaRPr lang="en-US" dirty="0"/>
              </a:p>
            </p:txBody>
          </p:sp>
          <p:sp>
            <p:nvSpPr>
              <p:cNvPr id="46" name="Freeform 45"/>
              <p:cNvSpPr>
                <a:spLocks/>
              </p:cNvSpPr>
              <p:nvPr/>
            </p:nvSpPr>
            <p:spPr bwMode="auto">
              <a:xfrm>
                <a:off x="4546600" y="3802063"/>
                <a:ext cx="1655763" cy="581025"/>
              </a:xfrm>
              <a:custGeom>
                <a:avLst/>
                <a:gdLst>
                  <a:gd name="T0" fmla="*/ 13 w 704"/>
                  <a:gd name="T1" fmla="*/ 247 h 247"/>
                  <a:gd name="T2" fmla="*/ 698 w 704"/>
                  <a:gd name="T3" fmla="*/ 17 h 247"/>
                  <a:gd name="T4" fmla="*/ 698 w 704"/>
                  <a:gd name="T5" fmla="*/ 17 h 247"/>
                  <a:gd name="T6" fmla="*/ 702 w 704"/>
                  <a:gd name="T7" fmla="*/ 16 h 247"/>
                  <a:gd name="T8" fmla="*/ 703 w 704"/>
                  <a:gd name="T9" fmla="*/ 14 h 247"/>
                  <a:gd name="T10" fmla="*/ 704 w 704"/>
                  <a:gd name="T11" fmla="*/ 10 h 247"/>
                  <a:gd name="T12" fmla="*/ 703 w 704"/>
                  <a:gd name="T13" fmla="*/ 6 h 247"/>
                  <a:gd name="T14" fmla="*/ 702 w 704"/>
                  <a:gd name="T15" fmla="*/ 2 h 247"/>
                  <a:gd name="T16" fmla="*/ 699 w 704"/>
                  <a:gd name="T17" fmla="*/ 1 h 247"/>
                  <a:gd name="T18" fmla="*/ 695 w 704"/>
                  <a:gd name="T19" fmla="*/ 0 h 247"/>
                  <a:gd name="T20" fmla="*/ 691 w 704"/>
                  <a:gd name="T21" fmla="*/ 1 h 247"/>
                  <a:gd name="T22" fmla="*/ 691 w 704"/>
                  <a:gd name="T23" fmla="*/ 1 h 247"/>
                  <a:gd name="T24" fmla="*/ 6 w 704"/>
                  <a:gd name="T25" fmla="*/ 229 h 247"/>
                  <a:gd name="T26" fmla="*/ 6 w 704"/>
                  <a:gd name="T27" fmla="*/ 229 h 247"/>
                  <a:gd name="T28" fmla="*/ 3 w 704"/>
                  <a:gd name="T29" fmla="*/ 230 h 247"/>
                  <a:gd name="T30" fmla="*/ 1 w 704"/>
                  <a:gd name="T31" fmla="*/ 233 h 247"/>
                  <a:gd name="T32" fmla="*/ 0 w 704"/>
                  <a:gd name="T33" fmla="*/ 237 h 247"/>
                  <a:gd name="T34" fmla="*/ 1 w 704"/>
                  <a:gd name="T35" fmla="*/ 240 h 247"/>
                  <a:gd name="T36" fmla="*/ 3 w 704"/>
                  <a:gd name="T37" fmla="*/ 244 h 247"/>
                  <a:gd name="T38" fmla="*/ 5 w 704"/>
                  <a:gd name="T39" fmla="*/ 245 h 247"/>
                  <a:gd name="T40" fmla="*/ 9 w 704"/>
                  <a:gd name="T41" fmla="*/ 247 h 247"/>
                  <a:gd name="T42" fmla="*/ 13 w 704"/>
                  <a:gd name="T43" fmla="*/ 247 h 247"/>
                  <a:gd name="T44" fmla="*/ 13 w 704"/>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7"/>
                  <a:gd name="T71" fmla="*/ 704 w 704"/>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7">
                    <a:moveTo>
                      <a:pt x="13" y="247"/>
                    </a:moveTo>
                    <a:lnTo>
                      <a:pt x="698" y="17"/>
                    </a:lnTo>
                    <a:lnTo>
                      <a:pt x="702" y="16"/>
                    </a:lnTo>
                    <a:lnTo>
                      <a:pt x="703" y="14"/>
                    </a:lnTo>
                    <a:lnTo>
                      <a:pt x="704" y="10"/>
                    </a:lnTo>
                    <a:lnTo>
                      <a:pt x="703" y="6"/>
                    </a:lnTo>
                    <a:lnTo>
                      <a:pt x="702" y="2"/>
                    </a:lnTo>
                    <a:lnTo>
                      <a:pt x="699" y="1"/>
                    </a:lnTo>
                    <a:lnTo>
                      <a:pt x="695" y="0"/>
                    </a:lnTo>
                    <a:lnTo>
                      <a:pt x="691" y="1"/>
                    </a:lnTo>
                    <a:lnTo>
                      <a:pt x="6" y="229"/>
                    </a:lnTo>
                    <a:lnTo>
                      <a:pt x="3" y="230"/>
                    </a:lnTo>
                    <a:lnTo>
                      <a:pt x="1" y="233"/>
                    </a:lnTo>
                    <a:lnTo>
                      <a:pt x="0" y="237"/>
                    </a:lnTo>
                    <a:lnTo>
                      <a:pt x="1" y="240"/>
                    </a:lnTo>
                    <a:lnTo>
                      <a:pt x="3" y="244"/>
                    </a:lnTo>
                    <a:lnTo>
                      <a:pt x="5" y="245"/>
                    </a:lnTo>
                    <a:lnTo>
                      <a:pt x="9" y="247"/>
                    </a:lnTo>
                    <a:lnTo>
                      <a:pt x="13" y="247"/>
                    </a:lnTo>
                    <a:close/>
                  </a:path>
                </a:pathLst>
              </a:custGeom>
              <a:solidFill>
                <a:srgbClr val="9696BA"/>
              </a:solidFill>
              <a:ln w="9525">
                <a:noFill/>
                <a:round/>
                <a:headEnd/>
                <a:tailEnd/>
              </a:ln>
            </p:spPr>
            <p:txBody>
              <a:bodyPr/>
              <a:lstStyle/>
              <a:p>
                <a:endParaRPr lang="en-US" dirty="0"/>
              </a:p>
            </p:txBody>
          </p:sp>
          <p:sp>
            <p:nvSpPr>
              <p:cNvPr id="47" name="Freeform 46"/>
              <p:cNvSpPr>
                <a:spLocks/>
              </p:cNvSpPr>
              <p:nvPr/>
            </p:nvSpPr>
            <p:spPr bwMode="auto">
              <a:xfrm>
                <a:off x="4619625" y="4052888"/>
                <a:ext cx="1530350" cy="541338"/>
              </a:xfrm>
              <a:custGeom>
                <a:avLst/>
                <a:gdLst>
                  <a:gd name="T0" fmla="*/ 11 w 651"/>
                  <a:gd name="T1" fmla="*/ 229 h 230"/>
                  <a:gd name="T2" fmla="*/ 645 w 651"/>
                  <a:gd name="T3" fmla="*/ 17 h 230"/>
                  <a:gd name="T4" fmla="*/ 645 w 651"/>
                  <a:gd name="T5" fmla="*/ 17 h 230"/>
                  <a:gd name="T6" fmla="*/ 649 w 651"/>
                  <a:gd name="T7" fmla="*/ 16 h 230"/>
                  <a:gd name="T8" fmla="*/ 650 w 651"/>
                  <a:gd name="T9" fmla="*/ 14 h 230"/>
                  <a:gd name="T10" fmla="*/ 651 w 651"/>
                  <a:gd name="T11" fmla="*/ 10 h 230"/>
                  <a:gd name="T12" fmla="*/ 651 w 651"/>
                  <a:gd name="T13" fmla="*/ 6 h 230"/>
                  <a:gd name="T14" fmla="*/ 650 w 651"/>
                  <a:gd name="T15" fmla="*/ 2 h 230"/>
                  <a:gd name="T16" fmla="*/ 648 w 651"/>
                  <a:gd name="T17" fmla="*/ 1 h 230"/>
                  <a:gd name="T18" fmla="*/ 644 w 651"/>
                  <a:gd name="T19" fmla="*/ 0 h 230"/>
                  <a:gd name="T20" fmla="*/ 640 w 651"/>
                  <a:gd name="T21" fmla="*/ 0 h 230"/>
                  <a:gd name="T22" fmla="*/ 640 w 651"/>
                  <a:gd name="T23" fmla="*/ 0 h 230"/>
                  <a:gd name="T24" fmla="*/ 6 w 651"/>
                  <a:gd name="T25" fmla="*/ 211 h 230"/>
                  <a:gd name="T26" fmla="*/ 6 w 651"/>
                  <a:gd name="T27" fmla="*/ 211 h 230"/>
                  <a:gd name="T28" fmla="*/ 2 w 651"/>
                  <a:gd name="T29" fmla="*/ 214 h 230"/>
                  <a:gd name="T30" fmla="*/ 1 w 651"/>
                  <a:gd name="T31" fmla="*/ 216 h 230"/>
                  <a:gd name="T32" fmla="*/ 0 w 651"/>
                  <a:gd name="T33" fmla="*/ 220 h 230"/>
                  <a:gd name="T34" fmla="*/ 0 w 651"/>
                  <a:gd name="T35" fmla="*/ 224 h 230"/>
                  <a:gd name="T36" fmla="*/ 1 w 651"/>
                  <a:gd name="T37" fmla="*/ 226 h 230"/>
                  <a:gd name="T38" fmla="*/ 4 w 651"/>
                  <a:gd name="T39" fmla="*/ 229 h 230"/>
                  <a:gd name="T40" fmla="*/ 7 w 651"/>
                  <a:gd name="T41" fmla="*/ 230 h 230"/>
                  <a:gd name="T42" fmla="*/ 11 w 651"/>
                  <a:gd name="T43" fmla="*/ 229 h 230"/>
                  <a:gd name="T44" fmla="*/ 11 w 651"/>
                  <a:gd name="T45" fmla="*/ 229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230"/>
                  <a:gd name="T71" fmla="*/ 651 w 6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230">
                    <a:moveTo>
                      <a:pt x="11" y="229"/>
                    </a:moveTo>
                    <a:lnTo>
                      <a:pt x="645" y="17"/>
                    </a:lnTo>
                    <a:lnTo>
                      <a:pt x="649" y="16"/>
                    </a:lnTo>
                    <a:lnTo>
                      <a:pt x="650" y="14"/>
                    </a:lnTo>
                    <a:lnTo>
                      <a:pt x="651" y="10"/>
                    </a:lnTo>
                    <a:lnTo>
                      <a:pt x="651" y="6"/>
                    </a:lnTo>
                    <a:lnTo>
                      <a:pt x="650" y="2"/>
                    </a:lnTo>
                    <a:lnTo>
                      <a:pt x="648" y="1"/>
                    </a:lnTo>
                    <a:lnTo>
                      <a:pt x="644" y="0"/>
                    </a:lnTo>
                    <a:lnTo>
                      <a:pt x="640" y="0"/>
                    </a:lnTo>
                    <a:lnTo>
                      <a:pt x="6" y="211"/>
                    </a:lnTo>
                    <a:lnTo>
                      <a:pt x="2" y="214"/>
                    </a:lnTo>
                    <a:lnTo>
                      <a:pt x="1" y="216"/>
                    </a:lnTo>
                    <a:lnTo>
                      <a:pt x="0" y="220"/>
                    </a:lnTo>
                    <a:lnTo>
                      <a:pt x="0" y="224"/>
                    </a:lnTo>
                    <a:lnTo>
                      <a:pt x="1" y="226"/>
                    </a:lnTo>
                    <a:lnTo>
                      <a:pt x="4" y="229"/>
                    </a:lnTo>
                    <a:lnTo>
                      <a:pt x="7" y="230"/>
                    </a:lnTo>
                    <a:lnTo>
                      <a:pt x="11" y="229"/>
                    </a:lnTo>
                    <a:close/>
                  </a:path>
                </a:pathLst>
              </a:custGeom>
              <a:solidFill>
                <a:srgbClr val="9696BA"/>
              </a:solidFill>
              <a:ln w="9525">
                <a:noFill/>
                <a:round/>
                <a:headEnd/>
                <a:tailEnd/>
              </a:ln>
            </p:spPr>
            <p:txBody>
              <a:bodyPr/>
              <a:lstStyle/>
              <a:p>
                <a:endParaRPr lang="en-US" dirty="0"/>
              </a:p>
            </p:txBody>
          </p:sp>
          <p:sp>
            <p:nvSpPr>
              <p:cNvPr id="48" name="Freeform 47"/>
              <p:cNvSpPr>
                <a:spLocks/>
              </p:cNvSpPr>
              <p:nvPr/>
            </p:nvSpPr>
            <p:spPr bwMode="auto">
              <a:xfrm>
                <a:off x="4760913" y="4406900"/>
                <a:ext cx="1741488"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49" name="Freeform 48"/>
              <p:cNvSpPr>
                <a:spLocks/>
              </p:cNvSpPr>
              <p:nvPr/>
            </p:nvSpPr>
            <p:spPr bwMode="auto">
              <a:xfrm>
                <a:off x="2209800" y="2133600"/>
                <a:ext cx="2706688" cy="2547938"/>
              </a:xfrm>
              <a:custGeom>
                <a:avLst/>
                <a:gdLst>
                  <a:gd name="T0" fmla="*/ 1100 w 1151"/>
                  <a:gd name="T1" fmla="*/ 297 h 1084"/>
                  <a:gd name="T2" fmla="*/ 1062 w 1151"/>
                  <a:gd name="T3" fmla="*/ 229 h 1084"/>
                  <a:gd name="T4" fmla="*/ 1014 w 1151"/>
                  <a:gd name="T5" fmla="*/ 169 h 1084"/>
                  <a:gd name="T6" fmla="*/ 960 w 1151"/>
                  <a:gd name="T7" fmla="*/ 117 h 1084"/>
                  <a:gd name="T8" fmla="*/ 896 w 1151"/>
                  <a:gd name="T9" fmla="*/ 74 h 1084"/>
                  <a:gd name="T10" fmla="*/ 826 w 1151"/>
                  <a:gd name="T11" fmla="*/ 39 h 1084"/>
                  <a:gd name="T12" fmla="*/ 752 w 1151"/>
                  <a:gd name="T13" fmla="*/ 15 h 1084"/>
                  <a:gd name="T14" fmla="*/ 676 w 1151"/>
                  <a:gd name="T15" fmla="*/ 2 h 1084"/>
                  <a:gd name="T16" fmla="*/ 600 w 1151"/>
                  <a:gd name="T17" fmla="*/ 0 h 1084"/>
                  <a:gd name="T18" fmla="*/ 523 w 1151"/>
                  <a:gd name="T19" fmla="*/ 10 h 1084"/>
                  <a:gd name="T20" fmla="*/ 448 w 1151"/>
                  <a:gd name="T21" fmla="*/ 32 h 1084"/>
                  <a:gd name="T22" fmla="*/ 430 w 1151"/>
                  <a:gd name="T23" fmla="*/ 38 h 1084"/>
                  <a:gd name="T24" fmla="*/ 411 w 1151"/>
                  <a:gd name="T25" fmla="*/ 47 h 1084"/>
                  <a:gd name="T26" fmla="*/ 393 w 1151"/>
                  <a:gd name="T27" fmla="*/ 54 h 1084"/>
                  <a:gd name="T28" fmla="*/ 373 w 1151"/>
                  <a:gd name="T29" fmla="*/ 60 h 1084"/>
                  <a:gd name="T30" fmla="*/ 353 w 1151"/>
                  <a:gd name="T31" fmla="*/ 66 h 1084"/>
                  <a:gd name="T32" fmla="*/ 250 w 1151"/>
                  <a:gd name="T33" fmla="*/ 114 h 1084"/>
                  <a:gd name="T34" fmla="*/ 133 w 1151"/>
                  <a:gd name="T35" fmla="*/ 213 h 1084"/>
                  <a:gd name="T36" fmla="*/ 50 w 1151"/>
                  <a:gd name="T37" fmla="*/ 339 h 1084"/>
                  <a:gd name="T38" fmla="*/ 7 w 1151"/>
                  <a:gd name="T39" fmla="*/ 483 h 1084"/>
                  <a:gd name="T40" fmla="*/ 6 w 1151"/>
                  <a:gd name="T41" fmla="*/ 636 h 1084"/>
                  <a:gd name="T42" fmla="*/ 41 w 1151"/>
                  <a:gd name="T43" fmla="*/ 763 h 1084"/>
                  <a:gd name="T44" fmla="*/ 77 w 1151"/>
                  <a:gd name="T45" fmla="*/ 832 h 1084"/>
                  <a:gd name="T46" fmla="*/ 120 w 1151"/>
                  <a:gd name="T47" fmla="*/ 894 h 1084"/>
                  <a:gd name="T48" fmla="*/ 174 w 1151"/>
                  <a:gd name="T49" fmla="*/ 950 h 1084"/>
                  <a:gd name="T50" fmla="*/ 234 w 1151"/>
                  <a:gd name="T51" fmla="*/ 996 h 1084"/>
                  <a:gd name="T52" fmla="*/ 303 w 1151"/>
                  <a:gd name="T53" fmla="*/ 1034 h 1084"/>
                  <a:gd name="T54" fmla="*/ 375 w 1151"/>
                  <a:gd name="T55" fmla="*/ 1062 h 1084"/>
                  <a:gd name="T56" fmla="*/ 451 w 1151"/>
                  <a:gd name="T57" fmla="*/ 1079 h 1084"/>
                  <a:gd name="T58" fmla="*/ 526 w 1151"/>
                  <a:gd name="T59" fmla="*/ 1084 h 1084"/>
                  <a:gd name="T60" fmla="*/ 603 w 1151"/>
                  <a:gd name="T61" fmla="*/ 1078 h 1084"/>
                  <a:gd name="T62" fmla="*/ 678 w 1151"/>
                  <a:gd name="T63" fmla="*/ 1061 h 1084"/>
                  <a:gd name="T64" fmla="*/ 716 w 1151"/>
                  <a:gd name="T65" fmla="*/ 1047 h 1084"/>
                  <a:gd name="T66" fmla="*/ 734 w 1151"/>
                  <a:gd name="T67" fmla="*/ 1040 h 1084"/>
                  <a:gd name="T68" fmla="*/ 753 w 1151"/>
                  <a:gd name="T69" fmla="*/ 1032 h 1084"/>
                  <a:gd name="T70" fmla="*/ 773 w 1151"/>
                  <a:gd name="T71" fmla="*/ 1026 h 1084"/>
                  <a:gd name="T72" fmla="*/ 794 w 1151"/>
                  <a:gd name="T73" fmla="*/ 1020 h 1084"/>
                  <a:gd name="T74" fmla="*/ 856 w 1151"/>
                  <a:gd name="T75" fmla="*/ 995 h 1084"/>
                  <a:gd name="T76" fmla="*/ 984 w 1151"/>
                  <a:gd name="T77" fmla="*/ 907 h 1084"/>
                  <a:gd name="T78" fmla="*/ 1078 w 1151"/>
                  <a:gd name="T79" fmla="*/ 789 h 1084"/>
                  <a:gd name="T80" fmla="*/ 1136 w 1151"/>
                  <a:gd name="T81" fmla="*/ 650 h 1084"/>
                  <a:gd name="T82" fmla="*/ 1151 w 1151"/>
                  <a:gd name="T83" fmla="*/ 498 h 1084"/>
                  <a:gd name="T84" fmla="*/ 1120 w 1151"/>
                  <a:gd name="T85" fmla="*/ 344 h 10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1"/>
                  <a:gd name="T130" fmla="*/ 0 h 1084"/>
                  <a:gd name="T131" fmla="*/ 1151 w 1151"/>
                  <a:gd name="T132" fmla="*/ 1084 h 10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1" h="1084">
                    <a:moveTo>
                      <a:pt x="1120" y="344"/>
                    </a:moveTo>
                    <a:lnTo>
                      <a:pt x="1111" y="320"/>
                    </a:lnTo>
                    <a:lnTo>
                      <a:pt x="1100" y="297"/>
                    </a:lnTo>
                    <a:lnTo>
                      <a:pt x="1088" y="274"/>
                    </a:lnTo>
                    <a:lnTo>
                      <a:pt x="1076" y="251"/>
                    </a:lnTo>
                    <a:lnTo>
                      <a:pt x="1062" y="229"/>
                    </a:lnTo>
                    <a:lnTo>
                      <a:pt x="1048" y="209"/>
                    </a:lnTo>
                    <a:lnTo>
                      <a:pt x="1031" y="190"/>
                    </a:lnTo>
                    <a:lnTo>
                      <a:pt x="1014" y="169"/>
                    </a:lnTo>
                    <a:lnTo>
                      <a:pt x="997" y="151"/>
                    </a:lnTo>
                    <a:lnTo>
                      <a:pt x="979" y="133"/>
                    </a:lnTo>
                    <a:lnTo>
                      <a:pt x="960" y="117"/>
                    </a:lnTo>
                    <a:lnTo>
                      <a:pt x="939" y="102"/>
                    </a:lnTo>
                    <a:lnTo>
                      <a:pt x="918" y="88"/>
                    </a:lnTo>
                    <a:lnTo>
                      <a:pt x="896" y="74"/>
                    </a:lnTo>
                    <a:lnTo>
                      <a:pt x="873" y="61"/>
                    </a:lnTo>
                    <a:lnTo>
                      <a:pt x="850" y="49"/>
                    </a:lnTo>
                    <a:lnTo>
                      <a:pt x="826" y="39"/>
                    </a:lnTo>
                    <a:lnTo>
                      <a:pt x="801" y="29"/>
                    </a:lnTo>
                    <a:lnTo>
                      <a:pt x="777" y="21"/>
                    </a:lnTo>
                    <a:lnTo>
                      <a:pt x="752" y="15"/>
                    </a:lnTo>
                    <a:lnTo>
                      <a:pt x="728" y="9"/>
                    </a:lnTo>
                    <a:lnTo>
                      <a:pt x="702" y="5"/>
                    </a:lnTo>
                    <a:lnTo>
                      <a:pt x="676" y="2"/>
                    </a:lnTo>
                    <a:lnTo>
                      <a:pt x="651" y="0"/>
                    </a:lnTo>
                    <a:lnTo>
                      <a:pt x="625" y="0"/>
                    </a:lnTo>
                    <a:lnTo>
                      <a:pt x="600" y="0"/>
                    </a:lnTo>
                    <a:lnTo>
                      <a:pt x="574" y="2"/>
                    </a:lnTo>
                    <a:lnTo>
                      <a:pt x="549" y="6"/>
                    </a:lnTo>
                    <a:lnTo>
                      <a:pt x="523" y="10"/>
                    </a:lnTo>
                    <a:lnTo>
                      <a:pt x="498" y="16"/>
                    </a:lnTo>
                    <a:lnTo>
                      <a:pt x="474" y="23"/>
                    </a:lnTo>
                    <a:lnTo>
                      <a:pt x="448" y="32"/>
                    </a:lnTo>
                    <a:lnTo>
                      <a:pt x="442" y="34"/>
                    </a:lnTo>
                    <a:lnTo>
                      <a:pt x="437" y="35"/>
                    </a:lnTo>
                    <a:lnTo>
                      <a:pt x="430" y="38"/>
                    </a:lnTo>
                    <a:lnTo>
                      <a:pt x="424" y="40"/>
                    </a:lnTo>
                    <a:lnTo>
                      <a:pt x="418" y="43"/>
                    </a:lnTo>
                    <a:lnTo>
                      <a:pt x="411" y="47"/>
                    </a:lnTo>
                    <a:lnTo>
                      <a:pt x="406" y="49"/>
                    </a:lnTo>
                    <a:lnTo>
                      <a:pt x="400" y="52"/>
                    </a:lnTo>
                    <a:lnTo>
                      <a:pt x="393" y="54"/>
                    </a:lnTo>
                    <a:lnTo>
                      <a:pt x="387" y="56"/>
                    </a:lnTo>
                    <a:lnTo>
                      <a:pt x="379" y="58"/>
                    </a:lnTo>
                    <a:lnTo>
                      <a:pt x="373" y="60"/>
                    </a:lnTo>
                    <a:lnTo>
                      <a:pt x="367" y="62"/>
                    </a:lnTo>
                    <a:lnTo>
                      <a:pt x="360" y="63"/>
                    </a:lnTo>
                    <a:lnTo>
                      <a:pt x="353" y="66"/>
                    </a:lnTo>
                    <a:lnTo>
                      <a:pt x="346" y="69"/>
                    </a:lnTo>
                    <a:lnTo>
                      <a:pt x="296" y="89"/>
                    </a:lnTo>
                    <a:lnTo>
                      <a:pt x="250" y="114"/>
                    </a:lnTo>
                    <a:lnTo>
                      <a:pt x="208" y="144"/>
                    </a:lnTo>
                    <a:lnTo>
                      <a:pt x="169" y="177"/>
                    </a:lnTo>
                    <a:lnTo>
                      <a:pt x="133" y="213"/>
                    </a:lnTo>
                    <a:lnTo>
                      <a:pt x="101" y="252"/>
                    </a:lnTo>
                    <a:lnTo>
                      <a:pt x="73" y="294"/>
                    </a:lnTo>
                    <a:lnTo>
                      <a:pt x="50" y="339"/>
                    </a:lnTo>
                    <a:lnTo>
                      <a:pt x="31" y="385"/>
                    </a:lnTo>
                    <a:lnTo>
                      <a:pt x="16" y="433"/>
                    </a:lnTo>
                    <a:lnTo>
                      <a:pt x="7" y="483"/>
                    </a:lnTo>
                    <a:lnTo>
                      <a:pt x="2" y="534"/>
                    </a:lnTo>
                    <a:lnTo>
                      <a:pt x="0" y="585"/>
                    </a:lnTo>
                    <a:lnTo>
                      <a:pt x="6" y="636"/>
                    </a:lnTo>
                    <a:lnTo>
                      <a:pt x="17" y="688"/>
                    </a:lnTo>
                    <a:lnTo>
                      <a:pt x="32" y="739"/>
                    </a:lnTo>
                    <a:lnTo>
                      <a:pt x="41" y="763"/>
                    </a:lnTo>
                    <a:lnTo>
                      <a:pt x="53" y="787"/>
                    </a:lnTo>
                    <a:lnTo>
                      <a:pt x="64" y="810"/>
                    </a:lnTo>
                    <a:lnTo>
                      <a:pt x="77" y="832"/>
                    </a:lnTo>
                    <a:lnTo>
                      <a:pt x="90" y="854"/>
                    </a:lnTo>
                    <a:lnTo>
                      <a:pt x="105" y="875"/>
                    </a:lnTo>
                    <a:lnTo>
                      <a:pt x="120" y="894"/>
                    </a:lnTo>
                    <a:lnTo>
                      <a:pt x="137" y="913"/>
                    </a:lnTo>
                    <a:lnTo>
                      <a:pt x="155" y="933"/>
                    </a:lnTo>
                    <a:lnTo>
                      <a:pt x="174" y="950"/>
                    </a:lnTo>
                    <a:lnTo>
                      <a:pt x="193" y="967"/>
                    </a:lnTo>
                    <a:lnTo>
                      <a:pt x="213" y="982"/>
                    </a:lnTo>
                    <a:lnTo>
                      <a:pt x="234" y="996"/>
                    </a:lnTo>
                    <a:lnTo>
                      <a:pt x="257" y="1010"/>
                    </a:lnTo>
                    <a:lnTo>
                      <a:pt x="280" y="1023"/>
                    </a:lnTo>
                    <a:lnTo>
                      <a:pt x="303" y="1034"/>
                    </a:lnTo>
                    <a:lnTo>
                      <a:pt x="327" y="1045"/>
                    </a:lnTo>
                    <a:lnTo>
                      <a:pt x="351" y="1055"/>
                    </a:lnTo>
                    <a:lnTo>
                      <a:pt x="375" y="1062"/>
                    </a:lnTo>
                    <a:lnTo>
                      <a:pt x="401" y="1069"/>
                    </a:lnTo>
                    <a:lnTo>
                      <a:pt x="425" y="1075"/>
                    </a:lnTo>
                    <a:lnTo>
                      <a:pt x="451" y="1079"/>
                    </a:lnTo>
                    <a:lnTo>
                      <a:pt x="476" y="1082"/>
                    </a:lnTo>
                    <a:lnTo>
                      <a:pt x="502" y="1084"/>
                    </a:lnTo>
                    <a:lnTo>
                      <a:pt x="526" y="1084"/>
                    </a:lnTo>
                    <a:lnTo>
                      <a:pt x="551" y="1084"/>
                    </a:lnTo>
                    <a:lnTo>
                      <a:pt x="577" y="1082"/>
                    </a:lnTo>
                    <a:lnTo>
                      <a:pt x="603" y="1078"/>
                    </a:lnTo>
                    <a:lnTo>
                      <a:pt x="628" y="1074"/>
                    </a:lnTo>
                    <a:lnTo>
                      <a:pt x="654" y="1068"/>
                    </a:lnTo>
                    <a:lnTo>
                      <a:pt x="678" y="1061"/>
                    </a:lnTo>
                    <a:lnTo>
                      <a:pt x="703" y="1052"/>
                    </a:lnTo>
                    <a:lnTo>
                      <a:pt x="710" y="1050"/>
                    </a:lnTo>
                    <a:lnTo>
                      <a:pt x="716" y="1047"/>
                    </a:lnTo>
                    <a:lnTo>
                      <a:pt x="722" y="1045"/>
                    </a:lnTo>
                    <a:lnTo>
                      <a:pt x="729" y="1042"/>
                    </a:lnTo>
                    <a:lnTo>
                      <a:pt x="734" y="1040"/>
                    </a:lnTo>
                    <a:lnTo>
                      <a:pt x="740" y="1037"/>
                    </a:lnTo>
                    <a:lnTo>
                      <a:pt x="747" y="1034"/>
                    </a:lnTo>
                    <a:lnTo>
                      <a:pt x="753" y="1032"/>
                    </a:lnTo>
                    <a:lnTo>
                      <a:pt x="759" y="1029"/>
                    </a:lnTo>
                    <a:lnTo>
                      <a:pt x="767" y="1028"/>
                    </a:lnTo>
                    <a:lnTo>
                      <a:pt x="773" y="1026"/>
                    </a:lnTo>
                    <a:lnTo>
                      <a:pt x="780" y="1024"/>
                    </a:lnTo>
                    <a:lnTo>
                      <a:pt x="786" y="1022"/>
                    </a:lnTo>
                    <a:lnTo>
                      <a:pt x="794" y="1020"/>
                    </a:lnTo>
                    <a:lnTo>
                      <a:pt x="800" y="1018"/>
                    </a:lnTo>
                    <a:lnTo>
                      <a:pt x="807" y="1015"/>
                    </a:lnTo>
                    <a:lnTo>
                      <a:pt x="856" y="995"/>
                    </a:lnTo>
                    <a:lnTo>
                      <a:pt x="902" y="969"/>
                    </a:lnTo>
                    <a:lnTo>
                      <a:pt x="944" y="940"/>
                    </a:lnTo>
                    <a:lnTo>
                      <a:pt x="984" y="907"/>
                    </a:lnTo>
                    <a:lnTo>
                      <a:pt x="1020" y="871"/>
                    </a:lnTo>
                    <a:lnTo>
                      <a:pt x="1051" y="832"/>
                    </a:lnTo>
                    <a:lnTo>
                      <a:pt x="1078" y="789"/>
                    </a:lnTo>
                    <a:lnTo>
                      <a:pt x="1102" y="744"/>
                    </a:lnTo>
                    <a:lnTo>
                      <a:pt x="1122" y="698"/>
                    </a:lnTo>
                    <a:lnTo>
                      <a:pt x="1136" y="650"/>
                    </a:lnTo>
                    <a:lnTo>
                      <a:pt x="1146" y="600"/>
                    </a:lnTo>
                    <a:lnTo>
                      <a:pt x="1151" y="549"/>
                    </a:lnTo>
                    <a:lnTo>
                      <a:pt x="1151" y="498"/>
                    </a:lnTo>
                    <a:lnTo>
                      <a:pt x="1146" y="447"/>
                    </a:lnTo>
                    <a:lnTo>
                      <a:pt x="1136" y="395"/>
                    </a:lnTo>
                    <a:lnTo>
                      <a:pt x="1120" y="344"/>
                    </a:lnTo>
                    <a:close/>
                  </a:path>
                </a:pathLst>
              </a:custGeom>
              <a:solidFill>
                <a:srgbClr val="00007F"/>
              </a:solidFill>
              <a:ln w="9525">
                <a:noFill/>
                <a:round/>
                <a:headEnd/>
                <a:tailEnd/>
              </a:ln>
            </p:spPr>
            <p:txBody>
              <a:bodyPr/>
              <a:lstStyle/>
              <a:p>
                <a:endParaRPr lang="en-US" dirty="0"/>
              </a:p>
            </p:txBody>
          </p:sp>
          <p:sp>
            <p:nvSpPr>
              <p:cNvPr id="50" name="Freeform 49"/>
              <p:cNvSpPr>
                <a:spLocks/>
              </p:cNvSpPr>
              <p:nvPr/>
            </p:nvSpPr>
            <p:spPr bwMode="auto">
              <a:xfrm>
                <a:off x="2527300" y="2362200"/>
                <a:ext cx="2044700" cy="2198688"/>
              </a:xfrm>
              <a:custGeom>
                <a:avLst/>
                <a:gdLst>
                  <a:gd name="T0" fmla="*/ 555 w 870"/>
                  <a:gd name="T1" fmla="*/ 931 h 935"/>
                  <a:gd name="T2" fmla="*/ 465 w 870"/>
                  <a:gd name="T3" fmla="*/ 935 h 935"/>
                  <a:gd name="T4" fmla="*/ 379 w 870"/>
                  <a:gd name="T5" fmla="*/ 924 h 935"/>
                  <a:gd name="T6" fmla="*/ 297 w 870"/>
                  <a:gd name="T7" fmla="*/ 897 h 935"/>
                  <a:gd name="T8" fmla="*/ 220 w 870"/>
                  <a:gd name="T9" fmla="*/ 855 h 935"/>
                  <a:gd name="T10" fmla="*/ 152 w 870"/>
                  <a:gd name="T11" fmla="*/ 801 h 935"/>
                  <a:gd name="T12" fmla="*/ 93 w 870"/>
                  <a:gd name="T13" fmla="*/ 735 h 935"/>
                  <a:gd name="T14" fmla="*/ 47 w 870"/>
                  <a:gd name="T15" fmla="*/ 657 h 935"/>
                  <a:gd name="T16" fmla="*/ 15 w 870"/>
                  <a:gd name="T17" fmla="*/ 568 h 935"/>
                  <a:gd name="T18" fmla="*/ 0 w 870"/>
                  <a:gd name="T19" fmla="*/ 474 h 935"/>
                  <a:gd name="T20" fmla="*/ 5 w 870"/>
                  <a:gd name="T21" fmla="*/ 379 h 935"/>
                  <a:gd name="T22" fmla="*/ 28 w 870"/>
                  <a:gd name="T23" fmla="*/ 286 h 935"/>
                  <a:gd name="T24" fmla="*/ 55 w 870"/>
                  <a:gd name="T25" fmla="*/ 224 h 935"/>
                  <a:gd name="T26" fmla="*/ 75 w 870"/>
                  <a:gd name="T27" fmla="*/ 188 h 935"/>
                  <a:gd name="T28" fmla="*/ 99 w 870"/>
                  <a:gd name="T29" fmla="*/ 155 h 935"/>
                  <a:gd name="T30" fmla="*/ 125 w 870"/>
                  <a:gd name="T31" fmla="*/ 123 h 935"/>
                  <a:gd name="T32" fmla="*/ 154 w 870"/>
                  <a:gd name="T33" fmla="*/ 94 h 935"/>
                  <a:gd name="T34" fmla="*/ 185 w 870"/>
                  <a:gd name="T35" fmla="*/ 68 h 935"/>
                  <a:gd name="T36" fmla="*/ 218 w 870"/>
                  <a:gd name="T37" fmla="*/ 44 h 935"/>
                  <a:gd name="T38" fmla="*/ 254 w 870"/>
                  <a:gd name="T39" fmla="*/ 23 h 935"/>
                  <a:gd name="T40" fmla="*/ 292 w 870"/>
                  <a:gd name="T41" fmla="*/ 10 h 935"/>
                  <a:gd name="T42" fmla="*/ 331 w 870"/>
                  <a:gd name="T43" fmla="*/ 3 h 935"/>
                  <a:gd name="T44" fmla="*/ 372 w 870"/>
                  <a:gd name="T45" fmla="*/ 0 h 935"/>
                  <a:gd name="T46" fmla="*/ 412 w 870"/>
                  <a:gd name="T47" fmla="*/ 1 h 935"/>
                  <a:gd name="T48" fmla="*/ 453 w 870"/>
                  <a:gd name="T49" fmla="*/ 5 h 935"/>
                  <a:gd name="T50" fmla="*/ 492 w 870"/>
                  <a:gd name="T51" fmla="*/ 12 h 935"/>
                  <a:gd name="T52" fmla="*/ 532 w 870"/>
                  <a:gd name="T53" fmla="*/ 23 h 935"/>
                  <a:gd name="T54" fmla="*/ 570 w 870"/>
                  <a:gd name="T55" fmla="*/ 37 h 935"/>
                  <a:gd name="T56" fmla="*/ 611 w 870"/>
                  <a:gd name="T57" fmla="*/ 57 h 935"/>
                  <a:gd name="T58" fmla="*/ 653 w 870"/>
                  <a:gd name="T59" fmla="*/ 81 h 935"/>
                  <a:gd name="T60" fmla="*/ 691 w 870"/>
                  <a:gd name="T61" fmla="*/ 109 h 935"/>
                  <a:gd name="T62" fmla="*/ 727 w 870"/>
                  <a:gd name="T63" fmla="*/ 141 h 935"/>
                  <a:gd name="T64" fmla="*/ 759 w 870"/>
                  <a:gd name="T65" fmla="*/ 175 h 935"/>
                  <a:gd name="T66" fmla="*/ 787 w 870"/>
                  <a:gd name="T67" fmla="*/ 212 h 935"/>
                  <a:gd name="T68" fmla="*/ 812 w 870"/>
                  <a:gd name="T69" fmla="*/ 253 h 935"/>
                  <a:gd name="T70" fmla="*/ 833 w 870"/>
                  <a:gd name="T71" fmla="*/ 297 h 935"/>
                  <a:gd name="T72" fmla="*/ 856 w 870"/>
                  <a:gd name="T73" fmla="*/ 365 h 935"/>
                  <a:gd name="T74" fmla="*/ 870 w 870"/>
                  <a:gd name="T75" fmla="*/ 460 h 935"/>
                  <a:gd name="T76" fmla="*/ 866 w 870"/>
                  <a:gd name="T77" fmla="*/ 555 h 935"/>
                  <a:gd name="T78" fmla="*/ 843 w 870"/>
                  <a:gd name="T79" fmla="*/ 648 h 935"/>
                  <a:gd name="T80" fmla="*/ 816 w 870"/>
                  <a:gd name="T81" fmla="*/ 712 h 935"/>
                  <a:gd name="T82" fmla="*/ 794 w 870"/>
                  <a:gd name="T83" fmla="*/ 748 h 935"/>
                  <a:gd name="T84" fmla="*/ 771 w 870"/>
                  <a:gd name="T85" fmla="*/ 781 h 935"/>
                  <a:gd name="T86" fmla="*/ 745 w 870"/>
                  <a:gd name="T87" fmla="*/ 813 h 935"/>
                  <a:gd name="T88" fmla="*/ 717 w 870"/>
                  <a:gd name="T89" fmla="*/ 842 h 935"/>
                  <a:gd name="T90" fmla="*/ 686 w 870"/>
                  <a:gd name="T91" fmla="*/ 867 h 935"/>
                  <a:gd name="T92" fmla="*/ 653 w 870"/>
                  <a:gd name="T93" fmla="*/ 892 h 935"/>
                  <a:gd name="T94" fmla="*/ 617 w 870"/>
                  <a:gd name="T95" fmla="*/ 913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
                  <a:gd name="T145" fmla="*/ 0 h 935"/>
                  <a:gd name="T146" fmla="*/ 870 w 870"/>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 h="935">
                    <a:moveTo>
                      <a:pt x="599" y="922"/>
                    </a:moveTo>
                    <a:lnTo>
                      <a:pt x="555" y="931"/>
                    </a:lnTo>
                    <a:lnTo>
                      <a:pt x="510" y="935"/>
                    </a:lnTo>
                    <a:lnTo>
                      <a:pt x="465" y="935"/>
                    </a:lnTo>
                    <a:lnTo>
                      <a:pt x="422" y="931"/>
                    </a:lnTo>
                    <a:lnTo>
                      <a:pt x="379" y="924"/>
                    </a:lnTo>
                    <a:lnTo>
                      <a:pt x="337" y="912"/>
                    </a:lnTo>
                    <a:lnTo>
                      <a:pt x="297" y="897"/>
                    </a:lnTo>
                    <a:lnTo>
                      <a:pt x="257" y="878"/>
                    </a:lnTo>
                    <a:lnTo>
                      <a:pt x="220" y="855"/>
                    </a:lnTo>
                    <a:lnTo>
                      <a:pt x="185" y="829"/>
                    </a:lnTo>
                    <a:lnTo>
                      <a:pt x="152" y="801"/>
                    </a:lnTo>
                    <a:lnTo>
                      <a:pt x="121" y="769"/>
                    </a:lnTo>
                    <a:lnTo>
                      <a:pt x="93" y="735"/>
                    </a:lnTo>
                    <a:lnTo>
                      <a:pt x="69" y="697"/>
                    </a:lnTo>
                    <a:lnTo>
                      <a:pt x="47" y="657"/>
                    </a:lnTo>
                    <a:lnTo>
                      <a:pt x="29" y="614"/>
                    </a:lnTo>
                    <a:lnTo>
                      <a:pt x="15" y="568"/>
                    </a:lnTo>
                    <a:lnTo>
                      <a:pt x="5" y="521"/>
                    </a:lnTo>
                    <a:lnTo>
                      <a:pt x="0" y="474"/>
                    </a:lnTo>
                    <a:lnTo>
                      <a:pt x="0" y="427"/>
                    </a:lnTo>
                    <a:lnTo>
                      <a:pt x="5" y="379"/>
                    </a:lnTo>
                    <a:lnTo>
                      <a:pt x="14" y="332"/>
                    </a:lnTo>
                    <a:lnTo>
                      <a:pt x="28" y="286"/>
                    </a:lnTo>
                    <a:lnTo>
                      <a:pt x="46" y="242"/>
                    </a:lnTo>
                    <a:lnTo>
                      <a:pt x="55" y="224"/>
                    </a:lnTo>
                    <a:lnTo>
                      <a:pt x="65" y="205"/>
                    </a:lnTo>
                    <a:lnTo>
                      <a:pt x="75" y="188"/>
                    </a:lnTo>
                    <a:lnTo>
                      <a:pt x="87" y="170"/>
                    </a:lnTo>
                    <a:lnTo>
                      <a:pt x="99" y="155"/>
                    </a:lnTo>
                    <a:lnTo>
                      <a:pt x="112" y="139"/>
                    </a:lnTo>
                    <a:lnTo>
                      <a:pt x="125" y="123"/>
                    </a:lnTo>
                    <a:lnTo>
                      <a:pt x="139" y="108"/>
                    </a:lnTo>
                    <a:lnTo>
                      <a:pt x="154" y="94"/>
                    </a:lnTo>
                    <a:lnTo>
                      <a:pt x="168" y="81"/>
                    </a:lnTo>
                    <a:lnTo>
                      <a:pt x="185" y="68"/>
                    </a:lnTo>
                    <a:lnTo>
                      <a:pt x="201" y="56"/>
                    </a:lnTo>
                    <a:lnTo>
                      <a:pt x="218" y="44"/>
                    </a:lnTo>
                    <a:lnTo>
                      <a:pt x="236" y="33"/>
                    </a:lnTo>
                    <a:lnTo>
                      <a:pt x="254" y="23"/>
                    </a:lnTo>
                    <a:lnTo>
                      <a:pt x="271" y="14"/>
                    </a:lnTo>
                    <a:lnTo>
                      <a:pt x="292" y="10"/>
                    </a:lnTo>
                    <a:lnTo>
                      <a:pt x="311" y="6"/>
                    </a:lnTo>
                    <a:lnTo>
                      <a:pt x="331" y="3"/>
                    </a:lnTo>
                    <a:lnTo>
                      <a:pt x="352" y="1"/>
                    </a:lnTo>
                    <a:lnTo>
                      <a:pt x="372" y="0"/>
                    </a:lnTo>
                    <a:lnTo>
                      <a:pt x="391" y="0"/>
                    </a:lnTo>
                    <a:lnTo>
                      <a:pt x="412" y="1"/>
                    </a:lnTo>
                    <a:lnTo>
                      <a:pt x="432" y="2"/>
                    </a:lnTo>
                    <a:lnTo>
                      <a:pt x="453" y="5"/>
                    </a:lnTo>
                    <a:lnTo>
                      <a:pt x="472" y="9"/>
                    </a:lnTo>
                    <a:lnTo>
                      <a:pt x="492" y="12"/>
                    </a:lnTo>
                    <a:lnTo>
                      <a:pt x="511" y="17"/>
                    </a:lnTo>
                    <a:lnTo>
                      <a:pt x="532" y="23"/>
                    </a:lnTo>
                    <a:lnTo>
                      <a:pt x="551" y="29"/>
                    </a:lnTo>
                    <a:lnTo>
                      <a:pt x="570" y="37"/>
                    </a:lnTo>
                    <a:lnTo>
                      <a:pt x="589" y="45"/>
                    </a:lnTo>
                    <a:lnTo>
                      <a:pt x="611" y="57"/>
                    </a:lnTo>
                    <a:lnTo>
                      <a:pt x="632" y="68"/>
                    </a:lnTo>
                    <a:lnTo>
                      <a:pt x="653" y="81"/>
                    </a:lnTo>
                    <a:lnTo>
                      <a:pt x="672" y="95"/>
                    </a:lnTo>
                    <a:lnTo>
                      <a:pt x="691" y="109"/>
                    </a:lnTo>
                    <a:lnTo>
                      <a:pt x="709" y="124"/>
                    </a:lnTo>
                    <a:lnTo>
                      <a:pt x="727" y="141"/>
                    </a:lnTo>
                    <a:lnTo>
                      <a:pt x="743" y="158"/>
                    </a:lnTo>
                    <a:lnTo>
                      <a:pt x="759" y="175"/>
                    </a:lnTo>
                    <a:lnTo>
                      <a:pt x="773" y="193"/>
                    </a:lnTo>
                    <a:lnTo>
                      <a:pt x="787" y="212"/>
                    </a:lnTo>
                    <a:lnTo>
                      <a:pt x="800" y="233"/>
                    </a:lnTo>
                    <a:lnTo>
                      <a:pt x="812" y="253"/>
                    </a:lnTo>
                    <a:lnTo>
                      <a:pt x="822" y="275"/>
                    </a:lnTo>
                    <a:lnTo>
                      <a:pt x="833" y="297"/>
                    </a:lnTo>
                    <a:lnTo>
                      <a:pt x="842" y="319"/>
                    </a:lnTo>
                    <a:lnTo>
                      <a:pt x="856" y="365"/>
                    </a:lnTo>
                    <a:lnTo>
                      <a:pt x="865" y="412"/>
                    </a:lnTo>
                    <a:lnTo>
                      <a:pt x="870" y="460"/>
                    </a:lnTo>
                    <a:lnTo>
                      <a:pt x="870" y="508"/>
                    </a:lnTo>
                    <a:lnTo>
                      <a:pt x="866" y="555"/>
                    </a:lnTo>
                    <a:lnTo>
                      <a:pt x="857" y="601"/>
                    </a:lnTo>
                    <a:lnTo>
                      <a:pt x="843" y="648"/>
                    </a:lnTo>
                    <a:lnTo>
                      <a:pt x="825" y="693"/>
                    </a:lnTo>
                    <a:lnTo>
                      <a:pt x="816" y="712"/>
                    </a:lnTo>
                    <a:lnTo>
                      <a:pt x="806" y="730"/>
                    </a:lnTo>
                    <a:lnTo>
                      <a:pt x="794" y="748"/>
                    </a:lnTo>
                    <a:lnTo>
                      <a:pt x="783" y="764"/>
                    </a:lnTo>
                    <a:lnTo>
                      <a:pt x="771" y="781"/>
                    </a:lnTo>
                    <a:lnTo>
                      <a:pt x="759" y="797"/>
                    </a:lnTo>
                    <a:lnTo>
                      <a:pt x="745" y="813"/>
                    </a:lnTo>
                    <a:lnTo>
                      <a:pt x="731" y="827"/>
                    </a:lnTo>
                    <a:lnTo>
                      <a:pt x="717" y="842"/>
                    </a:lnTo>
                    <a:lnTo>
                      <a:pt x="701" y="855"/>
                    </a:lnTo>
                    <a:lnTo>
                      <a:pt x="686" y="867"/>
                    </a:lnTo>
                    <a:lnTo>
                      <a:pt x="669" y="880"/>
                    </a:lnTo>
                    <a:lnTo>
                      <a:pt x="653" y="892"/>
                    </a:lnTo>
                    <a:lnTo>
                      <a:pt x="635" y="903"/>
                    </a:lnTo>
                    <a:lnTo>
                      <a:pt x="617" y="913"/>
                    </a:lnTo>
                    <a:lnTo>
                      <a:pt x="599" y="922"/>
                    </a:lnTo>
                    <a:close/>
                  </a:path>
                </a:pathLst>
              </a:custGeom>
              <a:solidFill>
                <a:srgbClr val="FFFFFF"/>
              </a:solidFill>
              <a:ln w="9525">
                <a:noFill/>
                <a:round/>
                <a:headEnd/>
                <a:tailEnd/>
              </a:ln>
            </p:spPr>
            <p:txBody>
              <a:bodyPr/>
              <a:lstStyle/>
              <a:p>
                <a:endParaRPr lang="en-US" dirty="0"/>
              </a:p>
            </p:txBody>
          </p:sp>
          <p:sp>
            <p:nvSpPr>
              <p:cNvPr id="51" name="Freeform 50"/>
              <p:cNvSpPr>
                <a:spLocks/>
              </p:cNvSpPr>
              <p:nvPr/>
            </p:nvSpPr>
            <p:spPr bwMode="auto">
              <a:xfrm>
                <a:off x="4086225" y="4692650"/>
                <a:ext cx="268288" cy="463550"/>
              </a:xfrm>
              <a:custGeom>
                <a:avLst/>
                <a:gdLst>
                  <a:gd name="T0" fmla="*/ 46 w 114"/>
                  <a:gd name="T1" fmla="*/ 5 h 197"/>
                  <a:gd name="T2" fmla="*/ 0 w 114"/>
                  <a:gd name="T3" fmla="*/ 0 h 197"/>
                  <a:gd name="T4" fmla="*/ 70 w 114"/>
                  <a:gd name="T5" fmla="*/ 197 h 197"/>
                  <a:gd name="T6" fmla="*/ 114 w 114"/>
                  <a:gd name="T7" fmla="*/ 197 h 197"/>
                  <a:gd name="T8" fmla="*/ 46 w 114"/>
                  <a:gd name="T9" fmla="*/ 5 h 197"/>
                  <a:gd name="T10" fmla="*/ 0 60000 65536"/>
                  <a:gd name="T11" fmla="*/ 0 60000 65536"/>
                  <a:gd name="T12" fmla="*/ 0 60000 65536"/>
                  <a:gd name="T13" fmla="*/ 0 60000 65536"/>
                  <a:gd name="T14" fmla="*/ 0 60000 65536"/>
                  <a:gd name="T15" fmla="*/ 0 w 114"/>
                  <a:gd name="T16" fmla="*/ 0 h 197"/>
                  <a:gd name="T17" fmla="*/ 114 w 114"/>
                  <a:gd name="T18" fmla="*/ 197 h 197"/>
                </a:gdLst>
                <a:ahLst/>
                <a:cxnLst>
                  <a:cxn ang="T10">
                    <a:pos x="T0" y="T1"/>
                  </a:cxn>
                  <a:cxn ang="T11">
                    <a:pos x="T2" y="T3"/>
                  </a:cxn>
                  <a:cxn ang="T12">
                    <a:pos x="T4" y="T5"/>
                  </a:cxn>
                  <a:cxn ang="T13">
                    <a:pos x="T6" y="T7"/>
                  </a:cxn>
                  <a:cxn ang="T14">
                    <a:pos x="T8" y="T9"/>
                  </a:cxn>
                </a:cxnLst>
                <a:rect l="T15" t="T16" r="T17" b="T18"/>
                <a:pathLst>
                  <a:path w="114" h="197">
                    <a:moveTo>
                      <a:pt x="46" y="5"/>
                    </a:moveTo>
                    <a:lnTo>
                      <a:pt x="0" y="0"/>
                    </a:lnTo>
                    <a:lnTo>
                      <a:pt x="70" y="197"/>
                    </a:lnTo>
                    <a:lnTo>
                      <a:pt x="114" y="197"/>
                    </a:lnTo>
                    <a:lnTo>
                      <a:pt x="46" y="5"/>
                    </a:lnTo>
                    <a:close/>
                  </a:path>
                </a:pathLst>
              </a:custGeom>
              <a:solidFill>
                <a:srgbClr val="2D2D8C"/>
              </a:solidFill>
              <a:ln w="9525">
                <a:noFill/>
                <a:round/>
                <a:headEnd/>
                <a:tailEnd/>
              </a:ln>
            </p:spPr>
            <p:txBody>
              <a:bodyPr/>
              <a:lstStyle/>
              <a:p>
                <a:endParaRPr lang="en-US" dirty="0"/>
              </a:p>
            </p:txBody>
          </p:sp>
          <p:sp>
            <p:nvSpPr>
              <p:cNvPr id="52" name="Freeform 51"/>
              <p:cNvSpPr>
                <a:spLocks/>
              </p:cNvSpPr>
              <p:nvPr/>
            </p:nvSpPr>
            <p:spPr bwMode="auto">
              <a:xfrm>
                <a:off x="4967288" y="4637088"/>
                <a:ext cx="1547813" cy="509588"/>
              </a:xfrm>
              <a:custGeom>
                <a:avLst/>
                <a:gdLst>
                  <a:gd name="T0" fmla="*/ 658 w 658"/>
                  <a:gd name="T1" fmla="*/ 6 h 217"/>
                  <a:gd name="T2" fmla="*/ 655 w 658"/>
                  <a:gd name="T3" fmla="*/ 3 h 217"/>
                  <a:gd name="T4" fmla="*/ 653 w 658"/>
                  <a:gd name="T5" fmla="*/ 1 h 217"/>
                  <a:gd name="T6" fmla="*/ 649 w 658"/>
                  <a:gd name="T7" fmla="*/ 0 h 217"/>
                  <a:gd name="T8" fmla="*/ 645 w 658"/>
                  <a:gd name="T9" fmla="*/ 1 h 217"/>
                  <a:gd name="T10" fmla="*/ 0 w 658"/>
                  <a:gd name="T11" fmla="*/ 217 h 217"/>
                  <a:gd name="T12" fmla="*/ 58 w 658"/>
                  <a:gd name="T13" fmla="*/ 217 h 217"/>
                  <a:gd name="T14" fmla="*/ 651 w 658"/>
                  <a:gd name="T15" fmla="*/ 18 h 217"/>
                  <a:gd name="T16" fmla="*/ 655 w 658"/>
                  <a:gd name="T17" fmla="*/ 17 h 217"/>
                  <a:gd name="T18" fmla="*/ 657 w 658"/>
                  <a:gd name="T19" fmla="*/ 14 h 217"/>
                  <a:gd name="T20" fmla="*/ 658 w 658"/>
                  <a:gd name="T21" fmla="*/ 10 h 217"/>
                  <a:gd name="T22" fmla="*/ 658 w 658"/>
                  <a:gd name="T23" fmla="*/ 6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217"/>
                  <a:gd name="T38" fmla="*/ 658 w 658"/>
                  <a:gd name="T39" fmla="*/ 217 h 2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217">
                    <a:moveTo>
                      <a:pt x="658" y="6"/>
                    </a:moveTo>
                    <a:lnTo>
                      <a:pt x="655" y="3"/>
                    </a:lnTo>
                    <a:lnTo>
                      <a:pt x="653" y="1"/>
                    </a:lnTo>
                    <a:lnTo>
                      <a:pt x="649" y="0"/>
                    </a:lnTo>
                    <a:lnTo>
                      <a:pt x="645" y="1"/>
                    </a:lnTo>
                    <a:lnTo>
                      <a:pt x="0" y="217"/>
                    </a:lnTo>
                    <a:lnTo>
                      <a:pt x="58" y="217"/>
                    </a:lnTo>
                    <a:lnTo>
                      <a:pt x="651" y="18"/>
                    </a:lnTo>
                    <a:lnTo>
                      <a:pt x="655" y="17"/>
                    </a:lnTo>
                    <a:lnTo>
                      <a:pt x="657" y="14"/>
                    </a:lnTo>
                    <a:lnTo>
                      <a:pt x="658" y="10"/>
                    </a:lnTo>
                    <a:lnTo>
                      <a:pt x="658" y="6"/>
                    </a:lnTo>
                    <a:close/>
                  </a:path>
                </a:pathLst>
              </a:custGeom>
              <a:solidFill>
                <a:srgbClr val="9696BA"/>
              </a:solidFill>
              <a:ln w="9525">
                <a:noFill/>
                <a:round/>
                <a:headEnd/>
                <a:tailEnd/>
              </a:ln>
            </p:spPr>
            <p:txBody>
              <a:bodyPr/>
              <a:lstStyle/>
              <a:p>
                <a:endParaRPr lang="en-US" dirty="0"/>
              </a:p>
            </p:txBody>
          </p:sp>
          <p:sp>
            <p:nvSpPr>
              <p:cNvPr id="53" name="Freeform 52"/>
              <p:cNvSpPr>
                <a:spLocks/>
              </p:cNvSpPr>
              <p:nvPr/>
            </p:nvSpPr>
            <p:spPr bwMode="auto">
              <a:xfrm>
                <a:off x="3638550" y="3292475"/>
                <a:ext cx="942975" cy="358775"/>
              </a:xfrm>
              <a:custGeom>
                <a:avLst/>
                <a:gdLst>
                  <a:gd name="T0" fmla="*/ 1 w 401"/>
                  <a:gd name="T1" fmla="*/ 145 h 153"/>
                  <a:gd name="T2" fmla="*/ 3 w 401"/>
                  <a:gd name="T3" fmla="*/ 149 h 153"/>
                  <a:gd name="T4" fmla="*/ 6 w 401"/>
                  <a:gd name="T5" fmla="*/ 152 h 153"/>
                  <a:gd name="T6" fmla="*/ 11 w 401"/>
                  <a:gd name="T7" fmla="*/ 153 h 153"/>
                  <a:gd name="T8" fmla="*/ 15 w 401"/>
                  <a:gd name="T9" fmla="*/ 153 h 153"/>
                  <a:gd name="T10" fmla="*/ 15 w 401"/>
                  <a:gd name="T11" fmla="*/ 153 h 153"/>
                  <a:gd name="T12" fmla="*/ 401 w 401"/>
                  <a:gd name="T13" fmla="*/ 24 h 153"/>
                  <a:gd name="T14" fmla="*/ 401 w 401"/>
                  <a:gd name="T15" fmla="*/ 18 h 153"/>
                  <a:gd name="T16" fmla="*/ 400 w 401"/>
                  <a:gd name="T17" fmla="*/ 11 h 153"/>
                  <a:gd name="T18" fmla="*/ 400 w 401"/>
                  <a:gd name="T19" fmla="*/ 6 h 153"/>
                  <a:gd name="T20" fmla="*/ 399 w 401"/>
                  <a:gd name="T21" fmla="*/ 0 h 153"/>
                  <a:gd name="T22" fmla="*/ 9 w 401"/>
                  <a:gd name="T23" fmla="*/ 130 h 153"/>
                  <a:gd name="T24" fmla="*/ 5 w 401"/>
                  <a:gd name="T25" fmla="*/ 132 h 153"/>
                  <a:gd name="T26" fmla="*/ 1 w 401"/>
                  <a:gd name="T27" fmla="*/ 136 h 153"/>
                  <a:gd name="T28" fmla="*/ 0 w 401"/>
                  <a:gd name="T29" fmla="*/ 140 h 153"/>
                  <a:gd name="T30" fmla="*/ 1 w 401"/>
                  <a:gd name="T31" fmla="*/ 145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153"/>
                  <a:gd name="T50" fmla="*/ 401 w 401"/>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153">
                    <a:moveTo>
                      <a:pt x="1" y="145"/>
                    </a:moveTo>
                    <a:lnTo>
                      <a:pt x="3" y="149"/>
                    </a:lnTo>
                    <a:lnTo>
                      <a:pt x="6" y="152"/>
                    </a:lnTo>
                    <a:lnTo>
                      <a:pt x="11" y="153"/>
                    </a:lnTo>
                    <a:lnTo>
                      <a:pt x="15" y="153"/>
                    </a:lnTo>
                    <a:lnTo>
                      <a:pt x="401" y="24"/>
                    </a:lnTo>
                    <a:lnTo>
                      <a:pt x="401" y="18"/>
                    </a:lnTo>
                    <a:lnTo>
                      <a:pt x="400" y="11"/>
                    </a:lnTo>
                    <a:lnTo>
                      <a:pt x="400" y="6"/>
                    </a:lnTo>
                    <a:lnTo>
                      <a:pt x="399" y="0"/>
                    </a:lnTo>
                    <a:lnTo>
                      <a:pt x="9" y="130"/>
                    </a:lnTo>
                    <a:lnTo>
                      <a:pt x="5" y="132"/>
                    </a:lnTo>
                    <a:lnTo>
                      <a:pt x="1" y="136"/>
                    </a:lnTo>
                    <a:lnTo>
                      <a:pt x="0" y="140"/>
                    </a:lnTo>
                    <a:lnTo>
                      <a:pt x="1" y="145"/>
                    </a:lnTo>
                    <a:close/>
                  </a:path>
                </a:pathLst>
              </a:custGeom>
              <a:solidFill>
                <a:srgbClr val="9696BA"/>
              </a:solidFill>
              <a:ln w="9525">
                <a:noFill/>
                <a:round/>
                <a:headEnd/>
                <a:tailEnd/>
              </a:ln>
            </p:spPr>
            <p:txBody>
              <a:bodyPr/>
              <a:lstStyle/>
              <a:p>
                <a:endParaRPr lang="en-US" dirty="0"/>
              </a:p>
            </p:txBody>
          </p:sp>
          <p:sp>
            <p:nvSpPr>
              <p:cNvPr id="54" name="Freeform 53"/>
              <p:cNvSpPr>
                <a:spLocks/>
              </p:cNvSpPr>
              <p:nvPr/>
            </p:nvSpPr>
            <p:spPr bwMode="auto">
              <a:xfrm>
                <a:off x="3700463" y="3475038"/>
                <a:ext cx="889000" cy="342900"/>
              </a:xfrm>
              <a:custGeom>
                <a:avLst/>
                <a:gdLst>
                  <a:gd name="T0" fmla="*/ 2 w 378"/>
                  <a:gd name="T1" fmla="*/ 137 h 146"/>
                  <a:gd name="T2" fmla="*/ 3 w 378"/>
                  <a:gd name="T3" fmla="*/ 141 h 146"/>
                  <a:gd name="T4" fmla="*/ 7 w 378"/>
                  <a:gd name="T5" fmla="*/ 145 h 146"/>
                  <a:gd name="T6" fmla="*/ 11 w 378"/>
                  <a:gd name="T7" fmla="*/ 146 h 146"/>
                  <a:gd name="T8" fmla="*/ 16 w 378"/>
                  <a:gd name="T9" fmla="*/ 145 h 146"/>
                  <a:gd name="T10" fmla="*/ 16 w 378"/>
                  <a:gd name="T11" fmla="*/ 145 h 146"/>
                  <a:gd name="T12" fmla="*/ 377 w 378"/>
                  <a:gd name="T13" fmla="*/ 25 h 146"/>
                  <a:gd name="T14" fmla="*/ 377 w 378"/>
                  <a:gd name="T15" fmla="*/ 19 h 146"/>
                  <a:gd name="T16" fmla="*/ 377 w 378"/>
                  <a:gd name="T17" fmla="*/ 12 h 146"/>
                  <a:gd name="T18" fmla="*/ 377 w 378"/>
                  <a:gd name="T19" fmla="*/ 6 h 146"/>
                  <a:gd name="T20" fmla="*/ 378 w 378"/>
                  <a:gd name="T21" fmla="*/ 0 h 146"/>
                  <a:gd name="T22" fmla="*/ 8 w 378"/>
                  <a:gd name="T23" fmla="*/ 123 h 146"/>
                  <a:gd name="T24" fmla="*/ 4 w 378"/>
                  <a:gd name="T25" fmla="*/ 126 h 146"/>
                  <a:gd name="T26" fmla="*/ 2 w 378"/>
                  <a:gd name="T27" fmla="*/ 128 h 146"/>
                  <a:gd name="T28" fmla="*/ 0 w 378"/>
                  <a:gd name="T29" fmla="*/ 133 h 146"/>
                  <a:gd name="T30" fmla="*/ 2 w 378"/>
                  <a:gd name="T31" fmla="*/ 13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146"/>
                  <a:gd name="T50" fmla="*/ 378 w 37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146">
                    <a:moveTo>
                      <a:pt x="2" y="137"/>
                    </a:moveTo>
                    <a:lnTo>
                      <a:pt x="3" y="141"/>
                    </a:lnTo>
                    <a:lnTo>
                      <a:pt x="7" y="145"/>
                    </a:lnTo>
                    <a:lnTo>
                      <a:pt x="11" y="146"/>
                    </a:lnTo>
                    <a:lnTo>
                      <a:pt x="16" y="145"/>
                    </a:lnTo>
                    <a:lnTo>
                      <a:pt x="377" y="25"/>
                    </a:lnTo>
                    <a:lnTo>
                      <a:pt x="377" y="19"/>
                    </a:lnTo>
                    <a:lnTo>
                      <a:pt x="377" y="12"/>
                    </a:lnTo>
                    <a:lnTo>
                      <a:pt x="377" y="6"/>
                    </a:lnTo>
                    <a:lnTo>
                      <a:pt x="378" y="0"/>
                    </a:lnTo>
                    <a:lnTo>
                      <a:pt x="8" y="123"/>
                    </a:lnTo>
                    <a:lnTo>
                      <a:pt x="4" y="126"/>
                    </a:lnTo>
                    <a:lnTo>
                      <a:pt x="2" y="128"/>
                    </a:lnTo>
                    <a:lnTo>
                      <a:pt x="0" y="133"/>
                    </a:lnTo>
                    <a:lnTo>
                      <a:pt x="2" y="137"/>
                    </a:lnTo>
                    <a:close/>
                  </a:path>
                </a:pathLst>
              </a:custGeom>
              <a:solidFill>
                <a:srgbClr val="9696BA"/>
              </a:solidFill>
              <a:ln w="9525">
                <a:noFill/>
                <a:round/>
                <a:headEnd/>
                <a:tailEnd/>
              </a:ln>
            </p:spPr>
            <p:txBody>
              <a:bodyPr/>
              <a:lstStyle/>
              <a:p>
                <a:endParaRPr lang="en-US" dirty="0"/>
              </a:p>
            </p:txBody>
          </p:sp>
          <p:sp>
            <p:nvSpPr>
              <p:cNvPr id="55" name="Freeform 54"/>
              <p:cNvSpPr>
                <a:spLocks/>
              </p:cNvSpPr>
              <p:nvPr/>
            </p:nvSpPr>
            <p:spPr bwMode="auto">
              <a:xfrm>
                <a:off x="3784600" y="3681413"/>
                <a:ext cx="781050" cy="307975"/>
              </a:xfrm>
              <a:custGeom>
                <a:avLst/>
                <a:gdLst>
                  <a:gd name="T0" fmla="*/ 0 w 332"/>
                  <a:gd name="T1" fmla="*/ 122 h 131"/>
                  <a:gd name="T2" fmla="*/ 3 w 332"/>
                  <a:gd name="T3" fmla="*/ 126 h 131"/>
                  <a:gd name="T4" fmla="*/ 6 w 332"/>
                  <a:gd name="T5" fmla="*/ 130 h 131"/>
                  <a:gd name="T6" fmla="*/ 10 w 332"/>
                  <a:gd name="T7" fmla="*/ 131 h 131"/>
                  <a:gd name="T8" fmla="*/ 15 w 332"/>
                  <a:gd name="T9" fmla="*/ 130 h 131"/>
                  <a:gd name="T10" fmla="*/ 15 w 332"/>
                  <a:gd name="T11" fmla="*/ 130 h 131"/>
                  <a:gd name="T12" fmla="*/ 325 w 332"/>
                  <a:gd name="T13" fmla="*/ 26 h 131"/>
                  <a:gd name="T14" fmla="*/ 327 w 332"/>
                  <a:gd name="T15" fmla="*/ 20 h 131"/>
                  <a:gd name="T16" fmla="*/ 329 w 332"/>
                  <a:gd name="T17" fmla="*/ 12 h 131"/>
                  <a:gd name="T18" fmla="*/ 330 w 332"/>
                  <a:gd name="T19" fmla="*/ 6 h 131"/>
                  <a:gd name="T20" fmla="*/ 332 w 332"/>
                  <a:gd name="T21" fmla="*/ 0 h 131"/>
                  <a:gd name="T22" fmla="*/ 8 w 332"/>
                  <a:gd name="T23" fmla="*/ 108 h 131"/>
                  <a:gd name="T24" fmla="*/ 4 w 332"/>
                  <a:gd name="T25" fmla="*/ 109 h 131"/>
                  <a:gd name="T26" fmla="*/ 1 w 332"/>
                  <a:gd name="T27" fmla="*/ 113 h 131"/>
                  <a:gd name="T28" fmla="*/ 0 w 332"/>
                  <a:gd name="T29" fmla="*/ 117 h 131"/>
                  <a:gd name="T30" fmla="*/ 0 w 332"/>
                  <a:gd name="T31" fmla="*/ 122 h 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131"/>
                  <a:gd name="T50" fmla="*/ 332 w 332"/>
                  <a:gd name="T51" fmla="*/ 131 h 1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131">
                    <a:moveTo>
                      <a:pt x="0" y="122"/>
                    </a:moveTo>
                    <a:lnTo>
                      <a:pt x="3" y="126"/>
                    </a:lnTo>
                    <a:lnTo>
                      <a:pt x="6" y="130"/>
                    </a:lnTo>
                    <a:lnTo>
                      <a:pt x="10" y="131"/>
                    </a:lnTo>
                    <a:lnTo>
                      <a:pt x="15" y="130"/>
                    </a:lnTo>
                    <a:lnTo>
                      <a:pt x="325" y="26"/>
                    </a:lnTo>
                    <a:lnTo>
                      <a:pt x="327" y="20"/>
                    </a:lnTo>
                    <a:lnTo>
                      <a:pt x="329" y="12"/>
                    </a:lnTo>
                    <a:lnTo>
                      <a:pt x="330" y="6"/>
                    </a:lnTo>
                    <a:lnTo>
                      <a:pt x="332" y="0"/>
                    </a:lnTo>
                    <a:lnTo>
                      <a:pt x="8" y="108"/>
                    </a:lnTo>
                    <a:lnTo>
                      <a:pt x="4" y="109"/>
                    </a:lnTo>
                    <a:lnTo>
                      <a:pt x="1" y="113"/>
                    </a:lnTo>
                    <a:lnTo>
                      <a:pt x="0" y="117"/>
                    </a:lnTo>
                    <a:lnTo>
                      <a:pt x="0" y="122"/>
                    </a:lnTo>
                    <a:close/>
                  </a:path>
                </a:pathLst>
              </a:custGeom>
              <a:solidFill>
                <a:srgbClr val="9696BA"/>
              </a:solidFill>
              <a:ln w="9525">
                <a:noFill/>
                <a:round/>
                <a:headEnd/>
                <a:tailEnd/>
              </a:ln>
            </p:spPr>
            <p:txBody>
              <a:bodyPr/>
              <a:lstStyle/>
              <a:p>
                <a:endParaRPr lang="en-US" dirty="0"/>
              </a:p>
            </p:txBody>
          </p:sp>
          <p:sp>
            <p:nvSpPr>
              <p:cNvPr id="56" name="Freeform 55"/>
              <p:cNvSpPr>
                <a:spLocks/>
              </p:cNvSpPr>
              <p:nvPr/>
            </p:nvSpPr>
            <p:spPr bwMode="auto">
              <a:xfrm>
                <a:off x="3848100" y="3890963"/>
                <a:ext cx="652463" cy="263525"/>
              </a:xfrm>
              <a:custGeom>
                <a:avLst/>
                <a:gdLst>
                  <a:gd name="T0" fmla="*/ 0 w 277"/>
                  <a:gd name="T1" fmla="*/ 104 h 112"/>
                  <a:gd name="T2" fmla="*/ 2 w 277"/>
                  <a:gd name="T3" fmla="*/ 108 h 112"/>
                  <a:gd name="T4" fmla="*/ 6 w 277"/>
                  <a:gd name="T5" fmla="*/ 111 h 112"/>
                  <a:gd name="T6" fmla="*/ 10 w 277"/>
                  <a:gd name="T7" fmla="*/ 112 h 112"/>
                  <a:gd name="T8" fmla="*/ 15 w 277"/>
                  <a:gd name="T9" fmla="*/ 112 h 112"/>
                  <a:gd name="T10" fmla="*/ 15 w 277"/>
                  <a:gd name="T11" fmla="*/ 112 h 112"/>
                  <a:gd name="T12" fmla="*/ 263 w 277"/>
                  <a:gd name="T13" fmla="*/ 29 h 112"/>
                  <a:gd name="T14" fmla="*/ 264 w 277"/>
                  <a:gd name="T15" fmla="*/ 26 h 112"/>
                  <a:gd name="T16" fmla="*/ 266 w 277"/>
                  <a:gd name="T17" fmla="*/ 24 h 112"/>
                  <a:gd name="T18" fmla="*/ 268 w 277"/>
                  <a:gd name="T19" fmla="*/ 21 h 112"/>
                  <a:gd name="T20" fmla="*/ 269 w 277"/>
                  <a:gd name="T21" fmla="*/ 19 h 112"/>
                  <a:gd name="T22" fmla="*/ 272 w 277"/>
                  <a:gd name="T23" fmla="*/ 14 h 112"/>
                  <a:gd name="T24" fmla="*/ 273 w 277"/>
                  <a:gd name="T25" fmla="*/ 9 h 112"/>
                  <a:gd name="T26" fmla="*/ 275 w 277"/>
                  <a:gd name="T27" fmla="*/ 5 h 112"/>
                  <a:gd name="T28" fmla="*/ 277 w 277"/>
                  <a:gd name="T29" fmla="*/ 0 h 112"/>
                  <a:gd name="T30" fmla="*/ 8 w 277"/>
                  <a:gd name="T31" fmla="*/ 89 h 112"/>
                  <a:gd name="T32" fmla="*/ 4 w 277"/>
                  <a:gd name="T33" fmla="*/ 91 h 112"/>
                  <a:gd name="T34" fmla="*/ 1 w 277"/>
                  <a:gd name="T35" fmla="*/ 95 h 112"/>
                  <a:gd name="T36" fmla="*/ 0 w 277"/>
                  <a:gd name="T37" fmla="*/ 99 h 112"/>
                  <a:gd name="T38" fmla="*/ 0 w 277"/>
                  <a:gd name="T39" fmla="*/ 104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112"/>
                  <a:gd name="T62" fmla="*/ 277 w 27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112">
                    <a:moveTo>
                      <a:pt x="0" y="104"/>
                    </a:moveTo>
                    <a:lnTo>
                      <a:pt x="2" y="108"/>
                    </a:lnTo>
                    <a:lnTo>
                      <a:pt x="6" y="111"/>
                    </a:lnTo>
                    <a:lnTo>
                      <a:pt x="10" y="112"/>
                    </a:lnTo>
                    <a:lnTo>
                      <a:pt x="15" y="112"/>
                    </a:lnTo>
                    <a:lnTo>
                      <a:pt x="263" y="29"/>
                    </a:lnTo>
                    <a:lnTo>
                      <a:pt x="264" y="26"/>
                    </a:lnTo>
                    <a:lnTo>
                      <a:pt x="266" y="24"/>
                    </a:lnTo>
                    <a:lnTo>
                      <a:pt x="268" y="21"/>
                    </a:lnTo>
                    <a:lnTo>
                      <a:pt x="269" y="19"/>
                    </a:lnTo>
                    <a:lnTo>
                      <a:pt x="272" y="14"/>
                    </a:lnTo>
                    <a:lnTo>
                      <a:pt x="273" y="9"/>
                    </a:lnTo>
                    <a:lnTo>
                      <a:pt x="275" y="5"/>
                    </a:lnTo>
                    <a:lnTo>
                      <a:pt x="277" y="0"/>
                    </a:lnTo>
                    <a:lnTo>
                      <a:pt x="8" y="89"/>
                    </a:lnTo>
                    <a:lnTo>
                      <a:pt x="4" y="91"/>
                    </a:lnTo>
                    <a:lnTo>
                      <a:pt x="1" y="95"/>
                    </a:lnTo>
                    <a:lnTo>
                      <a:pt x="0" y="99"/>
                    </a:lnTo>
                    <a:lnTo>
                      <a:pt x="0" y="104"/>
                    </a:lnTo>
                    <a:close/>
                  </a:path>
                </a:pathLst>
              </a:custGeom>
              <a:solidFill>
                <a:srgbClr val="9696BA"/>
              </a:solidFill>
              <a:ln w="9525">
                <a:noFill/>
                <a:round/>
                <a:headEnd/>
                <a:tailEnd/>
              </a:ln>
            </p:spPr>
            <p:txBody>
              <a:bodyPr/>
              <a:lstStyle/>
              <a:p>
                <a:endParaRPr lang="en-US" dirty="0"/>
              </a:p>
            </p:txBody>
          </p:sp>
          <p:sp>
            <p:nvSpPr>
              <p:cNvPr id="57" name="Text Box 37"/>
              <p:cNvSpPr txBox="1">
                <a:spLocks noChangeArrowheads="1"/>
              </p:cNvSpPr>
              <p:nvPr/>
            </p:nvSpPr>
            <p:spPr bwMode="auto">
              <a:xfrm rot="20460668">
                <a:off x="2923311" y="2457081"/>
                <a:ext cx="2132315" cy="925697"/>
              </a:xfrm>
              <a:prstGeom prst="rect">
                <a:avLst/>
              </a:prstGeom>
              <a:noFill/>
              <a:ln w="9525">
                <a:noFill/>
                <a:miter lim="800000"/>
                <a:headEnd/>
                <a:tailEnd/>
              </a:ln>
            </p:spPr>
            <p:txBody>
              <a:bodyPr wrap="none">
                <a:spAutoFit/>
              </a:bodyPr>
              <a:lstStyle/>
              <a:p>
                <a:pPr algn="r"/>
                <a:r>
                  <a:rPr lang="en-US" sz="2800" dirty="0" smtClean="0">
                    <a:solidFill>
                      <a:srgbClr val="00007F"/>
                    </a:solidFill>
                    <a:latin typeface="Arial" charset="0"/>
                  </a:rPr>
                  <a:t>Activi</a:t>
                </a:r>
                <a:endParaRPr lang="en-US" sz="2800" dirty="0">
                  <a:solidFill>
                    <a:srgbClr val="00007F"/>
                  </a:solidFill>
                  <a:latin typeface="Arial" charset="0"/>
                </a:endParaRPr>
              </a:p>
            </p:txBody>
          </p:sp>
          <p:sp>
            <p:nvSpPr>
              <p:cNvPr id="58" name="Freeform 39"/>
              <p:cNvSpPr>
                <a:spLocks/>
              </p:cNvSpPr>
              <p:nvPr/>
            </p:nvSpPr>
            <p:spPr bwMode="auto">
              <a:xfrm>
                <a:off x="4694238" y="4178300"/>
                <a:ext cx="1743075"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59" name="Line 40"/>
              <p:cNvSpPr>
                <a:spLocks noChangeShapeType="1"/>
              </p:cNvSpPr>
              <p:nvPr/>
            </p:nvSpPr>
            <p:spPr bwMode="auto">
              <a:xfrm>
                <a:off x="2847975" y="2590800"/>
                <a:ext cx="762000" cy="1981200"/>
              </a:xfrm>
              <a:prstGeom prst="line">
                <a:avLst/>
              </a:prstGeom>
              <a:noFill/>
              <a:ln w="28575">
                <a:solidFill>
                  <a:schemeClr val="tx1"/>
                </a:solidFill>
                <a:round/>
                <a:headEnd/>
                <a:tailEnd/>
              </a:ln>
            </p:spPr>
            <p:txBody>
              <a:bodyPr wrap="none" anchor="ctr"/>
              <a:lstStyle/>
              <a:p>
                <a:endParaRPr lang="en-US" dirty="0"/>
              </a:p>
            </p:txBody>
          </p:sp>
          <p:sp>
            <p:nvSpPr>
              <p:cNvPr id="60" name="Freeform 41"/>
              <p:cNvSpPr>
                <a:spLocks/>
              </p:cNvSpPr>
              <p:nvPr/>
            </p:nvSpPr>
            <p:spPr bwMode="auto">
              <a:xfrm>
                <a:off x="4295775" y="1905000"/>
                <a:ext cx="2590800" cy="3505200"/>
              </a:xfrm>
              <a:custGeom>
                <a:avLst/>
                <a:gdLst>
                  <a:gd name="T0" fmla="*/ 48 w 1632"/>
                  <a:gd name="T1" fmla="*/ 288 h 2208"/>
                  <a:gd name="T2" fmla="*/ 1056 w 1632"/>
                  <a:gd name="T3" fmla="*/ 0 h 2208"/>
                  <a:gd name="T4" fmla="*/ 1632 w 1632"/>
                  <a:gd name="T5" fmla="*/ 1872 h 2208"/>
                  <a:gd name="T6" fmla="*/ 240 w 1632"/>
                  <a:gd name="T7" fmla="*/ 2208 h 2208"/>
                  <a:gd name="T8" fmla="*/ 0 w 1632"/>
                  <a:gd name="T9" fmla="*/ 1584 h 2208"/>
                  <a:gd name="T10" fmla="*/ 0 60000 65536"/>
                  <a:gd name="T11" fmla="*/ 0 60000 65536"/>
                  <a:gd name="T12" fmla="*/ 0 60000 65536"/>
                  <a:gd name="T13" fmla="*/ 0 60000 65536"/>
                  <a:gd name="T14" fmla="*/ 0 60000 65536"/>
                  <a:gd name="T15" fmla="*/ 0 w 1632"/>
                  <a:gd name="T16" fmla="*/ 0 h 2208"/>
                  <a:gd name="T17" fmla="*/ 1632 w 1632"/>
                  <a:gd name="T18" fmla="*/ 2208 h 2208"/>
                </a:gdLst>
                <a:ahLst/>
                <a:cxnLst>
                  <a:cxn ang="T10">
                    <a:pos x="T0" y="T1"/>
                  </a:cxn>
                  <a:cxn ang="T11">
                    <a:pos x="T2" y="T3"/>
                  </a:cxn>
                  <a:cxn ang="T12">
                    <a:pos x="T4" y="T5"/>
                  </a:cxn>
                  <a:cxn ang="T13">
                    <a:pos x="T6" y="T7"/>
                  </a:cxn>
                  <a:cxn ang="T14">
                    <a:pos x="T8" y="T9"/>
                  </a:cxn>
                </a:cxnLst>
                <a:rect l="T15" t="T16" r="T17" b="T18"/>
                <a:pathLst>
                  <a:path w="1632" h="2208">
                    <a:moveTo>
                      <a:pt x="48" y="288"/>
                    </a:moveTo>
                    <a:lnTo>
                      <a:pt x="1056" y="0"/>
                    </a:lnTo>
                    <a:lnTo>
                      <a:pt x="1632" y="1872"/>
                    </a:lnTo>
                    <a:lnTo>
                      <a:pt x="240" y="2208"/>
                    </a:lnTo>
                    <a:lnTo>
                      <a:pt x="0" y="1584"/>
                    </a:lnTo>
                  </a:path>
                </a:pathLst>
              </a:custGeom>
              <a:noFill/>
              <a:ln w="28575" cmpd="sng">
                <a:solidFill>
                  <a:schemeClr val="tx1"/>
                </a:solidFill>
                <a:round/>
                <a:headEnd/>
                <a:tailEnd/>
              </a:ln>
            </p:spPr>
            <p:txBody>
              <a:bodyPr wrap="none" anchor="ctr"/>
              <a:lstStyle/>
              <a:p>
                <a:endParaRPr lang="en-US" dirty="0"/>
              </a:p>
            </p:txBody>
          </p:sp>
        </p:grpSp>
        <p:sp>
          <p:nvSpPr>
            <p:cNvPr id="18" name="TextBox 17"/>
            <p:cNvSpPr txBox="1"/>
            <p:nvPr/>
          </p:nvSpPr>
          <p:spPr>
            <a:xfrm rot="20640256">
              <a:off x="7816506" y="1408502"/>
              <a:ext cx="569387" cy="400110"/>
            </a:xfrm>
            <a:prstGeom prst="rect">
              <a:avLst/>
            </a:prstGeom>
            <a:noFill/>
          </p:spPr>
          <p:txBody>
            <a:bodyPr wrap="none" rtlCol="0">
              <a:spAutoFit/>
            </a:bodyPr>
            <a:lstStyle/>
            <a:p>
              <a:r>
                <a:rPr lang="en-US" sz="2000" dirty="0" smtClean="0">
                  <a:solidFill>
                    <a:srgbClr val="002060"/>
                  </a:solidFill>
                  <a:latin typeface="+mj-lt"/>
                </a:rPr>
                <a:t>vity</a:t>
              </a:r>
              <a:endParaRPr lang="en-US" sz="2000" dirty="0">
                <a:solidFill>
                  <a:srgbClr val="002060"/>
                </a:solidFill>
                <a:latin typeface="+mj-lt"/>
              </a:endParaRPr>
            </a:p>
          </p:txBody>
        </p:sp>
      </p:grpSp>
      <p:sp>
        <p:nvSpPr>
          <p:cNvPr id="63" name="TextBox 62"/>
          <p:cNvSpPr txBox="1"/>
          <p:nvPr/>
        </p:nvSpPr>
        <p:spPr>
          <a:xfrm>
            <a:off x="0" y="2152471"/>
            <a:ext cx="6858000" cy="830997"/>
          </a:xfrm>
          <a:prstGeom prst="rect">
            <a:avLst/>
          </a:prstGeom>
          <a:noFill/>
        </p:spPr>
        <p:txBody>
          <a:bodyPr wrap="square" rtlCol="0">
            <a:spAutoFit/>
          </a:bodyPr>
          <a:lstStyle/>
          <a:p>
            <a:pPr marL="457200" indent="-457200"/>
            <a:endParaRPr lang="en-US" dirty="0" smtClean="0">
              <a:latin typeface="Arial Black" pitchFamily="34" charset="0"/>
            </a:endParaRPr>
          </a:p>
          <a:p>
            <a:endParaRPr lang="en-US" dirty="0"/>
          </a:p>
        </p:txBody>
      </p:sp>
      <p:sp>
        <p:nvSpPr>
          <p:cNvPr id="65" name="TextBox 64"/>
          <p:cNvSpPr txBox="1"/>
          <p:nvPr/>
        </p:nvSpPr>
        <p:spPr>
          <a:xfrm>
            <a:off x="0" y="2152471"/>
            <a:ext cx="6858000" cy="830997"/>
          </a:xfrm>
          <a:prstGeom prst="rect">
            <a:avLst/>
          </a:prstGeom>
          <a:noFill/>
        </p:spPr>
        <p:txBody>
          <a:bodyPr wrap="square" rtlCol="0">
            <a:spAutoFit/>
          </a:bodyPr>
          <a:lstStyle/>
          <a:p>
            <a:pPr marL="457200" indent="-457200"/>
            <a:endParaRPr lang="en-US" dirty="0" smtClean="0">
              <a:latin typeface="Arial Black" pitchFamily="34" charset="0"/>
            </a:endParaRPr>
          </a:p>
          <a:p>
            <a:endParaRPr lang="en-US" dirty="0"/>
          </a:p>
        </p:txBody>
      </p:sp>
      <p:sp>
        <p:nvSpPr>
          <p:cNvPr id="67" name="TextBox 66"/>
          <p:cNvSpPr txBox="1"/>
          <p:nvPr/>
        </p:nvSpPr>
        <p:spPr>
          <a:xfrm>
            <a:off x="0" y="2133600"/>
            <a:ext cx="7086600" cy="1200329"/>
          </a:xfrm>
          <a:prstGeom prst="rect">
            <a:avLst/>
          </a:prstGeom>
          <a:noFill/>
        </p:spPr>
        <p:txBody>
          <a:bodyPr wrap="square" rtlCol="0">
            <a:spAutoFit/>
          </a:bodyPr>
          <a:lstStyle/>
          <a:p>
            <a:pPr marL="457200" indent="-457200"/>
            <a:r>
              <a:rPr lang="en-US" dirty="0" smtClean="0">
                <a:latin typeface="+mj-lt"/>
              </a:rPr>
              <a:t>1. Calculate absolute increase in transactions. </a:t>
            </a:r>
            <a:r>
              <a:rPr lang="en-US" dirty="0" smtClean="0">
                <a:latin typeface="Arial Black" pitchFamily="34" charset="0"/>
              </a:rPr>
              <a:t> Ans – 361 </a:t>
            </a:r>
            <a:r>
              <a:rPr lang="en-US" dirty="0" err="1" smtClean="0">
                <a:latin typeface="Arial Black" pitchFamily="34" charset="0"/>
              </a:rPr>
              <a:t>Txn</a:t>
            </a:r>
            <a:endParaRPr lang="en-US" dirty="0" smtClean="0">
              <a:latin typeface="Arial Black" pitchFamily="34" charset="0"/>
            </a:endParaRPr>
          </a:p>
          <a:p>
            <a:endParaRPr lang="en-US" dirty="0"/>
          </a:p>
        </p:txBody>
      </p:sp>
      <p:sp>
        <p:nvSpPr>
          <p:cNvPr id="61" name="TextBox 60"/>
          <p:cNvSpPr txBox="1"/>
          <p:nvPr/>
        </p:nvSpPr>
        <p:spPr>
          <a:xfrm>
            <a:off x="0" y="3048000"/>
            <a:ext cx="7086600" cy="1200329"/>
          </a:xfrm>
          <a:prstGeom prst="rect">
            <a:avLst/>
          </a:prstGeom>
          <a:noFill/>
        </p:spPr>
        <p:txBody>
          <a:bodyPr wrap="square" rtlCol="0">
            <a:spAutoFit/>
          </a:bodyPr>
          <a:lstStyle/>
          <a:p>
            <a:pPr marL="457200" indent="-457200"/>
            <a:r>
              <a:rPr lang="en-US" dirty="0" smtClean="0">
                <a:latin typeface="+mj-lt"/>
              </a:rPr>
              <a:t>2. Calculate percentage increase in transactions.</a:t>
            </a:r>
          </a:p>
          <a:p>
            <a:pPr marL="457200" indent="-457200"/>
            <a:r>
              <a:rPr lang="en-US" dirty="0" smtClean="0">
                <a:latin typeface="+mj-lt"/>
              </a:rPr>
              <a:t>     </a:t>
            </a:r>
            <a:r>
              <a:rPr lang="en-US" dirty="0" smtClean="0">
                <a:latin typeface="Arial Black" pitchFamily="34" charset="0"/>
              </a:rPr>
              <a:t>Ans – 17%</a:t>
            </a:r>
          </a:p>
          <a:p>
            <a:endParaRPr lang="en-US" dirty="0"/>
          </a:p>
        </p:txBody>
      </p:sp>
      <p:sp>
        <p:nvSpPr>
          <p:cNvPr id="62" name="TextBox 61"/>
          <p:cNvSpPr txBox="1"/>
          <p:nvPr/>
        </p:nvSpPr>
        <p:spPr>
          <a:xfrm>
            <a:off x="0" y="4819471"/>
            <a:ext cx="8229600" cy="1200329"/>
          </a:xfrm>
          <a:prstGeom prst="rect">
            <a:avLst/>
          </a:prstGeom>
          <a:noFill/>
        </p:spPr>
        <p:txBody>
          <a:bodyPr wrap="square" rtlCol="0">
            <a:spAutoFit/>
          </a:bodyPr>
          <a:lstStyle/>
          <a:p>
            <a:pPr marL="457200" indent="-457200"/>
            <a:r>
              <a:rPr lang="en-US" dirty="0" smtClean="0">
                <a:latin typeface="+mj-lt"/>
              </a:rPr>
              <a:t>4. Calculate sales increase if APC was constant @ Rs 512. </a:t>
            </a:r>
            <a:r>
              <a:rPr lang="en-US" dirty="0" err="1" smtClean="0">
                <a:latin typeface="Arial Black" pitchFamily="34" charset="0"/>
              </a:rPr>
              <a:t>Ans</a:t>
            </a:r>
            <a:r>
              <a:rPr lang="en-US" dirty="0" smtClean="0">
                <a:latin typeface="Arial Black" pitchFamily="34" charset="0"/>
              </a:rPr>
              <a:t>- Rs 184132</a:t>
            </a:r>
          </a:p>
          <a:p>
            <a:endParaRPr lang="en-US" dirty="0"/>
          </a:p>
        </p:txBody>
      </p:sp>
      <p:sp>
        <p:nvSpPr>
          <p:cNvPr id="66" name="TextBox 65"/>
          <p:cNvSpPr txBox="1"/>
          <p:nvPr/>
        </p:nvSpPr>
        <p:spPr>
          <a:xfrm>
            <a:off x="0" y="3905071"/>
            <a:ext cx="7086600" cy="1200329"/>
          </a:xfrm>
          <a:prstGeom prst="rect">
            <a:avLst/>
          </a:prstGeom>
          <a:noFill/>
        </p:spPr>
        <p:txBody>
          <a:bodyPr wrap="square" rtlCol="0">
            <a:spAutoFit/>
          </a:bodyPr>
          <a:lstStyle/>
          <a:p>
            <a:pPr marL="457200" indent="-457200"/>
            <a:r>
              <a:rPr lang="en-US" dirty="0" smtClean="0">
                <a:latin typeface="+mj-lt"/>
              </a:rPr>
              <a:t>3. Calculate total incentive payout.</a:t>
            </a:r>
            <a:r>
              <a:rPr lang="en-US" dirty="0" smtClean="0">
                <a:latin typeface="Arial Black" pitchFamily="34" charset="0"/>
              </a:rPr>
              <a:t> </a:t>
            </a:r>
          </a:p>
          <a:p>
            <a:pPr marL="457200" indent="-457200"/>
            <a:r>
              <a:rPr lang="en-US" dirty="0" smtClean="0">
                <a:latin typeface="Arial Black" pitchFamily="34" charset="0"/>
              </a:rPr>
              <a:t>    Ans Rs 3610</a:t>
            </a:r>
          </a:p>
          <a:p>
            <a:endParaRPr lang="en-US" dirty="0"/>
          </a:p>
        </p:txBody>
      </p:sp>
      <p:sp>
        <p:nvSpPr>
          <p:cNvPr id="68" name="TextBox 67"/>
          <p:cNvSpPr txBox="1"/>
          <p:nvPr/>
        </p:nvSpPr>
        <p:spPr>
          <a:xfrm>
            <a:off x="0" y="5810071"/>
            <a:ext cx="7467600" cy="1200329"/>
          </a:xfrm>
          <a:prstGeom prst="rect">
            <a:avLst/>
          </a:prstGeom>
          <a:noFill/>
        </p:spPr>
        <p:txBody>
          <a:bodyPr wrap="square" rtlCol="0">
            <a:spAutoFit/>
          </a:bodyPr>
          <a:lstStyle/>
          <a:p>
            <a:pPr marL="457200" indent="-457200"/>
            <a:r>
              <a:rPr lang="en-US" dirty="0" smtClean="0">
                <a:latin typeface="+mj-lt"/>
              </a:rPr>
              <a:t>5. What was the cost of the incentive </a:t>
            </a:r>
            <a:r>
              <a:rPr lang="en-US" dirty="0" smtClean="0"/>
              <a:t>(in percentage)</a:t>
            </a:r>
            <a:r>
              <a:rPr lang="en-US" dirty="0" smtClean="0">
                <a:latin typeface="Arial Black" pitchFamily="34" charset="0"/>
              </a:rPr>
              <a:t>. Ans – 2% of additional sales</a:t>
            </a:r>
          </a:p>
          <a:p>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LSM in action</a:t>
            </a:r>
            <a:endParaRPr lang="en-US" dirty="0"/>
          </a:p>
        </p:txBody>
      </p:sp>
      <p:pic>
        <p:nvPicPr>
          <p:cNvPr id="3" name="Picture 2" descr="C:\Users\vqg4244\AppData\Local\Temp\Rar$DI00.351\PPP_CSYMB_CLP_circlepuzzle5.png"/>
          <p:cNvPicPr>
            <a:picLocks noChangeAspect="1" noChangeArrowheads="1"/>
          </p:cNvPicPr>
          <p:nvPr/>
        </p:nvPicPr>
        <p:blipFill>
          <a:blip r:embed="rId3" cstate="print"/>
          <a:srcRect/>
          <a:stretch>
            <a:fillRect/>
          </a:stretch>
        </p:blipFill>
        <p:spPr bwMode="auto">
          <a:xfrm>
            <a:off x="1219200" y="-11805"/>
            <a:ext cx="6857999" cy="4964805"/>
          </a:xfrm>
          <a:prstGeom prst="rect">
            <a:avLst/>
          </a:prstGeom>
          <a:noFill/>
        </p:spPr>
      </p:pic>
      <p:sp>
        <p:nvSpPr>
          <p:cNvPr id="5" name="TextBox 4"/>
          <p:cNvSpPr txBox="1"/>
          <p:nvPr/>
        </p:nvSpPr>
        <p:spPr>
          <a:xfrm>
            <a:off x="5988294" y="862509"/>
            <a:ext cx="1804795" cy="1200329"/>
          </a:xfrm>
          <a:prstGeom prst="rect">
            <a:avLst/>
          </a:prstGeom>
          <a:noFill/>
        </p:spPr>
        <p:txBody>
          <a:bodyPr wrap="square" rtlCol="0">
            <a:spAutoFit/>
          </a:bodyPr>
          <a:lstStyle/>
          <a:p>
            <a:pPr algn="ctr"/>
            <a:r>
              <a:rPr lang="en-US" b="1" dirty="0" smtClean="0">
                <a:solidFill>
                  <a:schemeClr val="bg2"/>
                </a:solidFill>
                <a:latin typeface="Arial Black" pitchFamily="34" charset="0"/>
              </a:rPr>
              <a:t>1.</a:t>
            </a:r>
          </a:p>
          <a:p>
            <a:pPr algn="ctr"/>
            <a:r>
              <a:rPr lang="en-US" sz="1600" b="1" dirty="0" smtClean="0">
                <a:solidFill>
                  <a:schemeClr val="bg2"/>
                </a:solidFill>
                <a:latin typeface="Arial Black" pitchFamily="34" charset="0"/>
              </a:rPr>
              <a:t>Understanding</a:t>
            </a:r>
          </a:p>
          <a:p>
            <a:pPr algn="ctr"/>
            <a:r>
              <a:rPr lang="en-US" sz="1600" b="1" dirty="0" smtClean="0">
                <a:solidFill>
                  <a:schemeClr val="bg2"/>
                </a:solidFill>
                <a:latin typeface="Arial Black" pitchFamily="34" charset="0"/>
              </a:rPr>
              <a:t>Sales</a:t>
            </a:r>
            <a:endParaRPr lang="en-US" sz="1600" b="1" dirty="0">
              <a:solidFill>
                <a:schemeClr val="bg2"/>
              </a:solidFill>
              <a:latin typeface="Arial Black" pitchFamily="34" charset="0"/>
            </a:endParaRPr>
          </a:p>
        </p:txBody>
      </p:sp>
      <p:sp>
        <p:nvSpPr>
          <p:cNvPr id="6" name="TextBox 5"/>
          <p:cNvSpPr txBox="1"/>
          <p:nvPr/>
        </p:nvSpPr>
        <p:spPr>
          <a:xfrm>
            <a:off x="5081717" y="2426216"/>
            <a:ext cx="2442810" cy="1200329"/>
          </a:xfrm>
          <a:prstGeom prst="rect">
            <a:avLst/>
          </a:prstGeom>
          <a:noFill/>
        </p:spPr>
        <p:txBody>
          <a:bodyPr wrap="square" rtlCol="0">
            <a:spAutoFit/>
          </a:bodyPr>
          <a:lstStyle/>
          <a:p>
            <a:pPr algn="ctr"/>
            <a:endParaRPr lang="en-US" sz="1600" b="1" dirty="0" smtClean="0">
              <a:solidFill>
                <a:schemeClr val="bg2"/>
              </a:solidFill>
              <a:latin typeface="Arial Black" pitchFamily="34" charset="0"/>
            </a:endParaRPr>
          </a:p>
          <a:p>
            <a:pPr algn="ctr"/>
            <a:r>
              <a:rPr lang="en-US" b="1" dirty="0">
                <a:solidFill>
                  <a:schemeClr val="bg2"/>
                </a:solidFill>
                <a:latin typeface="Arial Black" pitchFamily="34" charset="0"/>
              </a:rPr>
              <a:t>2. </a:t>
            </a:r>
          </a:p>
          <a:p>
            <a:pPr algn="ctr"/>
            <a:r>
              <a:rPr lang="en-US" sz="1600" b="1" dirty="0" smtClean="0">
                <a:solidFill>
                  <a:schemeClr val="bg2"/>
                </a:solidFill>
                <a:latin typeface="Arial Black" pitchFamily="34" charset="0"/>
              </a:rPr>
              <a:t>Maximize sales inside </a:t>
            </a:r>
            <a:r>
              <a:rPr lang="en-US" sz="1600" b="1" dirty="0">
                <a:solidFill>
                  <a:schemeClr val="bg2"/>
                </a:solidFill>
                <a:latin typeface="Arial Black" pitchFamily="34" charset="0"/>
              </a:rPr>
              <a:t>t</a:t>
            </a:r>
            <a:r>
              <a:rPr lang="en-US" sz="1600" b="1" dirty="0" smtClean="0">
                <a:solidFill>
                  <a:schemeClr val="bg2"/>
                </a:solidFill>
                <a:latin typeface="Arial Black" pitchFamily="34" charset="0"/>
              </a:rPr>
              <a:t>he store</a:t>
            </a:r>
          </a:p>
        </p:txBody>
      </p:sp>
      <p:sp>
        <p:nvSpPr>
          <p:cNvPr id="7" name="TextBox 6"/>
          <p:cNvSpPr txBox="1"/>
          <p:nvPr/>
        </p:nvSpPr>
        <p:spPr>
          <a:xfrm>
            <a:off x="1764823" y="2426216"/>
            <a:ext cx="2633051" cy="1200329"/>
          </a:xfrm>
          <a:prstGeom prst="rect">
            <a:avLst/>
          </a:prstGeom>
          <a:noFill/>
        </p:spPr>
        <p:txBody>
          <a:bodyPr wrap="square" rtlCol="0">
            <a:spAutoFit/>
          </a:bodyPr>
          <a:lstStyle/>
          <a:p>
            <a:pPr algn="ctr"/>
            <a:endParaRPr lang="en-US" sz="1600" b="1" dirty="0" smtClean="0">
              <a:solidFill>
                <a:schemeClr val="bg2"/>
              </a:solidFill>
              <a:latin typeface="Arial Black" pitchFamily="34" charset="0"/>
            </a:endParaRPr>
          </a:p>
          <a:p>
            <a:pPr algn="ctr"/>
            <a:r>
              <a:rPr lang="en-US" b="1" dirty="0">
                <a:solidFill>
                  <a:schemeClr val="bg2"/>
                </a:solidFill>
                <a:latin typeface="Arial Black" pitchFamily="34" charset="0"/>
              </a:rPr>
              <a:t>3. </a:t>
            </a:r>
          </a:p>
          <a:p>
            <a:pPr algn="ctr"/>
            <a:r>
              <a:rPr lang="en-US" sz="1600" b="1" dirty="0" smtClean="0">
                <a:solidFill>
                  <a:schemeClr val="bg2"/>
                </a:solidFill>
                <a:latin typeface="Arial Black" pitchFamily="34" charset="0"/>
              </a:rPr>
              <a:t>Maximize sales outside the store</a:t>
            </a:r>
          </a:p>
        </p:txBody>
      </p:sp>
      <p:sp>
        <p:nvSpPr>
          <p:cNvPr id="8" name="TextBox 7"/>
          <p:cNvSpPr txBox="1"/>
          <p:nvPr/>
        </p:nvSpPr>
        <p:spPr>
          <a:xfrm>
            <a:off x="1555728" y="902216"/>
            <a:ext cx="1522901" cy="1200329"/>
          </a:xfrm>
          <a:prstGeom prst="rect">
            <a:avLst/>
          </a:prstGeom>
          <a:noFill/>
        </p:spPr>
        <p:txBody>
          <a:bodyPr wrap="square" rtlCol="0">
            <a:spAutoFit/>
          </a:bodyPr>
          <a:lstStyle/>
          <a:p>
            <a:pPr algn="ctr"/>
            <a:r>
              <a:rPr lang="en-US" b="1" dirty="0">
                <a:solidFill>
                  <a:srgbClr val="FFFFFF"/>
                </a:solidFill>
                <a:latin typeface="Arial Black" pitchFamily="34" charset="0"/>
              </a:rPr>
              <a:t>4.</a:t>
            </a:r>
          </a:p>
          <a:p>
            <a:pPr algn="ctr"/>
            <a:r>
              <a:rPr lang="en-US" sz="1600" b="1" dirty="0" smtClean="0">
                <a:solidFill>
                  <a:srgbClr val="FFFFFF"/>
                </a:solidFill>
                <a:latin typeface="Arial Black" pitchFamily="34" charset="0"/>
              </a:rPr>
              <a:t> Local Store</a:t>
            </a:r>
          </a:p>
          <a:p>
            <a:pPr algn="ctr"/>
            <a:r>
              <a:rPr lang="en-US" sz="1600" b="1" dirty="0" smtClean="0">
                <a:solidFill>
                  <a:srgbClr val="FFFFFF"/>
                </a:solidFill>
                <a:latin typeface="Arial Black" pitchFamily="34" charset="0"/>
              </a:rPr>
              <a:t> Marketing</a:t>
            </a:r>
          </a:p>
        </p:txBody>
      </p:sp>
      <p:sp>
        <p:nvSpPr>
          <p:cNvPr id="9" name="TextBox 8"/>
          <p:cNvSpPr txBox="1"/>
          <p:nvPr/>
        </p:nvSpPr>
        <p:spPr>
          <a:xfrm>
            <a:off x="4063041" y="-12184"/>
            <a:ext cx="1396169" cy="954107"/>
          </a:xfrm>
          <a:prstGeom prst="rect">
            <a:avLst/>
          </a:prstGeom>
          <a:noFill/>
        </p:spPr>
        <p:txBody>
          <a:bodyPr wrap="square" rtlCol="0">
            <a:spAutoFit/>
          </a:bodyPr>
          <a:lstStyle/>
          <a:p>
            <a:pPr algn="ctr"/>
            <a:r>
              <a:rPr lang="en-US" b="1" dirty="0">
                <a:solidFill>
                  <a:schemeClr val="bg2"/>
                </a:solidFill>
                <a:latin typeface="Arial Black" pitchFamily="34" charset="0"/>
              </a:rPr>
              <a:t>5. </a:t>
            </a:r>
          </a:p>
          <a:p>
            <a:pPr algn="ctr"/>
            <a:r>
              <a:rPr lang="en-US" sz="1600" b="1" dirty="0" smtClean="0">
                <a:solidFill>
                  <a:schemeClr val="bg2"/>
                </a:solidFill>
                <a:latin typeface="Arial Black" pitchFamily="34" charset="0"/>
              </a:rPr>
              <a:t>Measuring </a:t>
            </a:r>
          </a:p>
          <a:p>
            <a:pPr algn="ctr"/>
            <a:r>
              <a:rPr lang="en-US" sz="1600" b="1" dirty="0" smtClean="0">
                <a:solidFill>
                  <a:schemeClr val="bg2"/>
                </a:solidFill>
                <a:latin typeface="Arial Black" pitchFamily="34" charset="0"/>
              </a:rPr>
              <a:t>Results </a:t>
            </a:r>
          </a:p>
        </p:txBody>
      </p:sp>
      <p:pic>
        <p:nvPicPr>
          <p:cNvPr id="10" name="Picture 7" descr="Logo 0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898423" y="1130814"/>
            <a:ext cx="1516558" cy="1575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5"/>
          <p:cNvSpPr txBox="1">
            <a:spLocks/>
          </p:cNvSpPr>
          <p:nvPr/>
        </p:nvSpPr>
        <p:spPr>
          <a:xfrm>
            <a:off x="152400" y="1600200"/>
            <a:ext cx="3124200" cy="560511"/>
          </a:xfrm>
          <a:prstGeom prst="rect">
            <a:avLst/>
          </a:prstGeom>
        </p:spPr>
        <p:txBody>
          <a:bodyPr vert="horz" lIns="91440" tIns="45720" rIns="91440" bIns="45720" rtlCol="0">
            <a:normAutofit/>
          </a:bodyPr>
          <a:lstStyle/>
          <a:p>
            <a:pPr marL="342900" marR="0" lvl="0" indent="-342900" defTabSz="914400" rtl="0" eaLnBrk="0" fontAlgn="base" latinLnBrk="0" hangingPunct="0">
              <a:lnSpc>
                <a:spcPct val="100000"/>
              </a:lnSpc>
              <a:spcBef>
                <a:spcPct val="20000"/>
              </a:spcBef>
              <a:spcAft>
                <a:spcPct val="0"/>
              </a:spcAft>
              <a:buClr>
                <a:srgbClr val="FFC000"/>
              </a:buClr>
              <a:buSzTx/>
              <a:tabLst/>
              <a:defRPr/>
            </a:pPr>
            <a:r>
              <a:rPr kumimoji="0" lang="en-US" sz="2400" i="0" u="none" strike="noStrike" kern="1200" cap="none" spc="0" normalizeH="0" baseline="0" noProof="0" dirty="0" smtClean="0">
                <a:ln>
                  <a:noFill/>
                </a:ln>
                <a:effectLst>
                  <a:outerShdw blurRad="38100" dist="38100" dir="2700000" algn="tl">
                    <a:srgbClr val="000000">
                      <a:alpha val="43137"/>
                    </a:srgbClr>
                  </a:outerShdw>
                </a:effectLst>
                <a:uLnTx/>
                <a:uFillTx/>
                <a:latin typeface="Arial Black" pitchFamily="34" charset="0"/>
              </a:rPr>
              <a:t>Hygiene factors</a:t>
            </a:r>
            <a:endParaRPr kumimoji="0" lang="en-IN" sz="2400" i="0" u="none" strike="noStrike" kern="1200" cap="none" spc="0" normalizeH="0" baseline="0" noProof="0" dirty="0">
              <a:ln>
                <a:noFill/>
              </a:ln>
              <a:effectLst>
                <a:outerShdw blurRad="38100" dist="38100" dir="2700000" algn="tl">
                  <a:srgbClr val="000000">
                    <a:alpha val="43137"/>
                  </a:srgbClr>
                </a:outerShdw>
              </a:effectLst>
              <a:uLnTx/>
              <a:uFillTx/>
              <a:latin typeface="Arial Black" pitchFamily="34" charset="0"/>
            </a:endParaRPr>
          </a:p>
        </p:txBody>
      </p:sp>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Before doing LSM</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8" name="Rectangle 7"/>
          <p:cNvSpPr/>
          <p:nvPr/>
        </p:nvSpPr>
        <p:spPr>
          <a:xfrm>
            <a:off x="772452" y="2286000"/>
            <a:ext cx="3657600" cy="914400"/>
          </a:xfrm>
          <a:prstGeom prst="rect">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mj-lt"/>
              </a:rPr>
              <a:t>Store Capacities</a:t>
            </a:r>
            <a:endParaRPr lang="en-US" dirty="0">
              <a:solidFill>
                <a:srgbClr val="FFFFFF"/>
              </a:solidFill>
              <a:latin typeface="+mj-lt"/>
            </a:endParaRPr>
          </a:p>
        </p:txBody>
      </p:sp>
      <p:sp>
        <p:nvSpPr>
          <p:cNvPr id="9" name="TextBox 8"/>
          <p:cNvSpPr txBox="1"/>
          <p:nvPr/>
        </p:nvSpPr>
        <p:spPr>
          <a:xfrm>
            <a:off x="76200" y="2362200"/>
            <a:ext cx="748923" cy="769441"/>
          </a:xfrm>
          <a:prstGeom prst="rect">
            <a:avLst/>
          </a:prstGeom>
          <a:noFill/>
        </p:spPr>
        <p:txBody>
          <a:bodyPr wrap="none" rtlCol="0">
            <a:spAutoFit/>
          </a:bodyPr>
          <a:lstStyle/>
          <a:p>
            <a:r>
              <a:rPr lang="en-US" sz="4400" dirty="0" smtClean="0">
                <a:latin typeface="Arial Black" pitchFamily="34" charset="0"/>
              </a:rPr>
              <a:t>1.</a:t>
            </a:r>
            <a:endParaRPr lang="en-US" sz="4400" dirty="0">
              <a:latin typeface="Arial Black" pitchFamily="34" charset="0"/>
            </a:endParaRPr>
          </a:p>
        </p:txBody>
      </p:sp>
      <p:sp>
        <p:nvSpPr>
          <p:cNvPr id="10" name="Rectangle 9"/>
          <p:cNvSpPr/>
          <p:nvPr/>
        </p:nvSpPr>
        <p:spPr>
          <a:xfrm>
            <a:off x="786966" y="3566160"/>
            <a:ext cx="3657600" cy="914400"/>
          </a:xfrm>
          <a:prstGeom prst="rect">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mj-lt"/>
              </a:rPr>
              <a:t>Audit Scores is on or above target</a:t>
            </a:r>
            <a:endParaRPr lang="en-US" dirty="0">
              <a:solidFill>
                <a:srgbClr val="FFFFFF"/>
              </a:solidFill>
              <a:latin typeface="+mj-lt"/>
            </a:endParaRPr>
          </a:p>
        </p:txBody>
      </p:sp>
      <p:sp>
        <p:nvSpPr>
          <p:cNvPr id="11" name="TextBox 10"/>
          <p:cNvSpPr txBox="1"/>
          <p:nvPr/>
        </p:nvSpPr>
        <p:spPr>
          <a:xfrm>
            <a:off x="90714" y="3642360"/>
            <a:ext cx="748923" cy="769441"/>
          </a:xfrm>
          <a:prstGeom prst="rect">
            <a:avLst/>
          </a:prstGeom>
          <a:noFill/>
        </p:spPr>
        <p:txBody>
          <a:bodyPr wrap="none" rtlCol="0">
            <a:spAutoFit/>
          </a:bodyPr>
          <a:lstStyle/>
          <a:p>
            <a:r>
              <a:rPr lang="en-US" sz="4400" dirty="0" smtClean="0">
                <a:latin typeface="Arial Black" pitchFamily="34" charset="0"/>
              </a:rPr>
              <a:t>2.</a:t>
            </a:r>
            <a:endParaRPr lang="en-US" sz="4400" dirty="0">
              <a:latin typeface="Arial Black" pitchFamily="34" charset="0"/>
            </a:endParaRPr>
          </a:p>
        </p:txBody>
      </p:sp>
      <p:sp>
        <p:nvSpPr>
          <p:cNvPr id="12" name="Rectangle 11"/>
          <p:cNvSpPr/>
          <p:nvPr/>
        </p:nvSpPr>
        <p:spPr>
          <a:xfrm>
            <a:off x="792480" y="4785360"/>
            <a:ext cx="3657600" cy="914400"/>
          </a:xfrm>
          <a:prstGeom prst="rect">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latin typeface="+mj-lt"/>
              </a:rPr>
              <a:t>Trained Team</a:t>
            </a:r>
            <a:endParaRPr lang="en-US" dirty="0">
              <a:solidFill>
                <a:srgbClr val="FFFFFF"/>
              </a:solidFill>
              <a:latin typeface="+mj-lt"/>
            </a:endParaRPr>
          </a:p>
        </p:txBody>
      </p:sp>
      <p:sp>
        <p:nvSpPr>
          <p:cNvPr id="13" name="TextBox 12"/>
          <p:cNvSpPr txBox="1"/>
          <p:nvPr/>
        </p:nvSpPr>
        <p:spPr>
          <a:xfrm>
            <a:off x="96228" y="4861560"/>
            <a:ext cx="748923" cy="769441"/>
          </a:xfrm>
          <a:prstGeom prst="rect">
            <a:avLst/>
          </a:prstGeom>
          <a:noFill/>
        </p:spPr>
        <p:txBody>
          <a:bodyPr wrap="none" rtlCol="0">
            <a:spAutoFit/>
          </a:bodyPr>
          <a:lstStyle/>
          <a:p>
            <a:r>
              <a:rPr lang="en-US" sz="4400" dirty="0" smtClean="0">
                <a:latin typeface="Arial Black" pitchFamily="34" charset="0"/>
              </a:rPr>
              <a:t>3.</a:t>
            </a:r>
            <a:endParaRPr lang="en-US" sz="4400" dirty="0">
              <a:latin typeface="Arial Black" pitchFamily="34" charset="0"/>
            </a:endParaRPr>
          </a:p>
        </p:txBody>
      </p:sp>
      <p:sp>
        <p:nvSpPr>
          <p:cNvPr id="14" name="TextBox 13"/>
          <p:cNvSpPr txBox="1"/>
          <p:nvPr/>
        </p:nvSpPr>
        <p:spPr>
          <a:xfrm>
            <a:off x="5208628" y="2286000"/>
            <a:ext cx="3657600" cy="914400"/>
          </a:xfrm>
          <a:prstGeom prst="rect">
            <a:avLst/>
          </a:prstGeom>
          <a:ln>
            <a:solidFill>
              <a:schemeClr val="bg1">
                <a:lumMod val="20000"/>
                <a:lumOff val="80000"/>
              </a:schemeClr>
            </a:solid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2000" dirty="0" smtClean="0">
                <a:latin typeface="+mj-lt"/>
              </a:rPr>
              <a:t>Staffing + Bikes + Equipment </a:t>
            </a:r>
          </a:p>
          <a:p>
            <a:pPr algn="ctr"/>
            <a:r>
              <a:rPr lang="en-US" sz="2000" dirty="0" smtClean="0">
                <a:latin typeface="+mj-lt"/>
              </a:rPr>
              <a:t>+ Small ware</a:t>
            </a:r>
            <a:endParaRPr lang="en-US" sz="2000" dirty="0">
              <a:latin typeface="+mj-lt"/>
            </a:endParaRPr>
          </a:p>
        </p:txBody>
      </p:sp>
      <p:sp>
        <p:nvSpPr>
          <p:cNvPr id="15" name="TextBox 14"/>
          <p:cNvSpPr txBox="1"/>
          <p:nvPr/>
        </p:nvSpPr>
        <p:spPr>
          <a:xfrm>
            <a:off x="5257800" y="3581400"/>
            <a:ext cx="3657600" cy="914400"/>
          </a:xfrm>
          <a:prstGeom prst="rect">
            <a:avLst/>
          </a:prstGeom>
          <a:ln>
            <a:solidFill>
              <a:schemeClr val="bg1">
                <a:lumMod val="20000"/>
                <a:lumOff val="80000"/>
              </a:schemeClr>
            </a:solid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none" rtlCol="0" anchor="ctr">
            <a:spAutoFit/>
          </a:bodyPr>
          <a:lstStyle/>
          <a:p>
            <a:pPr algn="ctr"/>
            <a:r>
              <a:rPr lang="en-US" sz="2000" dirty="0" smtClean="0">
                <a:latin typeface="+mj-lt"/>
              </a:rPr>
              <a:t>CMS + CER + SAFETY</a:t>
            </a:r>
          </a:p>
        </p:txBody>
      </p:sp>
      <p:sp>
        <p:nvSpPr>
          <p:cNvPr id="16" name="TextBox 15"/>
          <p:cNvSpPr txBox="1"/>
          <p:nvPr/>
        </p:nvSpPr>
        <p:spPr>
          <a:xfrm>
            <a:off x="5257799" y="4800600"/>
            <a:ext cx="3657600" cy="914400"/>
          </a:xfrm>
          <a:prstGeom prst="rect">
            <a:avLst/>
          </a:prstGeom>
          <a:ln>
            <a:solidFill>
              <a:schemeClr val="bg1">
                <a:lumMod val="20000"/>
                <a:lumOff val="80000"/>
              </a:schemeClr>
            </a:solidFill>
          </a:ln>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2000" dirty="0" smtClean="0">
                <a:latin typeface="+mj-lt"/>
              </a:rPr>
              <a:t>Fully Trained management </a:t>
            </a:r>
          </a:p>
          <a:p>
            <a:pPr algn="ctr"/>
            <a:r>
              <a:rPr lang="en-US" sz="2000" dirty="0" smtClean="0">
                <a:latin typeface="+mj-lt"/>
              </a:rPr>
              <a:t>and store teams</a:t>
            </a:r>
          </a:p>
        </p:txBody>
      </p:sp>
      <p:sp>
        <p:nvSpPr>
          <p:cNvPr id="17" name="Right Arrow 16"/>
          <p:cNvSpPr/>
          <p:nvPr/>
        </p:nvSpPr>
        <p:spPr>
          <a:xfrm>
            <a:off x="4648200" y="2590800"/>
            <a:ext cx="381000" cy="304800"/>
          </a:xfrm>
          <a:prstGeom prst="rightArrow">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4648200" y="3886200"/>
            <a:ext cx="381000" cy="304800"/>
          </a:xfrm>
          <a:prstGeom prst="rightArrow">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648200" y="5105400"/>
            <a:ext cx="381000" cy="304800"/>
          </a:xfrm>
          <a:prstGeom prst="rightArrow">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 y="5943600"/>
            <a:ext cx="8486106" cy="830997"/>
          </a:xfrm>
          <a:prstGeom prst="rect">
            <a:avLst/>
          </a:prstGeom>
          <a:noFill/>
        </p:spPr>
        <p:txBody>
          <a:bodyPr wrap="none" rtlCol="0">
            <a:spAutoFit/>
          </a:bodyPr>
          <a:lstStyle/>
          <a:p>
            <a:pPr algn="ctr"/>
            <a:r>
              <a:rPr lang="en-US" dirty="0" smtClean="0">
                <a:latin typeface="Arial Black" pitchFamily="34" charset="0"/>
              </a:rPr>
              <a:t>Do not proceed in case one or more of the above </a:t>
            </a:r>
          </a:p>
          <a:p>
            <a:pPr algn="ctr"/>
            <a:r>
              <a:rPr lang="en-US" dirty="0" smtClean="0">
                <a:latin typeface="Arial Black" pitchFamily="34" charset="0"/>
              </a:rPr>
              <a:t>factors are not met</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0" grpId="0" animBg="1"/>
      <p:bldP spid="11" grpId="0"/>
      <p:bldP spid="12" grpId="0" animBg="1"/>
      <p:bldP spid="13" grpId="0"/>
      <p:bldP spid="14" grpId="0" animBg="1"/>
      <p:bldP spid="15" grpId="0" animBg="1"/>
      <p:bldP spid="16" grpId="0" animBg="1"/>
      <p:bldP spid="17" grpId="0" animBg="1"/>
      <p:bldP spid="18" grpId="0" animBg="1"/>
      <p:bldP spid="19" grpId="0" animBg="1"/>
      <p:bldP spid="2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8382000" cy="1524000"/>
          </a:xfrm>
          <a:prstGeom prst="rect">
            <a:avLst/>
          </a:prstGeom>
        </p:spPr>
        <p:txBody>
          <a:bodyPr vert="horz" lIns="91440" tIns="45720" rIns="91440" bIns="4572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1200" cap="none" spc="0" normalizeH="0" baseline="0" noProof="0" dirty="0">
              <a:ln>
                <a:noFill/>
              </a:ln>
              <a:solidFill>
                <a:srgbClr val="FFFFFF"/>
              </a:solidFill>
              <a:effectLst>
                <a:glow rad="63500">
                  <a:schemeClr val="tx1">
                    <a:alpha val="40000"/>
                  </a:schemeClr>
                </a:glow>
                <a:outerShdw blurRad="38100" dist="38100" dir="2700000" algn="tl">
                  <a:srgbClr val="000000">
                    <a:alpha val="43137"/>
                  </a:srgbClr>
                </a:outerShdw>
              </a:effectLst>
              <a:uLnTx/>
              <a:uFillTx/>
              <a:latin typeface="+mj-lt"/>
              <a:ea typeface="+mj-ea"/>
              <a:cs typeface="Arial" pitchFamily="34" charset="0"/>
            </a:endParaRPr>
          </a:p>
        </p:txBody>
      </p:sp>
      <p:graphicFrame>
        <p:nvGraphicFramePr>
          <p:cNvPr id="5" name="Diagram 4"/>
          <p:cNvGraphicFramePr/>
          <p:nvPr/>
        </p:nvGraphicFramePr>
        <p:xfrm>
          <a:off x="228600" y="685800"/>
          <a:ext cx="86106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ctrTitle"/>
          </p:nvPr>
        </p:nvSpPr>
        <p:spPr/>
        <p:txBody>
          <a:bodyPr/>
          <a:lstStyle/>
          <a:p>
            <a:pPr lvl="0"/>
            <a:r>
              <a:rPr lang="en-US" sz="4000" kern="1200" dirty="0" smtClean="0">
                <a:effectLst>
                  <a:glow rad="63500">
                    <a:schemeClr val="tx1">
                      <a:alpha val="40000"/>
                    </a:schemeClr>
                  </a:glow>
                  <a:outerShdw blurRad="38100" dist="38100" dir="2700000" algn="tl">
                    <a:srgbClr val="000000">
                      <a:alpha val="43137"/>
                    </a:srgbClr>
                  </a:outerShdw>
                </a:effectLst>
                <a:cs typeface="Arial" pitchFamily="34" charset="0"/>
              </a:rPr>
              <a:t>LSM in action</a:t>
            </a:r>
            <a:r>
              <a:rPr lang="en-US" sz="3200" kern="1200" dirty="0" smtClean="0">
                <a:effectLst>
                  <a:glow rad="63500">
                    <a:schemeClr val="tx1">
                      <a:alpha val="40000"/>
                    </a:schemeClr>
                  </a:glow>
                  <a:outerShdw blurRad="38100" dist="38100" dir="2700000" algn="tl">
                    <a:srgbClr val="000000">
                      <a:alpha val="43137"/>
                    </a:srgbClr>
                  </a:outerShdw>
                </a:effectLst>
                <a:cs typeface="Arial" pitchFamily="34" charset="0"/>
              </a:rPr>
              <a:t/>
            </a:r>
            <a:br>
              <a:rPr lang="en-US" sz="3200" kern="1200" dirty="0" smtClean="0">
                <a:effectLst>
                  <a:glow rad="63500">
                    <a:schemeClr val="tx1">
                      <a:alpha val="40000"/>
                    </a:schemeClr>
                  </a:glow>
                  <a:outerShdw blurRad="38100" dist="38100" dir="2700000" algn="tl">
                    <a:srgbClr val="000000">
                      <a:alpha val="43137"/>
                    </a:srgbClr>
                  </a:outerShdw>
                </a:effectLst>
                <a:cs typeface="Arial" pitchFamily="34" charset="0"/>
              </a:rPr>
            </a:b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8382000" cy="1524000"/>
          </a:xfrm>
          <a:prstGeom prst="rect">
            <a:avLst/>
          </a:prstGeom>
        </p:spPr>
        <p:txBody>
          <a:bodyPr vert="horz" lIns="91440" tIns="45720" rIns="91440" bIns="4572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1200" cap="none" spc="0" normalizeH="0" baseline="0" noProof="0" dirty="0">
              <a:ln>
                <a:noFill/>
              </a:ln>
              <a:solidFill>
                <a:srgbClr val="FFFFFF"/>
              </a:solidFill>
              <a:effectLst>
                <a:glow rad="63500">
                  <a:schemeClr val="tx1">
                    <a:alpha val="40000"/>
                  </a:schemeClr>
                </a:glow>
                <a:outerShdw blurRad="38100" dist="38100" dir="2700000" algn="tl">
                  <a:srgbClr val="000000">
                    <a:alpha val="43137"/>
                  </a:srgbClr>
                </a:outerShdw>
              </a:effectLst>
              <a:uLnTx/>
              <a:uFillTx/>
              <a:latin typeface="+mj-lt"/>
              <a:ea typeface="+mj-ea"/>
              <a:cs typeface="Arial" pitchFamily="34" charset="0"/>
            </a:endParaRPr>
          </a:p>
        </p:txBody>
      </p:sp>
      <p:graphicFrame>
        <p:nvGraphicFramePr>
          <p:cNvPr id="6" name="Diagram 5"/>
          <p:cNvGraphicFramePr/>
          <p:nvPr/>
        </p:nvGraphicFramePr>
        <p:xfrm>
          <a:off x="228600" y="685800"/>
          <a:ext cx="86106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4 levers with the RGM</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10" name="TextBox 9"/>
          <p:cNvSpPr txBox="1"/>
          <p:nvPr/>
        </p:nvSpPr>
        <p:spPr>
          <a:xfrm>
            <a:off x="2684579" y="5638800"/>
            <a:ext cx="3487621"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Arial Black" pitchFamily="34" charset="0"/>
              </a:rPr>
              <a:t>Tools for each lever</a:t>
            </a:r>
          </a:p>
        </p:txBody>
      </p:sp>
      <p:sp>
        <p:nvSpPr>
          <p:cNvPr id="11" name="Rectangle 10"/>
          <p:cNvSpPr/>
          <p:nvPr/>
        </p:nvSpPr>
        <p:spPr>
          <a:xfrm>
            <a:off x="762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APC</a:t>
            </a:r>
            <a:endParaRPr lang="en-US" sz="2000" dirty="0">
              <a:solidFill>
                <a:srgbClr val="FFFFFF"/>
              </a:solidFill>
              <a:latin typeface="Arial Black" pitchFamily="34" charset="0"/>
            </a:endParaRPr>
          </a:p>
        </p:txBody>
      </p:sp>
      <p:sp>
        <p:nvSpPr>
          <p:cNvPr id="12" name="Rectangle 11"/>
          <p:cNvSpPr/>
          <p:nvPr/>
        </p:nvSpPr>
        <p:spPr>
          <a:xfrm>
            <a:off x="23622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New Customers</a:t>
            </a:r>
            <a:endParaRPr lang="en-US" sz="2000" dirty="0">
              <a:solidFill>
                <a:srgbClr val="FFFFFF"/>
              </a:solidFill>
              <a:latin typeface="Arial Black" pitchFamily="34" charset="0"/>
            </a:endParaRPr>
          </a:p>
        </p:txBody>
      </p:sp>
      <p:sp>
        <p:nvSpPr>
          <p:cNvPr id="13" name="Rectangle 12"/>
          <p:cNvSpPr/>
          <p:nvPr/>
        </p:nvSpPr>
        <p:spPr>
          <a:xfrm>
            <a:off x="68580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Reactivate</a:t>
            </a:r>
          </a:p>
          <a:p>
            <a:pPr algn="ctr"/>
            <a:r>
              <a:rPr lang="en-US" sz="2000" dirty="0" smtClean="0">
                <a:solidFill>
                  <a:srgbClr val="FFFFFF"/>
                </a:solidFill>
                <a:latin typeface="Arial Black" pitchFamily="34" charset="0"/>
              </a:rPr>
              <a:t>Lapsers</a:t>
            </a:r>
            <a:endParaRPr lang="en-US" sz="2000" dirty="0">
              <a:solidFill>
                <a:srgbClr val="FFFFFF"/>
              </a:solidFill>
              <a:latin typeface="Arial Black" pitchFamily="34" charset="0"/>
            </a:endParaRPr>
          </a:p>
        </p:txBody>
      </p:sp>
      <p:sp>
        <p:nvSpPr>
          <p:cNvPr id="14" name="Rectangle 13"/>
          <p:cNvSpPr/>
          <p:nvPr/>
        </p:nvSpPr>
        <p:spPr>
          <a:xfrm>
            <a:off x="45720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Frequency</a:t>
            </a:r>
            <a:endParaRPr lang="en-US" sz="2000" dirty="0">
              <a:solidFill>
                <a:srgbClr val="FFFFFF"/>
              </a:solidFill>
              <a:latin typeface="Arial Black" pitchFamily="34" charset="0"/>
            </a:endParaRPr>
          </a:p>
        </p:txBody>
      </p:sp>
      <p:sp>
        <p:nvSpPr>
          <p:cNvPr id="8" name="Left Brace 7"/>
          <p:cNvSpPr/>
          <p:nvPr/>
        </p:nvSpPr>
        <p:spPr>
          <a:xfrm rot="16200000">
            <a:off x="5310413" y="952501"/>
            <a:ext cx="609601" cy="6324600"/>
          </a:xfrm>
          <a:prstGeom prst="leftBrace">
            <a:avLst>
              <a:gd name="adj1" fmla="val 833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p:cNvSpPr txBox="1"/>
          <p:nvPr/>
        </p:nvSpPr>
        <p:spPr>
          <a:xfrm>
            <a:off x="4724400" y="4466772"/>
            <a:ext cx="2380845" cy="461665"/>
          </a:xfrm>
          <a:prstGeom prst="rect">
            <a:avLst/>
          </a:prstGeom>
          <a:noFill/>
        </p:spPr>
        <p:txBody>
          <a:bodyPr wrap="none" rtlCol="0">
            <a:spAutoFit/>
          </a:bodyPr>
          <a:lstStyle/>
          <a:p>
            <a:r>
              <a:rPr lang="en-US" dirty="0" smtClean="0">
                <a:latin typeface="Arial Black" pitchFamily="34" charset="0"/>
              </a:rPr>
              <a:t>Transactions</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4 levers with the RGM</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10" name="TextBox 9"/>
          <p:cNvSpPr txBox="1"/>
          <p:nvPr/>
        </p:nvSpPr>
        <p:spPr>
          <a:xfrm>
            <a:off x="2684579" y="5638800"/>
            <a:ext cx="3487621"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Arial Black" pitchFamily="34" charset="0"/>
              </a:rPr>
              <a:t>Tools for each lever</a:t>
            </a:r>
          </a:p>
        </p:txBody>
      </p:sp>
      <p:sp>
        <p:nvSpPr>
          <p:cNvPr id="11" name="Rectangle 10"/>
          <p:cNvSpPr/>
          <p:nvPr/>
        </p:nvSpPr>
        <p:spPr>
          <a:xfrm>
            <a:off x="762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APC</a:t>
            </a:r>
            <a:endParaRPr lang="en-US" sz="2000" dirty="0">
              <a:solidFill>
                <a:srgbClr val="FFFFFF"/>
              </a:solidFill>
              <a:latin typeface="Arial Black" pitchFamily="34" charset="0"/>
            </a:endParaRPr>
          </a:p>
        </p:txBody>
      </p:sp>
      <p:sp>
        <p:nvSpPr>
          <p:cNvPr id="12" name="Rectangle 11"/>
          <p:cNvSpPr/>
          <p:nvPr/>
        </p:nvSpPr>
        <p:spPr>
          <a:xfrm>
            <a:off x="23622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New Customers</a:t>
            </a:r>
            <a:endParaRPr lang="en-US" sz="2000" dirty="0">
              <a:solidFill>
                <a:srgbClr val="FFFFFF"/>
              </a:solidFill>
              <a:latin typeface="Arial Black" pitchFamily="34" charset="0"/>
            </a:endParaRPr>
          </a:p>
        </p:txBody>
      </p:sp>
      <p:sp>
        <p:nvSpPr>
          <p:cNvPr id="13" name="Rectangle 12"/>
          <p:cNvSpPr/>
          <p:nvPr/>
        </p:nvSpPr>
        <p:spPr>
          <a:xfrm>
            <a:off x="68580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Reactivate</a:t>
            </a:r>
          </a:p>
          <a:p>
            <a:pPr algn="ctr"/>
            <a:r>
              <a:rPr lang="en-US" sz="2000" dirty="0" smtClean="0">
                <a:solidFill>
                  <a:srgbClr val="FFFFFF"/>
                </a:solidFill>
                <a:latin typeface="Arial Black" pitchFamily="34" charset="0"/>
              </a:rPr>
              <a:t>Lapsers</a:t>
            </a:r>
            <a:endParaRPr lang="en-US" sz="2000" dirty="0">
              <a:solidFill>
                <a:srgbClr val="FFFFFF"/>
              </a:solidFill>
              <a:latin typeface="Arial Black" pitchFamily="34" charset="0"/>
            </a:endParaRPr>
          </a:p>
        </p:txBody>
      </p:sp>
      <p:sp>
        <p:nvSpPr>
          <p:cNvPr id="14" name="Rectangle 13"/>
          <p:cNvSpPr/>
          <p:nvPr/>
        </p:nvSpPr>
        <p:spPr>
          <a:xfrm>
            <a:off x="45720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Frequency</a:t>
            </a:r>
            <a:endParaRPr lang="en-US" sz="2000" dirty="0">
              <a:solidFill>
                <a:srgbClr val="FFFFFF"/>
              </a:solidFill>
              <a:latin typeface="Arial Black"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dirty="0" smtClean="0"/>
              <a:t>Table Of Contents</a:t>
            </a:r>
          </a:p>
        </p:txBody>
      </p:sp>
      <p:grpSp>
        <p:nvGrpSpPr>
          <p:cNvPr id="2" name="Group 7"/>
          <p:cNvGrpSpPr>
            <a:grpSpLocks/>
          </p:cNvGrpSpPr>
          <p:nvPr/>
        </p:nvGrpSpPr>
        <p:grpSpPr bwMode="auto">
          <a:xfrm>
            <a:off x="557213" y="1295400"/>
            <a:ext cx="7977188" cy="1109663"/>
            <a:chOff x="368582" y="1600200"/>
            <a:chExt cx="8406835" cy="1298808"/>
          </a:xfrm>
        </p:grpSpPr>
        <p:pic>
          <p:nvPicPr>
            <p:cNvPr id="2064" name="Picture 2"/>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2065" name="TextBox 5"/>
            <p:cNvSpPr txBox="1">
              <a:spLocks noChangeArrowheads="1"/>
            </p:cNvSpPr>
            <p:nvPr/>
          </p:nvSpPr>
          <p:spPr bwMode="auto">
            <a:xfrm>
              <a:off x="880110" y="1901452"/>
              <a:ext cx="914400" cy="769441"/>
            </a:xfrm>
            <a:prstGeom prst="rect">
              <a:avLst/>
            </a:prstGeom>
            <a:noFill/>
            <a:ln w="9525">
              <a:noFill/>
              <a:miter lim="800000"/>
              <a:headEnd/>
              <a:tailEnd/>
            </a:ln>
          </p:spPr>
          <p:txBody>
            <a:bodyPr>
              <a:spAutoFit/>
            </a:bodyPr>
            <a:lstStyle/>
            <a:p>
              <a:pPr algn="ctr"/>
              <a:r>
                <a:rPr lang="en-US" sz="4000" b="1" dirty="0"/>
                <a:t>1</a:t>
              </a:r>
            </a:p>
          </p:txBody>
        </p:sp>
        <p:sp>
          <p:nvSpPr>
            <p:cNvPr id="2066" name="TextBox 6"/>
            <p:cNvSpPr txBox="1">
              <a:spLocks noChangeArrowheads="1"/>
            </p:cNvSpPr>
            <p:nvPr/>
          </p:nvSpPr>
          <p:spPr bwMode="auto">
            <a:xfrm>
              <a:off x="2133600" y="1994595"/>
              <a:ext cx="6400800" cy="540357"/>
            </a:xfrm>
            <a:prstGeom prst="rect">
              <a:avLst/>
            </a:prstGeom>
            <a:noFill/>
            <a:ln w="9525">
              <a:noFill/>
              <a:miter lim="800000"/>
              <a:headEnd/>
              <a:tailEnd/>
            </a:ln>
          </p:spPr>
          <p:txBody>
            <a:bodyPr>
              <a:spAutoFit/>
            </a:bodyPr>
            <a:lstStyle/>
            <a:p>
              <a:r>
                <a:rPr lang="en-US" dirty="0" smtClean="0">
                  <a:solidFill>
                    <a:schemeClr val="bg2">
                      <a:lumMod val="20000"/>
                      <a:lumOff val="80000"/>
                    </a:schemeClr>
                  </a:solidFill>
                  <a:latin typeface="Arial Black" pitchFamily="34" charset="0"/>
                </a:rPr>
                <a:t>Understanding Sales</a:t>
              </a:r>
              <a:endParaRPr lang="en-US" dirty="0">
                <a:solidFill>
                  <a:schemeClr val="bg2">
                    <a:lumMod val="20000"/>
                    <a:lumOff val="80000"/>
                  </a:schemeClr>
                </a:solidFill>
                <a:latin typeface="Arial Black" pitchFamily="34" charset="0"/>
              </a:endParaRPr>
            </a:p>
          </p:txBody>
        </p:sp>
      </p:grpSp>
      <p:grpSp>
        <p:nvGrpSpPr>
          <p:cNvPr id="3" name="Group 8"/>
          <p:cNvGrpSpPr>
            <a:grpSpLocks/>
          </p:cNvGrpSpPr>
          <p:nvPr/>
        </p:nvGrpSpPr>
        <p:grpSpPr bwMode="auto">
          <a:xfrm>
            <a:off x="557213" y="2362200"/>
            <a:ext cx="7977188" cy="1109663"/>
            <a:chOff x="368582" y="1514728"/>
            <a:chExt cx="8406835" cy="1298808"/>
          </a:xfrm>
        </p:grpSpPr>
        <p:pic>
          <p:nvPicPr>
            <p:cNvPr id="2061" name="Picture 9"/>
            <p:cNvPicPr>
              <a:picLocks noChangeAspect="1"/>
            </p:cNvPicPr>
            <p:nvPr/>
          </p:nvPicPr>
          <p:blipFill>
            <a:blip r:embed="rId3" cstate="print"/>
            <a:srcRect/>
            <a:stretch>
              <a:fillRect/>
            </a:stretch>
          </p:blipFill>
          <p:spPr bwMode="auto">
            <a:xfrm>
              <a:off x="368582" y="1514728"/>
              <a:ext cx="8406835" cy="1298808"/>
            </a:xfrm>
            <a:prstGeom prst="rect">
              <a:avLst/>
            </a:prstGeom>
            <a:noFill/>
            <a:ln w="9525">
              <a:noFill/>
              <a:miter lim="800000"/>
              <a:headEnd/>
              <a:tailEnd/>
            </a:ln>
          </p:spPr>
        </p:pic>
        <p:sp>
          <p:nvSpPr>
            <p:cNvPr id="2062" name="TextBox 10"/>
            <p:cNvSpPr txBox="1">
              <a:spLocks noChangeArrowheads="1"/>
            </p:cNvSpPr>
            <p:nvPr/>
          </p:nvSpPr>
          <p:spPr bwMode="auto">
            <a:xfrm>
              <a:off x="880110" y="1912203"/>
              <a:ext cx="914400" cy="769441"/>
            </a:xfrm>
            <a:prstGeom prst="rect">
              <a:avLst/>
            </a:prstGeom>
            <a:noFill/>
            <a:ln w="9525">
              <a:noFill/>
              <a:miter lim="800000"/>
              <a:headEnd/>
              <a:tailEnd/>
            </a:ln>
          </p:spPr>
          <p:txBody>
            <a:bodyPr>
              <a:spAutoFit/>
            </a:bodyPr>
            <a:lstStyle/>
            <a:p>
              <a:pPr algn="ctr"/>
              <a:r>
                <a:rPr lang="en-US" sz="4000" b="1" dirty="0"/>
                <a:t>2</a:t>
              </a:r>
            </a:p>
          </p:txBody>
        </p:sp>
        <p:sp>
          <p:nvSpPr>
            <p:cNvPr id="2063" name="TextBox 11"/>
            <p:cNvSpPr txBox="1">
              <a:spLocks noChangeArrowheads="1"/>
            </p:cNvSpPr>
            <p:nvPr/>
          </p:nvSpPr>
          <p:spPr bwMode="auto">
            <a:xfrm>
              <a:off x="2133600" y="2027491"/>
              <a:ext cx="6400800" cy="540357"/>
            </a:xfrm>
            <a:prstGeom prst="rect">
              <a:avLst/>
            </a:prstGeom>
            <a:noFill/>
            <a:ln w="9525">
              <a:noFill/>
              <a:miter lim="800000"/>
              <a:headEnd/>
              <a:tailEnd/>
            </a:ln>
          </p:spPr>
          <p:txBody>
            <a:bodyPr>
              <a:spAutoFit/>
            </a:bodyPr>
            <a:lstStyle/>
            <a:p>
              <a:r>
                <a:rPr lang="en-US" dirty="0" smtClean="0">
                  <a:solidFill>
                    <a:schemeClr val="bg2">
                      <a:lumMod val="20000"/>
                      <a:lumOff val="80000"/>
                    </a:schemeClr>
                  </a:solidFill>
                  <a:latin typeface="Arial Black" pitchFamily="34" charset="0"/>
                </a:rPr>
                <a:t>Maximizing Sales Inside the Store</a:t>
              </a:r>
              <a:endParaRPr lang="en-US" dirty="0">
                <a:solidFill>
                  <a:schemeClr val="bg2">
                    <a:lumMod val="20000"/>
                    <a:lumOff val="80000"/>
                  </a:schemeClr>
                </a:solidFill>
                <a:latin typeface="Arial Black" pitchFamily="34" charset="0"/>
              </a:endParaRPr>
            </a:p>
          </p:txBody>
        </p:sp>
      </p:grpSp>
      <p:grpSp>
        <p:nvGrpSpPr>
          <p:cNvPr id="4" name="Group 12"/>
          <p:cNvGrpSpPr>
            <a:grpSpLocks/>
          </p:cNvGrpSpPr>
          <p:nvPr/>
        </p:nvGrpSpPr>
        <p:grpSpPr bwMode="auto">
          <a:xfrm>
            <a:off x="557213" y="3429000"/>
            <a:ext cx="7977188" cy="1109663"/>
            <a:chOff x="368582" y="1600200"/>
            <a:chExt cx="8406835" cy="1298808"/>
          </a:xfrm>
        </p:grpSpPr>
        <p:pic>
          <p:nvPicPr>
            <p:cNvPr id="2058" name="Picture 13"/>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2059" name="TextBox 14"/>
            <p:cNvSpPr txBox="1">
              <a:spLocks noChangeArrowheads="1"/>
            </p:cNvSpPr>
            <p:nvPr/>
          </p:nvSpPr>
          <p:spPr bwMode="auto">
            <a:xfrm>
              <a:off x="880110" y="1900033"/>
              <a:ext cx="914400" cy="769441"/>
            </a:xfrm>
            <a:prstGeom prst="rect">
              <a:avLst/>
            </a:prstGeom>
            <a:noFill/>
            <a:ln w="9525">
              <a:noFill/>
              <a:miter lim="800000"/>
              <a:headEnd/>
              <a:tailEnd/>
            </a:ln>
          </p:spPr>
          <p:txBody>
            <a:bodyPr>
              <a:spAutoFit/>
            </a:bodyPr>
            <a:lstStyle/>
            <a:p>
              <a:pPr algn="ctr"/>
              <a:r>
                <a:rPr lang="en-US" sz="4000" b="1" dirty="0"/>
                <a:t>3</a:t>
              </a:r>
            </a:p>
          </p:txBody>
        </p:sp>
        <p:sp>
          <p:nvSpPr>
            <p:cNvPr id="2060" name="TextBox 15"/>
            <p:cNvSpPr txBox="1">
              <a:spLocks noChangeArrowheads="1"/>
            </p:cNvSpPr>
            <p:nvPr/>
          </p:nvSpPr>
          <p:spPr bwMode="auto">
            <a:xfrm>
              <a:off x="2133600" y="1994594"/>
              <a:ext cx="6641816" cy="540357"/>
            </a:xfrm>
            <a:prstGeom prst="rect">
              <a:avLst/>
            </a:prstGeom>
            <a:noFill/>
            <a:ln w="9525">
              <a:noFill/>
              <a:miter lim="800000"/>
              <a:headEnd/>
              <a:tailEnd/>
            </a:ln>
          </p:spPr>
          <p:txBody>
            <a:bodyPr wrap="square">
              <a:spAutoFit/>
            </a:bodyPr>
            <a:lstStyle/>
            <a:p>
              <a:r>
                <a:rPr lang="en-US" dirty="0" smtClean="0">
                  <a:solidFill>
                    <a:schemeClr val="bg2">
                      <a:lumMod val="20000"/>
                      <a:lumOff val="80000"/>
                    </a:schemeClr>
                  </a:solidFill>
                  <a:latin typeface="Arial Black" pitchFamily="34" charset="0"/>
                </a:rPr>
                <a:t>Maximizing Sales Outside the Store</a:t>
              </a:r>
              <a:endParaRPr lang="en-US" dirty="0">
                <a:solidFill>
                  <a:schemeClr val="bg2">
                    <a:lumMod val="20000"/>
                    <a:lumOff val="80000"/>
                  </a:schemeClr>
                </a:solidFill>
                <a:latin typeface="Arial Black" pitchFamily="34" charset="0"/>
              </a:endParaRPr>
            </a:p>
          </p:txBody>
        </p:sp>
      </p:grpSp>
      <p:grpSp>
        <p:nvGrpSpPr>
          <p:cNvPr id="5" name="Group 16"/>
          <p:cNvGrpSpPr>
            <a:grpSpLocks/>
          </p:cNvGrpSpPr>
          <p:nvPr/>
        </p:nvGrpSpPr>
        <p:grpSpPr bwMode="auto">
          <a:xfrm>
            <a:off x="557213" y="4495800"/>
            <a:ext cx="7977188" cy="1109662"/>
            <a:chOff x="368582" y="1600200"/>
            <a:chExt cx="8406835" cy="1298808"/>
          </a:xfrm>
        </p:grpSpPr>
        <p:pic>
          <p:nvPicPr>
            <p:cNvPr id="2055" name="Picture 17"/>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2056" name="TextBox 18"/>
            <p:cNvSpPr txBox="1">
              <a:spLocks noChangeArrowheads="1"/>
            </p:cNvSpPr>
            <p:nvPr/>
          </p:nvSpPr>
          <p:spPr bwMode="auto">
            <a:xfrm>
              <a:off x="880109" y="1900032"/>
              <a:ext cx="914400" cy="828900"/>
            </a:xfrm>
            <a:prstGeom prst="rect">
              <a:avLst/>
            </a:prstGeom>
            <a:noFill/>
            <a:ln w="9525">
              <a:noFill/>
              <a:miter lim="800000"/>
              <a:headEnd/>
              <a:tailEnd/>
            </a:ln>
          </p:spPr>
          <p:txBody>
            <a:bodyPr>
              <a:spAutoFit/>
            </a:bodyPr>
            <a:lstStyle/>
            <a:p>
              <a:pPr algn="ctr"/>
              <a:r>
                <a:rPr lang="en-US" sz="4000" b="1" dirty="0"/>
                <a:t>4</a:t>
              </a:r>
            </a:p>
          </p:txBody>
        </p:sp>
        <p:sp>
          <p:nvSpPr>
            <p:cNvPr id="2057" name="TextBox 19"/>
            <p:cNvSpPr txBox="1">
              <a:spLocks noChangeArrowheads="1"/>
            </p:cNvSpPr>
            <p:nvPr/>
          </p:nvSpPr>
          <p:spPr bwMode="auto">
            <a:xfrm>
              <a:off x="2133600" y="1994595"/>
              <a:ext cx="6400800" cy="540358"/>
            </a:xfrm>
            <a:prstGeom prst="rect">
              <a:avLst/>
            </a:prstGeom>
            <a:noFill/>
            <a:ln w="9525">
              <a:noFill/>
              <a:miter lim="800000"/>
              <a:headEnd/>
              <a:tailEnd/>
            </a:ln>
          </p:spPr>
          <p:txBody>
            <a:bodyPr>
              <a:spAutoFit/>
            </a:bodyPr>
            <a:lstStyle/>
            <a:p>
              <a:r>
                <a:rPr lang="en-US" dirty="0" smtClean="0">
                  <a:solidFill>
                    <a:schemeClr val="bg2">
                      <a:lumMod val="20000"/>
                      <a:lumOff val="80000"/>
                    </a:schemeClr>
                  </a:solidFill>
                  <a:latin typeface="Arial Black" pitchFamily="34" charset="0"/>
                </a:rPr>
                <a:t>Local Store Marketing</a:t>
              </a:r>
              <a:endParaRPr lang="en-US" dirty="0">
                <a:solidFill>
                  <a:schemeClr val="bg2">
                    <a:lumMod val="20000"/>
                    <a:lumOff val="80000"/>
                  </a:schemeClr>
                </a:solidFill>
                <a:latin typeface="Arial Black" pitchFamily="34" charset="0"/>
              </a:endParaRPr>
            </a:p>
          </p:txBody>
        </p:sp>
      </p:grpSp>
      <p:grpSp>
        <p:nvGrpSpPr>
          <p:cNvPr id="19" name="Group 16"/>
          <p:cNvGrpSpPr>
            <a:grpSpLocks/>
          </p:cNvGrpSpPr>
          <p:nvPr/>
        </p:nvGrpSpPr>
        <p:grpSpPr bwMode="auto">
          <a:xfrm>
            <a:off x="557212" y="5562600"/>
            <a:ext cx="7977188" cy="1109662"/>
            <a:chOff x="368582" y="1600200"/>
            <a:chExt cx="8406835" cy="1298808"/>
          </a:xfrm>
        </p:grpSpPr>
        <p:pic>
          <p:nvPicPr>
            <p:cNvPr id="20" name="Picture 17"/>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21" name="TextBox 18"/>
            <p:cNvSpPr txBox="1">
              <a:spLocks noChangeArrowheads="1"/>
            </p:cNvSpPr>
            <p:nvPr/>
          </p:nvSpPr>
          <p:spPr bwMode="auto">
            <a:xfrm>
              <a:off x="880109" y="1900032"/>
              <a:ext cx="914400" cy="828900"/>
            </a:xfrm>
            <a:prstGeom prst="rect">
              <a:avLst/>
            </a:prstGeom>
            <a:noFill/>
            <a:ln w="9525">
              <a:noFill/>
              <a:miter lim="800000"/>
              <a:headEnd/>
              <a:tailEnd/>
            </a:ln>
          </p:spPr>
          <p:txBody>
            <a:bodyPr>
              <a:spAutoFit/>
            </a:bodyPr>
            <a:lstStyle/>
            <a:p>
              <a:pPr algn="ctr"/>
              <a:r>
                <a:rPr lang="en-US" sz="4000" b="1" dirty="0" smtClean="0"/>
                <a:t>5</a:t>
              </a:r>
              <a:endParaRPr lang="en-US" sz="4000" b="1" dirty="0"/>
            </a:p>
          </p:txBody>
        </p:sp>
        <p:sp>
          <p:nvSpPr>
            <p:cNvPr id="22" name="TextBox 19"/>
            <p:cNvSpPr txBox="1">
              <a:spLocks noChangeArrowheads="1"/>
            </p:cNvSpPr>
            <p:nvPr/>
          </p:nvSpPr>
          <p:spPr bwMode="auto">
            <a:xfrm>
              <a:off x="2133600" y="1994595"/>
              <a:ext cx="6400800" cy="540358"/>
            </a:xfrm>
            <a:prstGeom prst="rect">
              <a:avLst/>
            </a:prstGeom>
            <a:noFill/>
            <a:ln w="9525">
              <a:noFill/>
              <a:miter lim="800000"/>
              <a:headEnd/>
              <a:tailEnd/>
            </a:ln>
          </p:spPr>
          <p:txBody>
            <a:bodyPr>
              <a:spAutoFit/>
            </a:bodyPr>
            <a:lstStyle/>
            <a:p>
              <a:r>
                <a:rPr lang="en-US" dirty="0" smtClean="0">
                  <a:solidFill>
                    <a:schemeClr val="bg2">
                      <a:lumMod val="20000"/>
                      <a:lumOff val="80000"/>
                    </a:schemeClr>
                  </a:solidFill>
                  <a:latin typeface="Arial Black" pitchFamily="34" charset="0"/>
                </a:rPr>
                <a:t>Measuring Results</a:t>
              </a:r>
              <a:endParaRPr lang="en-US" dirty="0">
                <a:solidFill>
                  <a:schemeClr val="bg2">
                    <a:lumMod val="20000"/>
                    <a:lumOff val="80000"/>
                  </a:schemeClr>
                </a:solidFill>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fltVal val="0"/>
                                          </p:val>
                                        </p:tav>
                                        <p:tav tm="100000">
                                          <p:val>
                                            <p:strVal val="#ppt_h"/>
                                          </p:val>
                                        </p:tav>
                                      </p:tavLst>
                                    </p:anim>
                                    <p:animEffect transition="in" filter="fade">
                                      <p:cBhvr>
                                        <p:cTn id="14" dur="750"/>
                                        <p:tgtEl>
                                          <p:spTgt spid="2"/>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750" fill="hold"/>
                                        <p:tgtEl>
                                          <p:spTgt spid="3"/>
                                        </p:tgtEl>
                                        <p:attrNameLst>
                                          <p:attrName>ppt_w</p:attrName>
                                        </p:attrNameLst>
                                      </p:cBhvr>
                                      <p:tavLst>
                                        <p:tav tm="0">
                                          <p:val>
                                            <p:fltVal val="0"/>
                                          </p:val>
                                        </p:tav>
                                        <p:tav tm="100000">
                                          <p:val>
                                            <p:strVal val="#ppt_w"/>
                                          </p:val>
                                        </p:tav>
                                      </p:tavLst>
                                    </p:anim>
                                    <p:anim calcmode="lin" valueType="num">
                                      <p:cBhvr>
                                        <p:cTn id="24" dur="750" fill="hold"/>
                                        <p:tgtEl>
                                          <p:spTgt spid="3"/>
                                        </p:tgtEl>
                                        <p:attrNameLst>
                                          <p:attrName>ppt_h</p:attrName>
                                        </p:attrNameLst>
                                      </p:cBhvr>
                                      <p:tavLst>
                                        <p:tav tm="0">
                                          <p:val>
                                            <p:fltVal val="0"/>
                                          </p:val>
                                        </p:tav>
                                        <p:tav tm="100000">
                                          <p:val>
                                            <p:strVal val="#ppt_h"/>
                                          </p:val>
                                        </p:tav>
                                      </p:tavLst>
                                    </p:anim>
                                    <p:animEffect transition="in" filter="fade">
                                      <p:cBhvr>
                                        <p:cTn id="25" dur="750"/>
                                        <p:tgtEl>
                                          <p:spTgt spid="3"/>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750" fill="hold"/>
                                        <p:tgtEl>
                                          <p:spTgt spid="4"/>
                                        </p:tgtEl>
                                        <p:attrNameLst>
                                          <p:attrName>ppt_w</p:attrName>
                                        </p:attrNameLst>
                                      </p:cBhvr>
                                      <p:tavLst>
                                        <p:tav tm="0">
                                          <p:val>
                                            <p:fltVal val="0"/>
                                          </p:val>
                                        </p:tav>
                                        <p:tav tm="100000">
                                          <p:val>
                                            <p:strVal val="#ppt_w"/>
                                          </p:val>
                                        </p:tav>
                                      </p:tavLst>
                                    </p:anim>
                                    <p:anim calcmode="lin" valueType="num">
                                      <p:cBhvr>
                                        <p:cTn id="35" dur="750" fill="hold"/>
                                        <p:tgtEl>
                                          <p:spTgt spid="4"/>
                                        </p:tgtEl>
                                        <p:attrNameLst>
                                          <p:attrName>ppt_h</p:attrName>
                                        </p:attrNameLst>
                                      </p:cBhvr>
                                      <p:tavLst>
                                        <p:tav tm="0">
                                          <p:val>
                                            <p:fltVal val="0"/>
                                          </p:val>
                                        </p:tav>
                                        <p:tav tm="100000">
                                          <p:val>
                                            <p:strVal val="#ppt_h"/>
                                          </p:val>
                                        </p:tav>
                                      </p:tavLst>
                                    </p:anim>
                                    <p:animEffect transition="in" filter="fade">
                                      <p:cBhvr>
                                        <p:cTn id="36" dur="750"/>
                                        <p:tgtEl>
                                          <p:spTgt spid="4"/>
                                        </p:tgtEl>
                                      </p:cBhvr>
                                    </p:animEffect>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750" fill="hold"/>
                                        <p:tgtEl>
                                          <p:spTgt spid="5"/>
                                        </p:tgtEl>
                                        <p:attrNameLst>
                                          <p:attrName>ppt_w</p:attrName>
                                        </p:attrNameLst>
                                      </p:cBhvr>
                                      <p:tavLst>
                                        <p:tav tm="0">
                                          <p:val>
                                            <p:fltVal val="0"/>
                                          </p:val>
                                        </p:tav>
                                        <p:tav tm="100000">
                                          <p:val>
                                            <p:strVal val="#ppt_w"/>
                                          </p:val>
                                        </p:tav>
                                      </p:tavLst>
                                    </p:anim>
                                    <p:anim calcmode="lin" valueType="num">
                                      <p:cBhvr>
                                        <p:cTn id="46" dur="750" fill="hold"/>
                                        <p:tgtEl>
                                          <p:spTgt spid="5"/>
                                        </p:tgtEl>
                                        <p:attrNameLst>
                                          <p:attrName>ppt_h</p:attrName>
                                        </p:attrNameLst>
                                      </p:cBhvr>
                                      <p:tavLst>
                                        <p:tav tm="0">
                                          <p:val>
                                            <p:fltVal val="0"/>
                                          </p:val>
                                        </p:tav>
                                        <p:tav tm="100000">
                                          <p:val>
                                            <p:strVal val="#ppt_h"/>
                                          </p:val>
                                        </p:tav>
                                      </p:tavLst>
                                    </p:anim>
                                    <p:animEffect transition="in" filter="fade">
                                      <p:cBhvr>
                                        <p:cTn id="47" dur="750"/>
                                        <p:tgtEl>
                                          <p:spTgt spid="5"/>
                                        </p:tgtEl>
                                      </p:cBhvr>
                                    </p:animEffect>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750" fill="hold"/>
                                        <p:tgtEl>
                                          <p:spTgt spid="19"/>
                                        </p:tgtEl>
                                        <p:attrNameLst>
                                          <p:attrName>ppt_w</p:attrName>
                                        </p:attrNameLst>
                                      </p:cBhvr>
                                      <p:tavLst>
                                        <p:tav tm="0">
                                          <p:val>
                                            <p:fltVal val="0"/>
                                          </p:val>
                                        </p:tav>
                                        <p:tav tm="100000">
                                          <p:val>
                                            <p:strVal val="#ppt_w"/>
                                          </p:val>
                                        </p:tav>
                                      </p:tavLst>
                                    </p:anim>
                                    <p:anim calcmode="lin" valueType="num">
                                      <p:cBhvr>
                                        <p:cTn id="57" dur="750" fill="hold"/>
                                        <p:tgtEl>
                                          <p:spTgt spid="19"/>
                                        </p:tgtEl>
                                        <p:attrNameLst>
                                          <p:attrName>ppt_h</p:attrName>
                                        </p:attrNameLst>
                                      </p:cBhvr>
                                      <p:tavLst>
                                        <p:tav tm="0">
                                          <p:val>
                                            <p:fltVal val="0"/>
                                          </p:val>
                                        </p:tav>
                                        <p:tav tm="100000">
                                          <p:val>
                                            <p:strVal val="#ppt_h"/>
                                          </p:val>
                                        </p:tav>
                                      </p:tavLst>
                                    </p:anim>
                                    <p:animEffect transition="in" filter="fade">
                                      <p:cBhvr>
                                        <p:cTn id="5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increasing APC</a:t>
            </a:r>
            <a:endParaRPr lang="en-US" dirty="0"/>
          </a:p>
        </p:txBody>
      </p:sp>
      <p:sp>
        <p:nvSpPr>
          <p:cNvPr id="5" name="TextBox 4"/>
          <p:cNvSpPr txBox="1"/>
          <p:nvPr/>
        </p:nvSpPr>
        <p:spPr>
          <a:xfrm>
            <a:off x="609600" y="2057400"/>
            <a:ext cx="3711401"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Arial Black" pitchFamily="34" charset="0"/>
              </a:rPr>
              <a:t>Sell more meal deals</a:t>
            </a:r>
          </a:p>
        </p:txBody>
      </p:sp>
      <p:pic>
        <p:nvPicPr>
          <p:cNvPr id="6" name="Picture 3"/>
          <p:cNvPicPr>
            <a:picLocks noChangeAspect="1" noChangeArrowheads="1"/>
          </p:cNvPicPr>
          <p:nvPr/>
        </p:nvPicPr>
        <p:blipFill>
          <a:blip r:embed="rId3" cstate="print"/>
          <a:srcRect/>
          <a:stretch>
            <a:fillRect/>
          </a:stretch>
        </p:blipFill>
        <p:spPr bwMode="auto">
          <a:xfrm>
            <a:off x="5029200" y="1524000"/>
            <a:ext cx="3505200" cy="4998155"/>
          </a:xfrm>
          <a:prstGeom prst="rect">
            <a:avLst/>
          </a:prstGeom>
          <a:noFill/>
          <a:ln w="9525">
            <a:noFill/>
            <a:miter lim="800000"/>
            <a:headEnd/>
            <a:tailEnd/>
          </a:ln>
        </p:spPr>
      </p:pic>
      <p:sp>
        <p:nvSpPr>
          <p:cNvPr id="7" name="TextBox 6"/>
          <p:cNvSpPr txBox="1"/>
          <p:nvPr/>
        </p:nvSpPr>
        <p:spPr>
          <a:xfrm>
            <a:off x="457200" y="4191000"/>
            <a:ext cx="3103735" cy="338554"/>
          </a:xfrm>
          <a:prstGeom prst="rect">
            <a:avLst/>
          </a:prstGeom>
          <a:noFill/>
        </p:spPr>
        <p:txBody>
          <a:bodyPr wrap="none" rtlCol="0">
            <a:spAutoFit/>
          </a:bodyPr>
          <a:lstStyle/>
          <a:p>
            <a:r>
              <a:rPr lang="en-US" sz="1600" i="1" dirty="0" smtClean="0">
                <a:latin typeface="+mj-lt"/>
              </a:rPr>
              <a:t>Cashier wise targets to be given</a:t>
            </a:r>
            <a:endParaRPr lang="en-US" sz="1600" i="1" dirty="0">
              <a:latin typeface="+mj-lt"/>
            </a:endParaRPr>
          </a:p>
        </p:txBody>
      </p:sp>
      <p:sp>
        <p:nvSpPr>
          <p:cNvPr id="8" name="TextBox 7"/>
          <p:cNvSpPr txBox="1"/>
          <p:nvPr/>
        </p:nvSpPr>
        <p:spPr>
          <a:xfrm>
            <a:off x="459695" y="4648200"/>
            <a:ext cx="3858749" cy="338554"/>
          </a:xfrm>
          <a:prstGeom prst="rect">
            <a:avLst/>
          </a:prstGeom>
          <a:noFill/>
        </p:spPr>
        <p:txBody>
          <a:bodyPr wrap="none" rtlCol="0">
            <a:spAutoFit/>
          </a:bodyPr>
          <a:lstStyle/>
          <a:p>
            <a:r>
              <a:rPr lang="en-US" sz="1600" i="1" dirty="0" smtClean="0">
                <a:latin typeface="+mj-lt"/>
              </a:rPr>
              <a:t>Increase visibility for customers at the till</a:t>
            </a:r>
            <a:endParaRPr lang="en-US" sz="1600" i="1" dirty="0">
              <a:latin typeface="+mj-lt"/>
            </a:endParaRPr>
          </a:p>
        </p:txBody>
      </p:sp>
      <p:sp>
        <p:nvSpPr>
          <p:cNvPr id="9" name="TextBox 8"/>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1" name="TextBox 10"/>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increasing APC</a:t>
            </a:r>
            <a:endParaRPr lang="en-US" dirty="0"/>
          </a:p>
        </p:txBody>
      </p:sp>
      <p:sp>
        <p:nvSpPr>
          <p:cNvPr id="5" name="TextBox 4"/>
          <p:cNvSpPr txBox="1"/>
          <p:nvPr/>
        </p:nvSpPr>
        <p:spPr>
          <a:xfrm>
            <a:off x="0" y="1981200"/>
            <a:ext cx="4576894"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Arial Black" pitchFamily="34" charset="0"/>
              </a:rPr>
              <a:t>Sell </a:t>
            </a:r>
            <a:r>
              <a:rPr lang="en-US" dirty="0" err="1" smtClean="0">
                <a:effectLst>
                  <a:outerShdw blurRad="38100" dist="38100" dir="2700000" algn="tl">
                    <a:srgbClr val="000000">
                      <a:alpha val="43137"/>
                    </a:srgbClr>
                  </a:outerShdw>
                </a:effectLst>
                <a:latin typeface="Arial Black" pitchFamily="34" charset="0"/>
              </a:rPr>
              <a:t>xtra</a:t>
            </a:r>
            <a:r>
              <a:rPr lang="en-US" dirty="0" smtClean="0">
                <a:effectLst>
                  <a:outerShdw blurRad="38100" dist="38100" dir="2700000" algn="tl">
                    <a:srgbClr val="000000">
                      <a:alpha val="43137"/>
                    </a:srgbClr>
                  </a:outerShdw>
                </a:effectLst>
                <a:latin typeface="Arial Black" pitchFamily="34" charset="0"/>
              </a:rPr>
              <a:t> toppings, cheese</a:t>
            </a:r>
          </a:p>
        </p:txBody>
      </p:sp>
      <p:pic>
        <p:nvPicPr>
          <p:cNvPr id="7" name="Picture 2"/>
          <p:cNvPicPr>
            <a:picLocks noChangeAspect="1" noChangeArrowheads="1"/>
          </p:cNvPicPr>
          <p:nvPr/>
        </p:nvPicPr>
        <p:blipFill>
          <a:blip r:embed="rId3" cstate="print"/>
          <a:srcRect/>
          <a:stretch>
            <a:fillRect/>
          </a:stretch>
        </p:blipFill>
        <p:spPr bwMode="auto">
          <a:xfrm>
            <a:off x="5257800" y="1447800"/>
            <a:ext cx="3620123" cy="5140406"/>
          </a:xfrm>
          <a:prstGeom prst="rect">
            <a:avLst/>
          </a:prstGeom>
          <a:noFill/>
          <a:ln w="9525">
            <a:noFill/>
            <a:miter lim="800000"/>
            <a:headEnd/>
            <a:tailEnd/>
          </a:ln>
        </p:spPr>
      </p:pic>
      <p:sp>
        <p:nvSpPr>
          <p:cNvPr id="8" name="TextBox 7"/>
          <p:cNvSpPr txBox="1"/>
          <p:nvPr/>
        </p:nvSpPr>
        <p:spPr>
          <a:xfrm>
            <a:off x="381000" y="4800600"/>
            <a:ext cx="3858749" cy="338554"/>
          </a:xfrm>
          <a:prstGeom prst="rect">
            <a:avLst/>
          </a:prstGeom>
          <a:noFill/>
        </p:spPr>
        <p:txBody>
          <a:bodyPr wrap="none" rtlCol="0">
            <a:spAutoFit/>
          </a:bodyPr>
          <a:lstStyle/>
          <a:p>
            <a:r>
              <a:rPr lang="en-US" sz="1600" i="1" dirty="0" smtClean="0">
                <a:latin typeface="+mj-lt"/>
              </a:rPr>
              <a:t>Increase visibility for customers at the till</a:t>
            </a:r>
            <a:endParaRPr lang="en-US" sz="1600" i="1" dirty="0">
              <a:latin typeface="+mj-lt"/>
            </a:endParaRPr>
          </a:p>
        </p:txBody>
      </p:sp>
      <p:sp>
        <p:nvSpPr>
          <p:cNvPr id="10" name="TextBox 9"/>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1" name="TextBox 10"/>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increasing APC</a:t>
            </a:r>
            <a:endParaRPr lang="en-US" dirty="0"/>
          </a:p>
        </p:txBody>
      </p:sp>
      <p:sp>
        <p:nvSpPr>
          <p:cNvPr id="5" name="TextBox 4"/>
          <p:cNvSpPr txBox="1"/>
          <p:nvPr/>
        </p:nvSpPr>
        <p:spPr>
          <a:xfrm>
            <a:off x="304800" y="1752600"/>
            <a:ext cx="3962400" cy="83099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Sell/ trade up premium products</a:t>
            </a:r>
          </a:p>
        </p:txBody>
      </p:sp>
      <p:pic>
        <p:nvPicPr>
          <p:cNvPr id="6" name="Picture 5" descr="C:\Users\sxb4890\Documents\Menu\LSM Workshop\Creative\Cheesy bite insert_Final.jpg"/>
          <p:cNvPicPr>
            <a:picLocks noChangeAspect="1" noChangeArrowheads="1"/>
          </p:cNvPicPr>
          <p:nvPr/>
        </p:nvPicPr>
        <p:blipFill>
          <a:blip r:embed="rId3" cstate="print"/>
          <a:srcRect l="21848" t="49372" r="51821" b="2875"/>
          <a:stretch>
            <a:fillRect/>
          </a:stretch>
        </p:blipFill>
        <p:spPr bwMode="auto">
          <a:xfrm>
            <a:off x="4800600" y="1371600"/>
            <a:ext cx="4132557" cy="508016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30065" y="5029200"/>
            <a:ext cx="3103735" cy="338554"/>
          </a:xfrm>
          <a:prstGeom prst="rect">
            <a:avLst/>
          </a:prstGeom>
          <a:noFill/>
        </p:spPr>
        <p:txBody>
          <a:bodyPr wrap="none" rtlCol="0">
            <a:spAutoFit/>
          </a:bodyPr>
          <a:lstStyle/>
          <a:p>
            <a:r>
              <a:rPr lang="en-US" sz="1600" i="1" dirty="0" smtClean="0">
                <a:latin typeface="+mj-lt"/>
              </a:rPr>
              <a:t>Cashier wise targets to be given</a:t>
            </a:r>
            <a:endParaRPr lang="en-US" sz="1600" i="1" dirty="0">
              <a:latin typeface="+mj-lt"/>
            </a:endParaRPr>
          </a:p>
        </p:txBody>
      </p:sp>
      <p:sp>
        <p:nvSpPr>
          <p:cNvPr id="10" name="TextBox 9"/>
          <p:cNvSpPr txBox="1"/>
          <p:nvPr/>
        </p:nvSpPr>
        <p:spPr>
          <a:xfrm>
            <a:off x="786552" y="2814935"/>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
        <p:nvSpPr>
          <p:cNvPr id="7" name="TextBox 6"/>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increasing APC</a:t>
            </a:r>
            <a:endParaRPr lang="en-US" dirty="0"/>
          </a:p>
        </p:txBody>
      </p:sp>
      <p:sp>
        <p:nvSpPr>
          <p:cNvPr id="5" name="TextBox 4"/>
          <p:cNvSpPr txBox="1"/>
          <p:nvPr/>
        </p:nvSpPr>
        <p:spPr>
          <a:xfrm>
            <a:off x="304800" y="18288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Increase items per </a:t>
            </a:r>
            <a:r>
              <a:rPr lang="en-US" dirty="0" err="1" smtClean="0">
                <a:effectLst>
                  <a:outerShdw blurRad="38100" dist="38100" dir="2700000" algn="tl">
                    <a:srgbClr val="000000">
                      <a:alpha val="43137"/>
                    </a:srgbClr>
                  </a:outerShdw>
                </a:effectLst>
                <a:latin typeface="Arial Black" pitchFamily="34" charset="0"/>
              </a:rPr>
              <a:t>txn</a:t>
            </a:r>
            <a:endParaRPr lang="en-US" dirty="0" smtClean="0">
              <a:effectLst>
                <a:outerShdw blurRad="38100" dist="38100" dir="2700000" algn="tl">
                  <a:srgbClr val="000000">
                    <a:alpha val="43137"/>
                  </a:srgbClr>
                </a:outerShdw>
              </a:effectLst>
              <a:latin typeface="Arial Black" pitchFamily="34" charset="0"/>
            </a:endParaRPr>
          </a:p>
        </p:txBody>
      </p:sp>
      <p:sp>
        <p:nvSpPr>
          <p:cNvPr id="8" name="TextBox 7"/>
          <p:cNvSpPr txBox="1"/>
          <p:nvPr/>
        </p:nvSpPr>
        <p:spPr>
          <a:xfrm>
            <a:off x="381000" y="4648200"/>
            <a:ext cx="3103735" cy="338554"/>
          </a:xfrm>
          <a:prstGeom prst="rect">
            <a:avLst/>
          </a:prstGeom>
          <a:noFill/>
        </p:spPr>
        <p:txBody>
          <a:bodyPr wrap="none" rtlCol="0">
            <a:spAutoFit/>
          </a:bodyPr>
          <a:lstStyle/>
          <a:p>
            <a:r>
              <a:rPr lang="en-US" sz="1600" i="1" dirty="0" smtClean="0">
                <a:latin typeface="+mj-lt"/>
              </a:rPr>
              <a:t>Cashier wise targets to be given</a:t>
            </a:r>
            <a:endParaRPr lang="en-US" sz="1600" i="1" dirty="0">
              <a:latin typeface="+mj-lt"/>
            </a:endParaRPr>
          </a:p>
        </p:txBody>
      </p:sp>
      <p:pic>
        <p:nvPicPr>
          <p:cNvPr id="10" name="Picture 5"/>
          <p:cNvPicPr>
            <a:picLocks noChangeAspect="1" noChangeArrowheads="1"/>
          </p:cNvPicPr>
          <p:nvPr/>
        </p:nvPicPr>
        <p:blipFill>
          <a:blip r:embed="rId3" cstate="print"/>
          <a:srcRect/>
          <a:stretch>
            <a:fillRect/>
          </a:stretch>
        </p:blipFill>
        <p:spPr bwMode="auto">
          <a:xfrm>
            <a:off x="4605578" y="1676400"/>
            <a:ext cx="4538422" cy="4343400"/>
          </a:xfrm>
          <a:prstGeom prst="rect">
            <a:avLst/>
          </a:prstGeom>
          <a:noFill/>
          <a:ln w="9525">
            <a:noFill/>
            <a:miter lim="800000"/>
            <a:headEnd/>
            <a:tailEnd/>
          </a:ln>
        </p:spPr>
      </p:pic>
      <p:sp>
        <p:nvSpPr>
          <p:cNvPr id="11" name="TextBox 10"/>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2" name="TextBox 11"/>
          <p:cNvSpPr txBox="1"/>
          <p:nvPr/>
        </p:nvSpPr>
        <p:spPr>
          <a:xfrm>
            <a:off x="762000" y="26670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increasing APC</a:t>
            </a:r>
            <a:endParaRPr lang="en-US" dirty="0"/>
          </a:p>
        </p:txBody>
      </p:sp>
      <p:sp>
        <p:nvSpPr>
          <p:cNvPr id="5" name="TextBox 4"/>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Increase items per </a:t>
            </a:r>
            <a:r>
              <a:rPr lang="en-US" dirty="0" err="1" smtClean="0">
                <a:effectLst>
                  <a:outerShdw blurRad="38100" dist="38100" dir="2700000" algn="tl">
                    <a:srgbClr val="000000">
                      <a:alpha val="43137"/>
                    </a:srgbClr>
                  </a:outerShdw>
                </a:effectLst>
                <a:latin typeface="Arial Black" pitchFamily="34" charset="0"/>
              </a:rPr>
              <a:t>txn</a:t>
            </a:r>
            <a:endParaRPr lang="en-US" dirty="0" smtClean="0">
              <a:effectLst>
                <a:outerShdw blurRad="38100" dist="38100" dir="2700000" algn="tl">
                  <a:srgbClr val="000000">
                    <a:alpha val="43137"/>
                  </a:srgbClr>
                </a:outerShdw>
              </a:effectLst>
              <a:latin typeface="Arial Black" pitchFamily="34" charset="0"/>
            </a:endParaRPr>
          </a:p>
        </p:txBody>
      </p:sp>
      <p:sp>
        <p:nvSpPr>
          <p:cNvPr id="8" name="TextBox 7"/>
          <p:cNvSpPr txBox="1"/>
          <p:nvPr/>
        </p:nvSpPr>
        <p:spPr>
          <a:xfrm>
            <a:off x="304800" y="4724400"/>
            <a:ext cx="3103735" cy="338554"/>
          </a:xfrm>
          <a:prstGeom prst="rect">
            <a:avLst/>
          </a:prstGeom>
          <a:noFill/>
        </p:spPr>
        <p:txBody>
          <a:bodyPr wrap="none" rtlCol="0">
            <a:spAutoFit/>
          </a:bodyPr>
          <a:lstStyle/>
          <a:p>
            <a:r>
              <a:rPr lang="en-US" sz="1600" i="1" dirty="0" smtClean="0">
                <a:latin typeface="+mj-lt"/>
              </a:rPr>
              <a:t>Cashier wise targets to be given</a:t>
            </a:r>
            <a:endParaRPr lang="en-US" sz="1600" i="1" dirty="0">
              <a:latin typeface="+mj-lt"/>
            </a:endParaRPr>
          </a:p>
        </p:txBody>
      </p:sp>
      <p:pic>
        <p:nvPicPr>
          <p:cNvPr id="7" name="Picture 2"/>
          <p:cNvPicPr>
            <a:picLocks noChangeAspect="1" noChangeArrowheads="1"/>
          </p:cNvPicPr>
          <p:nvPr/>
        </p:nvPicPr>
        <p:blipFill>
          <a:blip r:embed="rId3" cstate="print"/>
          <a:srcRect/>
          <a:stretch>
            <a:fillRect/>
          </a:stretch>
        </p:blipFill>
        <p:spPr bwMode="auto">
          <a:xfrm>
            <a:off x="4724400" y="1676400"/>
            <a:ext cx="3962400" cy="4343400"/>
          </a:xfrm>
          <a:prstGeom prst="rect">
            <a:avLst/>
          </a:prstGeom>
          <a:noFill/>
          <a:ln w="9525">
            <a:noFill/>
            <a:miter lim="800000"/>
            <a:headEnd/>
            <a:tailEnd/>
          </a:ln>
        </p:spPr>
      </p:pic>
      <p:sp>
        <p:nvSpPr>
          <p:cNvPr id="10" name="TextBox 9"/>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1" name="TextBox 10"/>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increasing APC</a:t>
            </a:r>
            <a:endParaRPr lang="en-US" dirty="0"/>
          </a:p>
        </p:txBody>
      </p:sp>
      <p:sp>
        <p:nvSpPr>
          <p:cNvPr id="5" name="TextBox 4"/>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Increase items per </a:t>
            </a:r>
            <a:r>
              <a:rPr lang="en-US" dirty="0" err="1" smtClean="0">
                <a:effectLst>
                  <a:outerShdw blurRad="38100" dist="38100" dir="2700000" algn="tl">
                    <a:srgbClr val="000000">
                      <a:alpha val="43137"/>
                    </a:srgbClr>
                  </a:outerShdw>
                </a:effectLst>
                <a:latin typeface="Arial Black" pitchFamily="34" charset="0"/>
              </a:rPr>
              <a:t>txn</a:t>
            </a:r>
            <a:endParaRPr lang="en-US" dirty="0" smtClean="0">
              <a:effectLst>
                <a:outerShdw blurRad="38100" dist="38100" dir="2700000" algn="tl">
                  <a:srgbClr val="000000">
                    <a:alpha val="43137"/>
                  </a:srgbClr>
                </a:outerShdw>
              </a:effectLst>
              <a:latin typeface="Arial Black" pitchFamily="34" charset="0"/>
            </a:endParaRPr>
          </a:p>
        </p:txBody>
      </p:sp>
      <p:sp>
        <p:nvSpPr>
          <p:cNvPr id="8" name="TextBox 7"/>
          <p:cNvSpPr txBox="1"/>
          <p:nvPr/>
        </p:nvSpPr>
        <p:spPr>
          <a:xfrm>
            <a:off x="609600" y="4800600"/>
            <a:ext cx="3103735" cy="338554"/>
          </a:xfrm>
          <a:prstGeom prst="rect">
            <a:avLst/>
          </a:prstGeom>
          <a:noFill/>
        </p:spPr>
        <p:txBody>
          <a:bodyPr wrap="none" rtlCol="0">
            <a:spAutoFit/>
          </a:bodyPr>
          <a:lstStyle/>
          <a:p>
            <a:r>
              <a:rPr lang="en-US" sz="1600" i="1" dirty="0" smtClean="0">
                <a:latin typeface="+mj-lt"/>
              </a:rPr>
              <a:t>Cashier wise targets to be given</a:t>
            </a:r>
            <a:endParaRPr lang="en-US" sz="1600" i="1" dirty="0">
              <a:latin typeface="+mj-lt"/>
            </a:endParaRPr>
          </a:p>
        </p:txBody>
      </p:sp>
      <p:pic>
        <p:nvPicPr>
          <p:cNvPr id="10" name="Picture 3"/>
          <p:cNvPicPr>
            <a:picLocks noChangeAspect="1" noChangeArrowheads="1"/>
          </p:cNvPicPr>
          <p:nvPr/>
        </p:nvPicPr>
        <p:blipFill>
          <a:blip r:embed="rId3" cstate="print"/>
          <a:srcRect/>
          <a:stretch>
            <a:fillRect/>
          </a:stretch>
        </p:blipFill>
        <p:spPr bwMode="auto">
          <a:xfrm>
            <a:off x="4953000" y="1600200"/>
            <a:ext cx="3960202" cy="5170594"/>
          </a:xfrm>
          <a:prstGeom prst="rect">
            <a:avLst/>
          </a:prstGeom>
          <a:noFill/>
          <a:ln w="9525">
            <a:noFill/>
            <a:miter lim="800000"/>
            <a:headEnd/>
            <a:tailEnd/>
          </a:ln>
        </p:spPr>
      </p:pic>
      <p:sp>
        <p:nvSpPr>
          <p:cNvPr id="11" name="TextBox 10"/>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2" name="TextBox 11"/>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increasing APC</a:t>
            </a:r>
            <a:endParaRPr lang="en-US" dirty="0"/>
          </a:p>
        </p:txBody>
      </p:sp>
      <p:sp>
        <p:nvSpPr>
          <p:cNvPr id="5" name="TextBox 4"/>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Increase items per </a:t>
            </a:r>
            <a:r>
              <a:rPr lang="en-US" dirty="0" err="1" smtClean="0">
                <a:effectLst>
                  <a:outerShdw blurRad="38100" dist="38100" dir="2700000" algn="tl">
                    <a:srgbClr val="000000">
                      <a:alpha val="43137"/>
                    </a:srgbClr>
                  </a:outerShdw>
                </a:effectLst>
                <a:latin typeface="Arial Black" pitchFamily="34" charset="0"/>
              </a:rPr>
              <a:t>txn</a:t>
            </a:r>
            <a:endParaRPr lang="en-US" dirty="0" smtClean="0">
              <a:effectLst>
                <a:outerShdw blurRad="38100" dist="38100" dir="2700000" algn="tl">
                  <a:srgbClr val="000000">
                    <a:alpha val="43137"/>
                  </a:srgbClr>
                </a:outerShdw>
              </a:effectLst>
              <a:latin typeface="Arial Black" pitchFamily="34" charset="0"/>
            </a:endParaRPr>
          </a:p>
        </p:txBody>
      </p:sp>
      <p:sp>
        <p:nvSpPr>
          <p:cNvPr id="8" name="TextBox 7"/>
          <p:cNvSpPr txBox="1"/>
          <p:nvPr/>
        </p:nvSpPr>
        <p:spPr>
          <a:xfrm>
            <a:off x="990600" y="4953000"/>
            <a:ext cx="3103735" cy="338554"/>
          </a:xfrm>
          <a:prstGeom prst="rect">
            <a:avLst/>
          </a:prstGeom>
          <a:noFill/>
        </p:spPr>
        <p:txBody>
          <a:bodyPr wrap="none" rtlCol="0">
            <a:spAutoFit/>
          </a:bodyPr>
          <a:lstStyle/>
          <a:p>
            <a:r>
              <a:rPr lang="en-US" sz="1600" i="1" dirty="0" smtClean="0">
                <a:latin typeface="+mj-lt"/>
              </a:rPr>
              <a:t>Cashier wise targets to be given</a:t>
            </a:r>
            <a:endParaRPr lang="en-US" sz="1600" i="1" dirty="0">
              <a:latin typeface="+mj-lt"/>
            </a:endParaRPr>
          </a:p>
        </p:txBody>
      </p:sp>
      <p:pic>
        <p:nvPicPr>
          <p:cNvPr id="7" name="Picture 4"/>
          <p:cNvPicPr>
            <a:picLocks noChangeAspect="1" noChangeArrowheads="1"/>
          </p:cNvPicPr>
          <p:nvPr/>
        </p:nvPicPr>
        <p:blipFill>
          <a:blip r:embed="rId3" cstate="print"/>
          <a:srcRect/>
          <a:stretch>
            <a:fillRect/>
          </a:stretch>
        </p:blipFill>
        <p:spPr bwMode="auto">
          <a:xfrm>
            <a:off x="5638800" y="1600200"/>
            <a:ext cx="3371850" cy="5012515"/>
          </a:xfrm>
          <a:prstGeom prst="rect">
            <a:avLst/>
          </a:prstGeom>
          <a:noFill/>
          <a:ln w="9525">
            <a:noFill/>
            <a:miter lim="800000"/>
            <a:headEnd/>
            <a:tailEnd/>
          </a:ln>
        </p:spPr>
      </p:pic>
      <p:sp>
        <p:nvSpPr>
          <p:cNvPr id="12" name="TextBox 11"/>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3" name="TextBox 12"/>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4 levers with the RGM</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76200" y="2895600"/>
            <a:ext cx="2057400" cy="83820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APC</a:t>
            </a:r>
            <a:endParaRPr lang="en-US" sz="2000" dirty="0">
              <a:solidFill>
                <a:srgbClr val="FFFFFF"/>
              </a:solidFill>
              <a:latin typeface="Arial Black" pitchFamily="34" charset="0"/>
            </a:endParaRPr>
          </a:p>
        </p:txBody>
      </p:sp>
      <p:sp>
        <p:nvSpPr>
          <p:cNvPr id="7" name="Rectangle 6"/>
          <p:cNvSpPr/>
          <p:nvPr/>
        </p:nvSpPr>
        <p:spPr>
          <a:xfrm>
            <a:off x="23622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New Customers</a:t>
            </a:r>
            <a:endParaRPr lang="en-US" sz="2000" dirty="0">
              <a:solidFill>
                <a:srgbClr val="FFFFFF"/>
              </a:solidFill>
              <a:latin typeface="Arial Black" pitchFamily="34" charset="0"/>
            </a:endParaRPr>
          </a:p>
        </p:txBody>
      </p:sp>
      <p:sp>
        <p:nvSpPr>
          <p:cNvPr id="8" name="Rectangle 7"/>
          <p:cNvSpPr/>
          <p:nvPr/>
        </p:nvSpPr>
        <p:spPr>
          <a:xfrm>
            <a:off x="6858000" y="2895600"/>
            <a:ext cx="2057400" cy="83820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Reactivate</a:t>
            </a:r>
          </a:p>
          <a:p>
            <a:pPr algn="ctr"/>
            <a:r>
              <a:rPr lang="en-US" sz="2000" dirty="0" smtClean="0">
                <a:solidFill>
                  <a:srgbClr val="FFFFFF"/>
                </a:solidFill>
                <a:latin typeface="Arial Black" pitchFamily="34" charset="0"/>
              </a:rPr>
              <a:t>Lapsers</a:t>
            </a:r>
            <a:endParaRPr lang="en-US" sz="2000" dirty="0">
              <a:solidFill>
                <a:srgbClr val="FFFFFF"/>
              </a:solidFill>
              <a:latin typeface="Arial Black" pitchFamily="34" charset="0"/>
            </a:endParaRPr>
          </a:p>
        </p:txBody>
      </p:sp>
      <p:sp>
        <p:nvSpPr>
          <p:cNvPr id="9" name="Rectangle 8"/>
          <p:cNvSpPr/>
          <p:nvPr/>
        </p:nvSpPr>
        <p:spPr>
          <a:xfrm>
            <a:off x="4572000" y="2895600"/>
            <a:ext cx="2057400" cy="83820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Frequency</a:t>
            </a:r>
            <a:endParaRPr lang="en-US" sz="2000" dirty="0">
              <a:solidFill>
                <a:srgbClr val="FFFFFF"/>
              </a:solidFill>
              <a:latin typeface="Arial Black" pitchFamily="34" charset="0"/>
            </a:endParaRPr>
          </a:p>
        </p:txBody>
      </p:sp>
      <p:sp>
        <p:nvSpPr>
          <p:cNvPr id="10" name="TextBox 9"/>
          <p:cNvSpPr txBox="1"/>
          <p:nvPr/>
        </p:nvSpPr>
        <p:spPr>
          <a:xfrm>
            <a:off x="2684579" y="5638800"/>
            <a:ext cx="3487621"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Arial Black" pitchFamily="34" charset="0"/>
              </a:rPr>
              <a:t>Tools for each lever</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Tools for increasing New Customers </a:t>
            </a:r>
            <a:endParaRPr lang="en-US" dirty="0"/>
          </a:p>
        </p:txBody>
      </p:sp>
      <p:sp>
        <p:nvSpPr>
          <p:cNvPr id="5" name="TextBox 4"/>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Acquire new customer</a:t>
            </a:r>
          </a:p>
        </p:txBody>
      </p:sp>
      <p:sp>
        <p:nvSpPr>
          <p:cNvPr id="6" name="TextBox 5"/>
          <p:cNvSpPr txBox="1"/>
          <p:nvPr/>
        </p:nvSpPr>
        <p:spPr>
          <a:xfrm>
            <a:off x="652164" y="4724400"/>
            <a:ext cx="2624436" cy="338554"/>
          </a:xfrm>
          <a:prstGeom prst="rect">
            <a:avLst/>
          </a:prstGeom>
          <a:noFill/>
        </p:spPr>
        <p:txBody>
          <a:bodyPr wrap="none" rtlCol="0">
            <a:spAutoFit/>
          </a:bodyPr>
          <a:lstStyle/>
          <a:p>
            <a:r>
              <a:rPr lang="en-US" sz="1600" i="1" dirty="0" smtClean="0">
                <a:latin typeface="+mj-lt"/>
              </a:rPr>
              <a:t>Acquire through leafleting. </a:t>
            </a:r>
          </a:p>
        </p:txBody>
      </p:sp>
      <p:sp>
        <p:nvSpPr>
          <p:cNvPr id="8" name="TextBox 7"/>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pic>
        <p:nvPicPr>
          <p:cNvPr id="9" name="Picture 2"/>
          <p:cNvPicPr>
            <a:picLocks noChangeAspect="1" noChangeArrowheads="1"/>
          </p:cNvPicPr>
          <p:nvPr/>
        </p:nvPicPr>
        <p:blipFill>
          <a:blip r:embed="rId3" cstate="print"/>
          <a:srcRect b="6044"/>
          <a:stretch>
            <a:fillRect/>
          </a:stretch>
        </p:blipFill>
        <p:spPr bwMode="auto">
          <a:xfrm>
            <a:off x="5029200" y="1600199"/>
            <a:ext cx="3738563" cy="4725667"/>
          </a:xfrm>
          <a:prstGeom prst="rect">
            <a:avLst/>
          </a:prstGeom>
          <a:noFill/>
          <a:ln w="9525">
            <a:noFill/>
            <a:miter lim="800000"/>
            <a:headEnd/>
            <a:tailEnd/>
          </a:ln>
        </p:spPr>
      </p:pic>
      <p:sp>
        <p:nvSpPr>
          <p:cNvPr id="10" name="TextBox 9"/>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77788"/>
            <a:ext cx="8839200" cy="1141412"/>
          </a:xfrm>
        </p:spPr>
        <p:txBody>
          <a:bodyPr/>
          <a:lstStyle/>
          <a:p>
            <a:r>
              <a:rPr lang="en-US" dirty="0" smtClean="0"/>
              <a:t>Tools for increasing New Customers </a:t>
            </a:r>
            <a:endParaRPr lang="en-US" dirty="0"/>
          </a:p>
        </p:txBody>
      </p:sp>
      <p:sp>
        <p:nvSpPr>
          <p:cNvPr id="6" name="TextBox 5"/>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Acquire new customer</a:t>
            </a:r>
          </a:p>
        </p:txBody>
      </p:sp>
      <p:sp>
        <p:nvSpPr>
          <p:cNvPr id="7" name="TextBox 6"/>
          <p:cNvSpPr txBox="1"/>
          <p:nvPr/>
        </p:nvSpPr>
        <p:spPr>
          <a:xfrm>
            <a:off x="446179" y="4724400"/>
            <a:ext cx="3142592" cy="338554"/>
          </a:xfrm>
          <a:prstGeom prst="rect">
            <a:avLst/>
          </a:prstGeom>
          <a:noFill/>
        </p:spPr>
        <p:txBody>
          <a:bodyPr wrap="none" rtlCol="0">
            <a:spAutoFit/>
          </a:bodyPr>
          <a:lstStyle/>
          <a:p>
            <a:r>
              <a:rPr lang="en-US" sz="1600" i="1" dirty="0" smtClean="0">
                <a:latin typeface="+mj-lt"/>
              </a:rPr>
              <a:t>To be displayed on store facade.</a:t>
            </a:r>
          </a:p>
        </p:txBody>
      </p:sp>
      <p:sp>
        <p:nvSpPr>
          <p:cNvPr id="8" name="TextBox 7"/>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pic>
        <p:nvPicPr>
          <p:cNvPr id="9" name="Picture 2"/>
          <p:cNvPicPr>
            <a:picLocks noChangeAspect="1" noChangeArrowheads="1"/>
          </p:cNvPicPr>
          <p:nvPr/>
        </p:nvPicPr>
        <p:blipFill>
          <a:blip r:embed="rId3" cstate="print"/>
          <a:srcRect/>
          <a:stretch>
            <a:fillRect/>
          </a:stretch>
        </p:blipFill>
        <p:spPr bwMode="auto">
          <a:xfrm>
            <a:off x="5562600" y="1020070"/>
            <a:ext cx="2819400" cy="5609330"/>
          </a:xfrm>
          <a:prstGeom prst="rect">
            <a:avLst/>
          </a:prstGeom>
          <a:noFill/>
          <a:ln w="9525">
            <a:noFill/>
            <a:miter lim="800000"/>
            <a:headEnd/>
            <a:tailEnd/>
          </a:ln>
        </p:spPr>
      </p:pic>
      <p:sp>
        <p:nvSpPr>
          <p:cNvPr id="11" name="TextBox 10"/>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dirty="0" smtClean="0"/>
              <a:t>Day1</a:t>
            </a:r>
          </a:p>
        </p:txBody>
      </p:sp>
      <p:grpSp>
        <p:nvGrpSpPr>
          <p:cNvPr id="2" name="Group 7"/>
          <p:cNvGrpSpPr>
            <a:grpSpLocks/>
          </p:cNvGrpSpPr>
          <p:nvPr/>
        </p:nvGrpSpPr>
        <p:grpSpPr bwMode="auto">
          <a:xfrm>
            <a:off x="363537" y="1600200"/>
            <a:ext cx="7561263" cy="1109663"/>
            <a:chOff x="368582" y="1600200"/>
            <a:chExt cx="8406835" cy="1298808"/>
          </a:xfrm>
        </p:grpSpPr>
        <p:pic>
          <p:nvPicPr>
            <p:cNvPr id="2064" name="Picture 2"/>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2065" name="TextBox 5"/>
            <p:cNvSpPr txBox="1">
              <a:spLocks noChangeArrowheads="1"/>
            </p:cNvSpPr>
            <p:nvPr/>
          </p:nvSpPr>
          <p:spPr bwMode="auto">
            <a:xfrm>
              <a:off x="880110" y="1901452"/>
              <a:ext cx="914400" cy="769441"/>
            </a:xfrm>
            <a:prstGeom prst="rect">
              <a:avLst/>
            </a:prstGeom>
            <a:noFill/>
            <a:ln w="9525">
              <a:noFill/>
              <a:miter lim="800000"/>
              <a:headEnd/>
              <a:tailEnd/>
            </a:ln>
          </p:spPr>
          <p:txBody>
            <a:bodyPr>
              <a:spAutoFit/>
            </a:bodyPr>
            <a:lstStyle/>
            <a:p>
              <a:pPr algn="ctr"/>
              <a:r>
                <a:rPr lang="en-US" sz="4000" b="1" dirty="0"/>
                <a:t>1</a:t>
              </a:r>
            </a:p>
          </p:txBody>
        </p:sp>
        <p:sp>
          <p:nvSpPr>
            <p:cNvPr id="2066" name="TextBox 6"/>
            <p:cNvSpPr txBox="1">
              <a:spLocks noChangeArrowheads="1"/>
            </p:cNvSpPr>
            <p:nvPr/>
          </p:nvSpPr>
          <p:spPr bwMode="auto">
            <a:xfrm>
              <a:off x="2133600" y="1994595"/>
              <a:ext cx="6400800" cy="540357"/>
            </a:xfrm>
            <a:prstGeom prst="rect">
              <a:avLst/>
            </a:prstGeom>
            <a:noFill/>
            <a:ln w="9525">
              <a:noFill/>
              <a:miter lim="800000"/>
              <a:headEnd/>
              <a:tailEnd/>
            </a:ln>
          </p:spPr>
          <p:txBody>
            <a:bodyPr>
              <a:spAutoFit/>
            </a:bodyPr>
            <a:lstStyle/>
            <a:p>
              <a:r>
                <a:rPr lang="en-US" dirty="0" smtClean="0">
                  <a:solidFill>
                    <a:schemeClr val="bg2">
                      <a:lumMod val="20000"/>
                      <a:lumOff val="80000"/>
                    </a:schemeClr>
                  </a:solidFill>
                  <a:latin typeface="Arial Black" pitchFamily="34" charset="0"/>
                </a:rPr>
                <a:t>Understanding Sales</a:t>
              </a:r>
              <a:endParaRPr lang="en-US" dirty="0">
                <a:solidFill>
                  <a:schemeClr val="bg2">
                    <a:lumMod val="20000"/>
                    <a:lumOff val="80000"/>
                  </a:schemeClr>
                </a:solidFill>
                <a:latin typeface="Arial Black" pitchFamily="34" charset="0"/>
              </a:endParaRPr>
            </a:p>
          </p:txBody>
        </p:sp>
      </p:grpSp>
      <p:grpSp>
        <p:nvGrpSpPr>
          <p:cNvPr id="3" name="Group 8"/>
          <p:cNvGrpSpPr>
            <a:grpSpLocks/>
          </p:cNvGrpSpPr>
          <p:nvPr/>
        </p:nvGrpSpPr>
        <p:grpSpPr bwMode="auto">
          <a:xfrm>
            <a:off x="363537" y="3733800"/>
            <a:ext cx="8018463" cy="1109663"/>
            <a:chOff x="368582" y="1600200"/>
            <a:chExt cx="8852919" cy="1298808"/>
          </a:xfrm>
        </p:grpSpPr>
        <p:pic>
          <p:nvPicPr>
            <p:cNvPr id="2061" name="Picture 9"/>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2062" name="TextBox 10"/>
            <p:cNvSpPr txBox="1">
              <a:spLocks noChangeArrowheads="1"/>
            </p:cNvSpPr>
            <p:nvPr/>
          </p:nvSpPr>
          <p:spPr bwMode="auto">
            <a:xfrm>
              <a:off x="880110" y="1912203"/>
              <a:ext cx="914399" cy="684451"/>
            </a:xfrm>
            <a:prstGeom prst="rect">
              <a:avLst/>
            </a:prstGeom>
            <a:noFill/>
            <a:ln w="9525">
              <a:noFill/>
              <a:miter lim="800000"/>
              <a:headEnd/>
              <a:tailEnd/>
            </a:ln>
          </p:spPr>
          <p:txBody>
            <a:bodyPr>
              <a:spAutoFit/>
            </a:bodyPr>
            <a:lstStyle/>
            <a:p>
              <a:pPr algn="ctr"/>
              <a:r>
                <a:rPr lang="en-US" sz="3200" b="1" dirty="0"/>
                <a:t>2</a:t>
              </a:r>
            </a:p>
          </p:txBody>
        </p:sp>
        <p:sp>
          <p:nvSpPr>
            <p:cNvPr id="2063" name="TextBox 11"/>
            <p:cNvSpPr txBox="1">
              <a:spLocks noChangeArrowheads="1"/>
            </p:cNvSpPr>
            <p:nvPr/>
          </p:nvSpPr>
          <p:spPr bwMode="auto">
            <a:xfrm>
              <a:off x="2133600" y="1994595"/>
              <a:ext cx="7087901" cy="540357"/>
            </a:xfrm>
            <a:prstGeom prst="rect">
              <a:avLst/>
            </a:prstGeom>
            <a:noFill/>
            <a:ln w="9525">
              <a:noFill/>
              <a:miter lim="800000"/>
              <a:headEnd/>
              <a:tailEnd/>
            </a:ln>
          </p:spPr>
          <p:txBody>
            <a:bodyPr wrap="square">
              <a:spAutoFit/>
            </a:bodyPr>
            <a:lstStyle/>
            <a:p>
              <a:r>
                <a:rPr lang="en-US" dirty="0" smtClean="0">
                  <a:solidFill>
                    <a:schemeClr val="bg2">
                      <a:lumMod val="20000"/>
                      <a:lumOff val="80000"/>
                    </a:schemeClr>
                  </a:solidFill>
                  <a:latin typeface="Arial Black" pitchFamily="34" charset="0"/>
                </a:rPr>
                <a:t>Maximizing Sales Inside the store</a:t>
              </a:r>
              <a:endParaRPr lang="en-US" dirty="0">
                <a:solidFill>
                  <a:schemeClr val="bg2">
                    <a:lumMod val="20000"/>
                    <a:lumOff val="80000"/>
                  </a:schemeClr>
                </a:solidFill>
                <a:latin typeface="Arial Black" pitchFamily="34" charset="0"/>
              </a:endParaRPr>
            </a:p>
          </p:txBody>
        </p:sp>
      </p:grpSp>
      <p:sp>
        <p:nvSpPr>
          <p:cNvPr id="20" name="TextBox 19"/>
          <p:cNvSpPr txBox="1"/>
          <p:nvPr/>
        </p:nvSpPr>
        <p:spPr>
          <a:xfrm>
            <a:off x="2590800" y="2590800"/>
            <a:ext cx="5031249" cy="1015663"/>
          </a:xfrm>
          <a:prstGeom prst="rect">
            <a:avLst/>
          </a:prstGeom>
          <a:noFill/>
        </p:spPr>
        <p:txBody>
          <a:bodyPr wrap="none" rtlCol="0">
            <a:spAutoFit/>
          </a:bodyPr>
          <a:lstStyle/>
          <a:p>
            <a:pPr>
              <a:buFontTx/>
              <a:buChar char="-"/>
            </a:pPr>
            <a:r>
              <a:rPr lang="en-US" sz="2000" dirty="0" smtClean="0">
                <a:latin typeface="+mj-lt"/>
                <a:ea typeface="+mj-ea"/>
                <a:cs typeface="+mj-cs"/>
              </a:rPr>
              <a:t> What is sales</a:t>
            </a:r>
          </a:p>
          <a:p>
            <a:pPr>
              <a:buFontTx/>
              <a:buChar char="-"/>
            </a:pPr>
            <a:r>
              <a:rPr lang="en-US" sz="2000" dirty="0" smtClean="0">
                <a:latin typeface="+mj-lt"/>
                <a:ea typeface="+mj-ea"/>
                <a:cs typeface="+mj-cs"/>
              </a:rPr>
              <a:t> Understand your delivery sales potential</a:t>
            </a:r>
          </a:p>
          <a:p>
            <a:pPr>
              <a:buFontTx/>
              <a:buChar char="-"/>
            </a:pPr>
            <a:r>
              <a:rPr lang="en-US" sz="2000" dirty="0" smtClean="0">
                <a:latin typeface="+mj-lt"/>
                <a:ea typeface="+mj-ea"/>
                <a:cs typeface="+mj-cs"/>
              </a:rPr>
              <a:t> Indentify sales opportunities</a:t>
            </a:r>
            <a:endParaRPr lang="en-US" sz="2000" dirty="0">
              <a:latin typeface="+mj-lt"/>
              <a:ea typeface="+mj-ea"/>
              <a:cs typeface="+mj-cs"/>
            </a:endParaRPr>
          </a:p>
        </p:txBody>
      </p:sp>
      <p:sp>
        <p:nvSpPr>
          <p:cNvPr id="22" name="TextBox 21"/>
          <p:cNvSpPr txBox="1"/>
          <p:nvPr/>
        </p:nvSpPr>
        <p:spPr>
          <a:xfrm>
            <a:off x="2590800" y="4927937"/>
            <a:ext cx="4700326" cy="1323439"/>
          </a:xfrm>
          <a:prstGeom prst="rect">
            <a:avLst/>
          </a:prstGeom>
          <a:noFill/>
        </p:spPr>
        <p:txBody>
          <a:bodyPr wrap="none" rtlCol="0">
            <a:spAutoFit/>
          </a:bodyPr>
          <a:lstStyle/>
          <a:p>
            <a:pPr>
              <a:buFontTx/>
              <a:buChar char="-"/>
            </a:pPr>
            <a:r>
              <a:rPr lang="en-US" sz="2000" dirty="0" smtClean="0">
                <a:latin typeface="+mj-lt"/>
                <a:ea typeface="+mj-ea"/>
                <a:cs typeface="+mj-cs"/>
              </a:rPr>
              <a:t> Carryout customer</a:t>
            </a:r>
          </a:p>
          <a:p>
            <a:pPr>
              <a:buFontTx/>
              <a:buChar char="-"/>
            </a:pPr>
            <a:r>
              <a:rPr lang="en-US" sz="2000" dirty="0" smtClean="0">
                <a:latin typeface="+mj-lt"/>
                <a:ea typeface="+mj-ea"/>
                <a:cs typeface="+mj-cs"/>
              </a:rPr>
              <a:t> How do we maximize sales in carryout</a:t>
            </a:r>
          </a:p>
          <a:p>
            <a:pPr>
              <a:buFontTx/>
              <a:buChar char="-"/>
            </a:pPr>
            <a:r>
              <a:rPr lang="en-US" sz="2000" dirty="0" smtClean="0">
                <a:latin typeface="+mj-lt"/>
                <a:ea typeface="+mj-ea"/>
                <a:cs typeface="+mj-cs"/>
              </a:rPr>
              <a:t> Friend on the inside</a:t>
            </a:r>
          </a:p>
          <a:p>
            <a:endParaRPr lang="en-US" sz="2000" dirty="0" smtClean="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fltVal val="0"/>
                                          </p:val>
                                        </p:tav>
                                        <p:tav tm="100000">
                                          <p:val>
                                            <p:strVal val="#ppt_h"/>
                                          </p:val>
                                        </p:tav>
                                      </p:tavLst>
                                    </p:anim>
                                    <p:animEffect transition="in" filter="fade">
                                      <p:cBhvr>
                                        <p:cTn id="14" dur="750"/>
                                        <p:tgtEl>
                                          <p:spTgt spid="2"/>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750" fill="hold"/>
                                        <p:tgtEl>
                                          <p:spTgt spid="3"/>
                                        </p:tgtEl>
                                        <p:attrNameLst>
                                          <p:attrName>ppt_w</p:attrName>
                                        </p:attrNameLst>
                                      </p:cBhvr>
                                      <p:tavLst>
                                        <p:tav tm="0">
                                          <p:val>
                                            <p:fltVal val="0"/>
                                          </p:val>
                                        </p:tav>
                                        <p:tav tm="100000">
                                          <p:val>
                                            <p:strVal val="#ppt_w"/>
                                          </p:val>
                                        </p:tav>
                                      </p:tavLst>
                                    </p:anim>
                                    <p:anim calcmode="lin" valueType="num">
                                      <p:cBhvr>
                                        <p:cTn id="24" dur="750" fill="hold"/>
                                        <p:tgtEl>
                                          <p:spTgt spid="3"/>
                                        </p:tgtEl>
                                        <p:attrNameLst>
                                          <p:attrName>ppt_h</p:attrName>
                                        </p:attrNameLst>
                                      </p:cBhvr>
                                      <p:tavLst>
                                        <p:tav tm="0">
                                          <p:val>
                                            <p:fltVal val="0"/>
                                          </p:val>
                                        </p:tav>
                                        <p:tav tm="100000">
                                          <p:val>
                                            <p:strVal val="#ppt_h"/>
                                          </p:val>
                                        </p:tav>
                                      </p:tavLst>
                                    </p:anim>
                                    <p:animEffect transition="in" filter="fade">
                                      <p:cBhvr>
                                        <p:cTn id="25" dur="75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77788"/>
            <a:ext cx="8839200" cy="1141412"/>
          </a:xfrm>
        </p:spPr>
        <p:txBody>
          <a:bodyPr/>
          <a:lstStyle/>
          <a:p>
            <a:r>
              <a:rPr lang="en-US" dirty="0" smtClean="0"/>
              <a:t>Tools for increasing New Customers </a:t>
            </a:r>
            <a:endParaRPr lang="en-US" dirty="0"/>
          </a:p>
        </p:txBody>
      </p:sp>
      <p:sp>
        <p:nvSpPr>
          <p:cNvPr id="6" name="TextBox 5"/>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Acquire new customer</a:t>
            </a:r>
          </a:p>
        </p:txBody>
      </p:sp>
      <p:sp>
        <p:nvSpPr>
          <p:cNvPr id="7" name="TextBox 6"/>
          <p:cNvSpPr txBox="1"/>
          <p:nvPr/>
        </p:nvSpPr>
        <p:spPr>
          <a:xfrm>
            <a:off x="446179" y="4724400"/>
            <a:ext cx="2566728" cy="338554"/>
          </a:xfrm>
          <a:prstGeom prst="rect">
            <a:avLst/>
          </a:prstGeom>
          <a:noFill/>
        </p:spPr>
        <p:txBody>
          <a:bodyPr wrap="none" rtlCol="0">
            <a:spAutoFit/>
          </a:bodyPr>
          <a:lstStyle/>
          <a:p>
            <a:r>
              <a:rPr lang="en-US" sz="1600" i="1" dirty="0" smtClean="0">
                <a:latin typeface="+mj-lt"/>
              </a:rPr>
              <a:t>Acquire through leafleting.</a:t>
            </a:r>
          </a:p>
        </p:txBody>
      </p:sp>
      <p:sp>
        <p:nvSpPr>
          <p:cNvPr id="8" name="TextBox 7"/>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pic>
        <p:nvPicPr>
          <p:cNvPr id="10" name="Picture 3"/>
          <p:cNvPicPr>
            <a:picLocks noChangeAspect="1" noChangeArrowheads="1"/>
          </p:cNvPicPr>
          <p:nvPr/>
        </p:nvPicPr>
        <p:blipFill>
          <a:blip r:embed="rId3" cstate="print"/>
          <a:srcRect l="4112" t="3481" r="1682" b="6000"/>
          <a:stretch>
            <a:fillRect/>
          </a:stretch>
        </p:blipFill>
        <p:spPr bwMode="auto">
          <a:xfrm>
            <a:off x="4495800" y="1828800"/>
            <a:ext cx="4513385" cy="4267200"/>
          </a:xfrm>
          <a:prstGeom prst="rect">
            <a:avLst/>
          </a:prstGeom>
          <a:noFill/>
          <a:ln w="9525">
            <a:noFill/>
            <a:miter lim="800000"/>
            <a:headEnd/>
            <a:tailEnd/>
          </a:ln>
        </p:spPr>
      </p:pic>
      <p:sp>
        <p:nvSpPr>
          <p:cNvPr id="11" name="TextBox 10"/>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676400"/>
            <a:ext cx="46482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Acquire New Customers </a:t>
            </a:r>
          </a:p>
        </p:txBody>
      </p:sp>
      <p:sp>
        <p:nvSpPr>
          <p:cNvPr id="6" name="TextBox 5"/>
          <p:cNvSpPr txBox="1"/>
          <p:nvPr/>
        </p:nvSpPr>
        <p:spPr>
          <a:xfrm>
            <a:off x="446179" y="4648200"/>
            <a:ext cx="4108817" cy="338554"/>
          </a:xfrm>
          <a:prstGeom prst="rect">
            <a:avLst/>
          </a:prstGeom>
          <a:noFill/>
        </p:spPr>
        <p:txBody>
          <a:bodyPr wrap="none" rtlCol="0">
            <a:spAutoFit/>
          </a:bodyPr>
          <a:lstStyle/>
          <a:p>
            <a:r>
              <a:rPr lang="en-US" sz="1600" i="1" dirty="0" smtClean="0">
                <a:latin typeface="+mj-lt"/>
              </a:rPr>
              <a:t>Increase frequency through mass leafleting</a:t>
            </a:r>
          </a:p>
        </p:txBody>
      </p:sp>
      <p:sp>
        <p:nvSpPr>
          <p:cNvPr id="7" name="TextBox 6"/>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8" name="TextBox 7"/>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
        <p:nvSpPr>
          <p:cNvPr id="9" name="Title 1"/>
          <p:cNvSpPr>
            <a:spLocks noGrp="1"/>
          </p:cNvSpPr>
          <p:nvPr>
            <p:ph type="title"/>
          </p:nvPr>
        </p:nvSpPr>
        <p:spPr>
          <a:xfrm>
            <a:off x="0" y="0"/>
            <a:ext cx="8839200" cy="1141412"/>
          </a:xfrm>
        </p:spPr>
        <p:txBody>
          <a:bodyPr/>
          <a:lstStyle/>
          <a:p>
            <a:r>
              <a:rPr lang="en-US" dirty="0" smtClean="0"/>
              <a:t>Tools for increasing New Customers </a:t>
            </a:r>
            <a:endParaRPr lang="en-US" dirty="0"/>
          </a:p>
        </p:txBody>
      </p:sp>
      <p:pic>
        <p:nvPicPr>
          <p:cNvPr id="11" name="Picture 5"/>
          <p:cNvPicPr>
            <a:picLocks noChangeAspect="1" noChangeArrowheads="1"/>
          </p:cNvPicPr>
          <p:nvPr/>
        </p:nvPicPr>
        <p:blipFill>
          <a:blip r:embed="rId3" cstate="print"/>
          <a:srcRect/>
          <a:stretch>
            <a:fillRect/>
          </a:stretch>
        </p:blipFill>
        <p:spPr bwMode="auto">
          <a:xfrm>
            <a:off x="5313589" y="1524000"/>
            <a:ext cx="3449411" cy="4890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4 levers with the RGM</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76200" y="2895600"/>
            <a:ext cx="2057400" cy="83820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APC</a:t>
            </a:r>
            <a:endParaRPr lang="en-US" sz="2000" dirty="0">
              <a:solidFill>
                <a:srgbClr val="FFFFFF"/>
              </a:solidFill>
              <a:latin typeface="Arial Black" pitchFamily="34" charset="0"/>
            </a:endParaRPr>
          </a:p>
        </p:txBody>
      </p:sp>
      <p:sp>
        <p:nvSpPr>
          <p:cNvPr id="7" name="Rectangle 6"/>
          <p:cNvSpPr/>
          <p:nvPr/>
        </p:nvSpPr>
        <p:spPr>
          <a:xfrm>
            <a:off x="2362200" y="2895600"/>
            <a:ext cx="2057400" cy="83820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New Customers</a:t>
            </a:r>
            <a:endParaRPr lang="en-US" sz="2000" dirty="0">
              <a:solidFill>
                <a:srgbClr val="FFFFFF"/>
              </a:solidFill>
              <a:latin typeface="Arial Black" pitchFamily="34" charset="0"/>
            </a:endParaRPr>
          </a:p>
        </p:txBody>
      </p:sp>
      <p:sp>
        <p:nvSpPr>
          <p:cNvPr id="8" name="Rectangle 7"/>
          <p:cNvSpPr/>
          <p:nvPr/>
        </p:nvSpPr>
        <p:spPr>
          <a:xfrm>
            <a:off x="6858000" y="2895600"/>
            <a:ext cx="2057400" cy="83820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Reactivate</a:t>
            </a:r>
          </a:p>
          <a:p>
            <a:pPr algn="ctr"/>
            <a:r>
              <a:rPr lang="en-US" sz="2000" dirty="0" smtClean="0">
                <a:solidFill>
                  <a:srgbClr val="FFFFFF"/>
                </a:solidFill>
                <a:latin typeface="Arial Black" pitchFamily="34" charset="0"/>
              </a:rPr>
              <a:t>Lapsers</a:t>
            </a:r>
            <a:endParaRPr lang="en-US" sz="2000" dirty="0">
              <a:solidFill>
                <a:srgbClr val="FFFFFF"/>
              </a:solidFill>
              <a:latin typeface="Arial Black" pitchFamily="34" charset="0"/>
            </a:endParaRPr>
          </a:p>
        </p:txBody>
      </p:sp>
      <p:sp>
        <p:nvSpPr>
          <p:cNvPr id="9" name="Rectangle 8"/>
          <p:cNvSpPr/>
          <p:nvPr/>
        </p:nvSpPr>
        <p:spPr>
          <a:xfrm>
            <a:off x="45720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Frequency</a:t>
            </a:r>
            <a:endParaRPr lang="en-US" sz="2000" dirty="0">
              <a:solidFill>
                <a:srgbClr val="FFFFFF"/>
              </a:solidFill>
              <a:latin typeface="Arial Black" pitchFamily="34" charset="0"/>
            </a:endParaRPr>
          </a:p>
        </p:txBody>
      </p:sp>
      <p:sp>
        <p:nvSpPr>
          <p:cNvPr id="10" name="TextBox 9"/>
          <p:cNvSpPr txBox="1"/>
          <p:nvPr/>
        </p:nvSpPr>
        <p:spPr>
          <a:xfrm>
            <a:off x="2684579" y="5638800"/>
            <a:ext cx="3487621"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Arial Black" pitchFamily="34" charset="0"/>
              </a:rPr>
              <a:t>Tools for each lever</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Increase Frequency</a:t>
            </a:r>
          </a:p>
        </p:txBody>
      </p:sp>
      <p:sp>
        <p:nvSpPr>
          <p:cNvPr id="6" name="TextBox 5"/>
          <p:cNvSpPr txBox="1"/>
          <p:nvPr/>
        </p:nvSpPr>
        <p:spPr>
          <a:xfrm>
            <a:off x="446179" y="4724400"/>
            <a:ext cx="4423390" cy="338554"/>
          </a:xfrm>
          <a:prstGeom prst="rect">
            <a:avLst/>
          </a:prstGeom>
          <a:noFill/>
        </p:spPr>
        <p:txBody>
          <a:bodyPr wrap="none" rtlCol="0">
            <a:spAutoFit/>
          </a:bodyPr>
          <a:lstStyle/>
          <a:p>
            <a:r>
              <a:rPr lang="en-US" sz="1600" i="1" dirty="0" smtClean="0">
                <a:latin typeface="+mj-lt"/>
              </a:rPr>
              <a:t>Increase frequency through bounce back offer.</a:t>
            </a:r>
          </a:p>
        </p:txBody>
      </p:sp>
      <p:sp>
        <p:nvSpPr>
          <p:cNvPr id="7" name="TextBox 6"/>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8" name="TextBox 7"/>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
        <p:nvSpPr>
          <p:cNvPr id="9" name="Title 1"/>
          <p:cNvSpPr>
            <a:spLocks noGrp="1"/>
          </p:cNvSpPr>
          <p:nvPr>
            <p:ph type="title"/>
          </p:nvPr>
        </p:nvSpPr>
        <p:spPr>
          <a:xfrm>
            <a:off x="0" y="77788"/>
            <a:ext cx="8839200" cy="1141412"/>
          </a:xfrm>
        </p:spPr>
        <p:txBody>
          <a:bodyPr/>
          <a:lstStyle/>
          <a:p>
            <a:r>
              <a:rPr lang="en-US" dirty="0" smtClean="0"/>
              <a:t>Tools for increasing Frequency </a:t>
            </a:r>
            <a:endParaRPr lang="en-US" dirty="0"/>
          </a:p>
        </p:txBody>
      </p:sp>
      <p:pic>
        <p:nvPicPr>
          <p:cNvPr id="10" name="Picture 4"/>
          <p:cNvPicPr>
            <a:picLocks noChangeAspect="1" noChangeArrowheads="1"/>
          </p:cNvPicPr>
          <p:nvPr/>
        </p:nvPicPr>
        <p:blipFill>
          <a:blip r:embed="rId3" cstate="print"/>
          <a:srcRect/>
          <a:stretch>
            <a:fillRect/>
          </a:stretch>
        </p:blipFill>
        <p:spPr bwMode="auto">
          <a:xfrm>
            <a:off x="5029200" y="1371600"/>
            <a:ext cx="3657600" cy="5294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9812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Increase Frequency</a:t>
            </a:r>
          </a:p>
        </p:txBody>
      </p:sp>
      <p:sp>
        <p:nvSpPr>
          <p:cNvPr id="6" name="TextBox 5"/>
          <p:cNvSpPr txBox="1"/>
          <p:nvPr/>
        </p:nvSpPr>
        <p:spPr>
          <a:xfrm>
            <a:off x="446179" y="4724400"/>
            <a:ext cx="4190571" cy="338554"/>
          </a:xfrm>
          <a:prstGeom prst="rect">
            <a:avLst/>
          </a:prstGeom>
          <a:noFill/>
        </p:spPr>
        <p:txBody>
          <a:bodyPr wrap="none" rtlCol="0">
            <a:spAutoFit/>
          </a:bodyPr>
          <a:lstStyle/>
          <a:p>
            <a:r>
              <a:rPr lang="en-US" sz="1600" i="1" dirty="0" smtClean="0">
                <a:latin typeface="+mj-lt"/>
              </a:rPr>
              <a:t>Increase frequency through monster leaflets</a:t>
            </a:r>
          </a:p>
        </p:txBody>
      </p:sp>
      <p:sp>
        <p:nvSpPr>
          <p:cNvPr id="7" name="TextBox 6"/>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8" name="TextBox 7"/>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
        <p:nvSpPr>
          <p:cNvPr id="9" name="Title 1"/>
          <p:cNvSpPr>
            <a:spLocks noGrp="1"/>
          </p:cNvSpPr>
          <p:nvPr>
            <p:ph type="title"/>
          </p:nvPr>
        </p:nvSpPr>
        <p:spPr>
          <a:xfrm>
            <a:off x="0" y="0"/>
            <a:ext cx="8839200" cy="1141412"/>
          </a:xfrm>
        </p:spPr>
        <p:txBody>
          <a:bodyPr/>
          <a:lstStyle/>
          <a:p>
            <a:r>
              <a:rPr lang="en-US" dirty="0" smtClean="0"/>
              <a:t>Tools for increasing Frequency </a:t>
            </a:r>
            <a:endParaRPr lang="en-US" dirty="0"/>
          </a:p>
        </p:txBody>
      </p:sp>
      <p:pic>
        <p:nvPicPr>
          <p:cNvPr id="11" name="Picture 3"/>
          <p:cNvPicPr>
            <a:picLocks noChangeAspect="1" noChangeArrowheads="1"/>
          </p:cNvPicPr>
          <p:nvPr/>
        </p:nvPicPr>
        <p:blipFill>
          <a:blip r:embed="rId3" cstate="print"/>
          <a:srcRect/>
          <a:stretch>
            <a:fillRect/>
          </a:stretch>
        </p:blipFill>
        <p:spPr bwMode="auto">
          <a:xfrm>
            <a:off x="4454611" y="1981200"/>
            <a:ext cx="4613189"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676400"/>
            <a:ext cx="4191000" cy="83099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Increase Frequency – Special occasion offers</a:t>
            </a:r>
          </a:p>
        </p:txBody>
      </p:sp>
      <p:sp>
        <p:nvSpPr>
          <p:cNvPr id="6" name="TextBox 5"/>
          <p:cNvSpPr txBox="1"/>
          <p:nvPr/>
        </p:nvSpPr>
        <p:spPr>
          <a:xfrm>
            <a:off x="446179" y="4724400"/>
            <a:ext cx="4108817" cy="338554"/>
          </a:xfrm>
          <a:prstGeom prst="rect">
            <a:avLst/>
          </a:prstGeom>
          <a:noFill/>
        </p:spPr>
        <p:txBody>
          <a:bodyPr wrap="none" rtlCol="0">
            <a:spAutoFit/>
          </a:bodyPr>
          <a:lstStyle/>
          <a:p>
            <a:r>
              <a:rPr lang="en-US" sz="1600" i="1" dirty="0" smtClean="0">
                <a:latin typeface="+mj-lt"/>
              </a:rPr>
              <a:t>Increase frequency through mass leafleting</a:t>
            </a:r>
          </a:p>
        </p:txBody>
      </p:sp>
      <p:sp>
        <p:nvSpPr>
          <p:cNvPr id="7" name="TextBox 6"/>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8" name="TextBox 7"/>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
        <p:nvSpPr>
          <p:cNvPr id="9" name="Title 1"/>
          <p:cNvSpPr>
            <a:spLocks noGrp="1"/>
          </p:cNvSpPr>
          <p:nvPr>
            <p:ph type="title"/>
          </p:nvPr>
        </p:nvSpPr>
        <p:spPr>
          <a:xfrm>
            <a:off x="0" y="0"/>
            <a:ext cx="8839200" cy="1141412"/>
          </a:xfrm>
        </p:spPr>
        <p:txBody>
          <a:bodyPr/>
          <a:lstStyle/>
          <a:p>
            <a:r>
              <a:rPr lang="en-US" dirty="0" smtClean="0"/>
              <a:t>Tools for increasing Frequency </a:t>
            </a:r>
            <a:endParaRPr lang="en-US" dirty="0"/>
          </a:p>
        </p:txBody>
      </p:sp>
      <p:pic>
        <p:nvPicPr>
          <p:cNvPr id="10" name="Picture 3"/>
          <p:cNvPicPr>
            <a:picLocks noChangeAspect="1" noChangeArrowheads="1"/>
          </p:cNvPicPr>
          <p:nvPr/>
        </p:nvPicPr>
        <p:blipFill>
          <a:blip r:embed="rId3" cstate="print"/>
          <a:srcRect/>
          <a:stretch>
            <a:fillRect/>
          </a:stretch>
        </p:blipFill>
        <p:spPr bwMode="auto">
          <a:xfrm>
            <a:off x="4876801" y="1676400"/>
            <a:ext cx="3657599" cy="4443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4 levers with the RGM</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762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APC</a:t>
            </a:r>
            <a:endParaRPr lang="en-US" sz="2000" dirty="0">
              <a:solidFill>
                <a:srgbClr val="FFFFFF"/>
              </a:solidFill>
              <a:latin typeface="Arial Black" pitchFamily="34" charset="0"/>
            </a:endParaRPr>
          </a:p>
        </p:txBody>
      </p:sp>
      <p:sp>
        <p:nvSpPr>
          <p:cNvPr id="7" name="Rectangle 6"/>
          <p:cNvSpPr/>
          <p:nvPr/>
        </p:nvSpPr>
        <p:spPr>
          <a:xfrm>
            <a:off x="23622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New Customers</a:t>
            </a:r>
            <a:endParaRPr lang="en-US" sz="2000" dirty="0">
              <a:solidFill>
                <a:srgbClr val="FFFFFF"/>
              </a:solidFill>
              <a:latin typeface="Arial Black" pitchFamily="34" charset="0"/>
            </a:endParaRPr>
          </a:p>
        </p:txBody>
      </p:sp>
      <p:sp>
        <p:nvSpPr>
          <p:cNvPr id="8" name="Rectangle 7"/>
          <p:cNvSpPr/>
          <p:nvPr/>
        </p:nvSpPr>
        <p:spPr>
          <a:xfrm>
            <a:off x="68580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Reactivate</a:t>
            </a:r>
          </a:p>
          <a:p>
            <a:pPr algn="ctr"/>
            <a:r>
              <a:rPr lang="en-US" sz="2000" dirty="0" smtClean="0">
                <a:solidFill>
                  <a:srgbClr val="FFFFFF"/>
                </a:solidFill>
                <a:latin typeface="Arial Black" pitchFamily="34" charset="0"/>
              </a:rPr>
              <a:t>Lapsers</a:t>
            </a:r>
            <a:endParaRPr lang="en-US" sz="2000" dirty="0">
              <a:solidFill>
                <a:srgbClr val="FFFFFF"/>
              </a:solidFill>
              <a:latin typeface="Arial Black" pitchFamily="34" charset="0"/>
            </a:endParaRPr>
          </a:p>
        </p:txBody>
      </p:sp>
      <p:sp>
        <p:nvSpPr>
          <p:cNvPr id="9" name="Rectangle 8"/>
          <p:cNvSpPr/>
          <p:nvPr/>
        </p:nvSpPr>
        <p:spPr>
          <a:xfrm>
            <a:off x="45720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Frequency</a:t>
            </a:r>
            <a:endParaRPr lang="en-US" sz="2000" dirty="0">
              <a:solidFill>
                <a:srgbClr val="FFFFFF"/>
              </a:solidFill>
              <a:latin typeface="Arial Black" pitchFamily="34" charset="0"/>
            </a:endParaRPr>
          </a:p>
        </p:txBody>
      </p:sp>
      <p:sp>
        <p:nvSpPr>
          <p:cNvPr id="10" name="TextBox 9"/>
          <p:cNvSpPr txBox="1"/>
          <p:nvPr/>
        </p:nvSpPr>
        <p:spPr>
          <a:xfrm>
            <a:off x="2684579" y="5638800"/>
            <a:ext cx="3487621" cy="461665"/>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Arial Black" pitchFamily="34" charset="0"/>
              </a:rPr>
              <a:t>Tools for each lever</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676400"/>
            <a:ext cx="4191000" cy="46166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Winning back lapsers</a:t>
            </a:r>
          </a:p>
        </p:txBody>
      </p:sp>
      <p:sp>
        <p:nvSpPr>
          <p:cNvPr id="6" name="TextBox 5"/>
          <p:cNvSpPr txBox="1"/>
          <p:nvPr/>
        </p:nvSpPr>
        <p:spPr>
          <a:xfrm>
            <a:off x="446179" y="4724400"/>
            <a:ext cx="3961341" cy="338554"/>
          </a:xfrm>
          <a:prstGeom prst="rect">
            <a:avLst/>
          </a:prstGeom>
          <a:noFill/>
        </p:spPr>
        <p:txBody>
          <a:bodyPr wrap="none" rtlCol="0">
            <a:spAutoFit/>
          </a:bodyPr>
          <a:lstStyle/>
          <a:p>
            <a:r>
              <a:rPr lang="en-US" sz="1600" i="1" dirty="0" smtClean="0">
                <a:latin typeface="+mj-lt"/>
              </a:rPr>
              <a:t>Increase frequency through direct mailers</a:t>
            </a:r>
          </a:p>
        </p:txBody>
      </p:sp>
      <p:sp>
        <p:nvSpPr>
          <p:cNvPr id="7" name="TextBox 6"/>
          <p:cNvSpPr txBox="1"/>
          <p:nvPr/>
        </p:nvSpPr>
        <p:spPr>
          <a:xfrm>
            <a:off x="1740408" y="5742801"/>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8" name="TextBox 7"/>
          <p:cNvSpPr txBox="1"/>
          <p:nvPr/>
        </p:nvSpPr>
        <p:spPr>
          <a:xfrm>
            <a:off x="786552" y="2743200"/>
            <a:ext cx="1118448" cy="461665"/>
          </a:xfrm>
          <a:prstGeom prst="rect">
            <a:avLst/>
          </a:prstGeom>
          <a:noFill/>
        </p:spPr>
        <p:txBody>
          <a:bodyPr wrap="none" rtlCol="0">
            <a:spAutoFit/>
          </a:bodyPr>
          <a:lstStyle/>
          <a:p>
            <a:r>
              <a:rPr lang="en-US" dirty="0" smtClean="0">
                <a:latin typeface="Arial Black" pitchFamily="34" charset="0"/>
              </a:rPr>
              <a:t>How?</a:t>
            </a:r>
            <a:endParaRPr lang="en-US" dirty="0">
              <a:latin typeface="Arial Black" pitchFamily="34" charset="0"/>
            </a:endParaRPr>
          </a:p>
        </p:txBody>
      </p:sp>
      <p:sp>
        <p:nvSpPr>
          <p:cNvPr id="9" name="Title 1"/>
          <p:cNvSpPr>
            <a:spLocks noGrp="1"/>
          </p:cNvSpPr>
          <p:nvPr>
            <p:ph type="title"/>
          </p:nvPr>
        </p:nvSpPr>
        <p:spPr>
          <a:xfrm>
            <a:off x="0" y="0"/>
            <a:ext cx="8839200" cy="1141412"/>
          </a:xfrm>
        </p:spPr>
        <p:txBody>
          <a:bodyPr/>
          <a:lstStyle/>
          <a:p>
            <a:r>
              <a:rPr lang="en-US" dirty="0" smtClean="0"/>
              <a:t>Tool for  re-activating lapsers</a:t>
            </a:r>
            <a:endParaRPr lang="en-US" dirty="0"/>
          </a:p>
        </p:txBody>
      </p:sp>
      <p:pic>
        <p:nvPicPr>
          <p:cNvPr id="11" name="Picture 2"/>
          <p:cNvPicPr>
            <a:picLocks noChangeAspect="1" noChangeArrowheads="1"/>
          </p:cNvPicPr>
          <p:nvPr/>
        </p:nvPicPr>
        <p:blipFill>
          <a:blip r:embed="rId3" cstate="print"/>
          <a:srcRect/>
          <a:stretch>
            <a:fillRect/>
          </a:stretch>
        </p:blipFill>
        <p:spPr bwMode="auto">
          <a:xfrm>
            <a:off x="4724400" y="1219200"/>
            <a:ext cx="4267200" cy="54070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544758" y="1524000"/>
            <a:ext cx="1298035" cy="2969305"/>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US" sz="1400" b="1" dirty="0">
                <a:solidFill>
                  <a:srgbClr val="FFFFFF"/>
                </a:solidFill>
                <a:latin typeface="+mj-lt"/>
                <a:cs typeface="Arial" charset="0"/>
              </a:rPr>
              <a:t>Transactions</a:t>
            </a:r>
          </a:p>
        </p:txBody>
      </p:sp>
      <p:sp>
        <p:nvSpPr>
          <p:cNvPr id="5" name="Rectangle 4"/>
          <p:cNvSpPr>
            <a:spLocks noChangeArrowheads="1"/>
          </p:cNvSpPr>
          <p:nvPr/>
        </p:nvSpPr>
        <p:spPr bwMode="auto">
          <a:xfrm>
            <a:off x="4041290" y="1536895"/>
            <a:ext cx="1294639" cy="2943788"/>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US" sz="1400" b="1" dirty="0">
                <a:solidFill>
                  <a:srgbClr val="FFFFFF"/>
                </a:solidFill>
                <a:latin typeface="+mj-lt"/>
                <a:cs typeface="Arial" charset="0"/>
              </a:rPr>
              <a:t>Ticket Average</a:t>
            </a:r>
          </a:p>
        </p:txBody>
      </p:sp>
      <p:sp>
        <p:nvSpPr>
          <p:cNvPr id="9" name="Rectangle 17"/>
          <p:cNvSpPr>
            <a:spLocks noChangeArrowheads="1"/>
          </p:cNvSpPr>
          <p:nvPr/>
        </p:nvSpPr>
        <p:spPr bwMode="auto">
          <a:xfrm>
            <a:off x="2521039" y="5957727"/>
            <a:ext cx="1402779" cy="729867"/>
          </a:xfrm>
          <a:prstGeom prst="rect">
            <a:avLst/>
          </a:prstGeom>
          <a:solidFill>
            <a:srgbClr val="C00000"/>
          </a:solidFill>
          <a:ln>
            <a:headEnd/>
            <a:tailEnd/>
          </a:ln>
        </p:spPr>
        <p:style>
          <a:lnRef idx="2">
            <a:schemeClr val="accent1"/>
          </a:lnRef>
          <a:fillRef idx="1">
            <a:schemeClr val="lt1"/>
          </a:fillRef>
          <a:effectRef idx="0">
            <a:schemeClr val="accent1"/>
          </a:effectRef>
          <a:fontRef idx="minor">
            <a:schemeClr val="dk1"/>
          </a:fontRef>
        </p:style>
        <p:txBody>
          <a:bodyPr anchor="ctr"/>
          <a:lstStyle/>
          <a:p>
            <a:pPr algn="ctr"/>
            <a:r>
              <a:rPr lang="en-US" sz="1400" b="1" dirty="0">
                <a:solidFill>
                  <a:schemeClr val="tx1"/>
                </a:solidFill>
                <a:latin typeface="Arial Black" pitchFamily="34" charset="0"/>
                <a:cs typeface="Arial" charset="0"/>
              </a:rPr>
              <a:t>BUILD</a:t>
            </a:r>
          </a:p>
        </p:txBody>
      </p:sp>
      <p:sp>
        <p:nvSpPr>
          <p:cNvPr id="12" name="Text Box 20"/>
          <p:cNvSpPr txBox="1">
            <a:spLocks noChangeArrowheads="1"/>
          </p:cNvSpPr>
          <p:nvPr/>
        </p:nvSpPr>
        <p:spPr bwMode="auto">
          <a:xfrm>
            <a:off x="2534531" y="4621365"/>
            <a:ext cx="1371600" cy="54186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anchor="ctr"/>
          <a:lstStyle/>
          <a:p>
            <a:pPr algn="ctr">
              <a:spcBef>
                <a:spcPct val="0"/>
              </a:spcBef>
              <a:spcAft>
                <a:spcPct val="0"/>
              </a:spcAft>
            </a:pPr>
            <a:r>
              <a:rPr lang="en-US" sz="1400" dirty="0">
                <a:solidFill>
                  <a:srgbClr val="FFFFFF"/>
                </a:solidFill>
                <a:latin typeface="+mj-lt"/>
              </a:rPr>
              <a:t>New users</a:t>
            </a:r>
          </a:p>
        </p:txBody>
      </p:sp>
      <p:sp>
        <p:nvSpPr>
          <p:cNvPr id="13" name="Text Box 21"/>
          <p:cNvSpPr txBox="1">
            <a:spLocks noChangeArrowheads="1"/>
          </p:cNvSpPr>
          <p:nvPr/>
        </p:nvSpPr>
        <p:spPr bwMode="auto">
          <a:xfrm>
            <a:off x="2538442" y="5280742"/>
            <a:ext cx="1371600" cy="54186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anchor="ctr"/>
          <a:lstStyle/>
          <a:p>
            <a:pPr algn="ctr"/>
            <a:r>
              <a:rPr lang="en-US" sz="1400" dirty="0">
                <a:solidFill>
                  <a:srgbClr val="FFFFFF"/>
                </a:solidFill>
                <a:latin typeface="+mj-lt"/>
              </a:rPr>
              <a:t>Visit frequency</a:t>
            </a:r>
          </a:p>
        </p:txBody>
      </p:sp>
      <p:sp>
        <p:nvSpPr>
          <p:cNvPr id="14" name="Text Box 22"/>
          <p:cNvSpPr txBox="1">
            <a:spLocks noChangeArrowheads="1"/>
          </p:cNvSpPr>
          <p:nvPr/>
        </p:nvSpPr>
        <p:spPr bwMode="auto">
          <a:xfrm>
            <a:off x="4006403" y="4621365"/>
            <a:ext cx="1371600" cy="54186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anchor="ctr"/>
          <a:lstStyle/>
          <a:p>
            <a:pPr algn="ctr"/>
            <a:r>
              <a:rPr lang="en-US" sz="1400" dirty="0">
                <a:solidFill>
                  <a:srgbClr val="FFFFFF"/>
                </a:solidFill>
                <a:latin typeface="+mj-lt"/>
              </a:rPr>
              <a:t>Items per </a:t>
            </a:r>
            <a:r>
              <a:rPr lang="en-US" sz="1400" dirty="0" smtClean="0">
                <a:solidFill>
                  <a:srgbClr val="FFFFFF"/>
                </a:solidFill>
                <a:latin typeface="+mj-lt"/>
              </a:rPr>
              <a:t>bill</a:t>
            </a:r>
            <a:endParaRPr lang="en-US" sz="1400" dirty="0">
              <a:solidFill>
                <a:srgbClr val="FFFFFF"/>
              </a:solidFill>
              <a:latin typeface="+mj-lt"/>
            </a:endParaRPr>
          </a:p>
        </p:txBody>
      </p:sp>
      <p:sp>
        <p:nvSpPr>
          <p:cNvPr id="15" name="Text Box 23"/>
          <p:cNvSpPr txBox="1">
            <a:spLocks noChangeArrowheads="1"/>
          </p:cNvSpPr>
          <p:nvPr/>
        </p:nvSpPr>
        <p:spPr bwMode="auto">
          <a:xfrm>
            <a:off x="4007707" y="5290959"/>
            <a:ext cx="1371600" cy="54186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anchor="ctr"/>
          <a:lstStyle/>
          <a:p>
            <a:pPr algn="ctr"/>
            <a:r>
              <a:rPr lang="en-US" sz="1400" dirty="0">
                <a:solidFill>
                  <a:srgbClr val="FFFFFF"/>
                </a:solidFill>
                <a:latin typeface="+mj-lt"/>
              </a:rPr>
              <a:t>Group size</a:t>
            </a:r>
          </a:p>
        </p:txBody>
      </p:sp>
      <p:sp>
        <p:nvSpPr>
          <p:cNvPr id="16" name="Text Box 24"/>
          <p:cNvSpPr txBox="1">
            <a:spLocks noChangeArrowheads="1"/>
          </p:cNvSpPr>
          <p:nvPr/>
        </p:nvSpPr>
        <p:spPr bwMode="auto">
          <a:xfrm>
            <a:off x="5500121" y="4624363"/>
            <a:ext cx="1371600" cy="54186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anchor="ctr"/>
          <a:lstStyle/>
          <a:p>
            <a:pPr algn="ctr"/>
            <a:r>
              <a:rPr lang="en-US" sz="1400" dirty="0" smtClean="0">
                <a:solidFill>
                  <a:srgbClr val="FFFFFF"/>
                </a:solidFill>
                <a:latin typeface="+mj-lt"/>
              </a:rPr>
              <a:t>Local Promotions</a:t>
            </a:r>
            <a:endParaRPr lang="en-US" sz="1400" dirty="0">
              <a:solidFill>
                <a:srgbClr val="FFFFFF"/>
              </a:solidFill>
              <a:latin typeface="+mj-lt"/>
            </a:endParaRPr>
          </a:p>
        </p:txBody>
      </p:sp>
      <p:sp>
        <p:nvSpPr>
          <p:cNvPr id="17" name="Text Box 25"/>
          <p:cNvSpPr txBox="1">
            <a:spLocks noChangeArrowheads="1"/>
          </p:cNvSpPr>
          <p:nvPr/>
        </p:nvSpPr>
        <p:spPr bwMode="auto">
          <a:xfrm>
            <a:off x="5488547" y="5309391"/>
            <a:ext cx="1371600" cy="541867"/>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anchor="ctr"/>
          <a:lstStyle/>
          <a:p>
            <a:pPr algn="ctr"/>
            <a:r>
              <a:rPr lang="en-US" sz="1400" dirty="0" smtClean="0">
                <a:solidFill>
                  <a:srgbClr val="FFFFFF"/>
                </a:solidFill>
                <a:latin typeface="+mj-lt"/>
              </a:rPr>
              <a:t>Special Occasion</a:t>
            </a:r>
            <a:endParaRPr lang="en-US" sz="1400" dirty="0">
              <a:solidFill>
                <a:srgbClr val="FFFFFF"/>
              </a:solidFill>
              <a:latin typeface="+mj-lt"/>
            </a:endParaRPr>
          </a:p>
        </p:txBody>
      </p:sp>
      <p:sp>
        <p:nvSpPr>
          <p:cNvPr id="18" name="Rectangle 26"/>
          <p:cNvSpPr>
            <a:spLocks noChangeArrowheads="1"/>
          </p:cNvSpPr>
          <p:nvPr/>
        </p:nvSpPr>
        <p:spPr bwMode="auto">
          <a:xfrm>
            <a:off x="0" y="246153"/>
            <a:ext cx="8534400" cy="770084"/>
          </a:xfrm>
          <a:prstGeom prst="rect">
            <a:avLst/>
          </a:prstGeom>
          <a:noFill/>
          <a:ln w="9525">
            <a:noFill/>
            <a:miter lim="800000"/>
            <a:headEnd/>
            <a:tailEnd/>
          </a:ln>
          <a:effectLst/>
        </p:spPr>
        <p:txBody>
          <a:bodyPr lIns="92075" tIns="46038" rIns="92075" bIns="46038" anchor="ctr">
            <a:spAutoFit/>
          </a:bodyPr>
          <a:lstStyle/>
          <a:p>
            <a:pPr>
              <a:spcBef>
                <a:spcPct val="0"/>
              </a:spcBef>
              <a:spcAft>
                <a:spcPct val="0"/>
              </a:spcAft>
            </a:pPr>
            <a:r>
              <a:rPr kumimoji="1" lang="en-US" sz="4400" dirty="0">
                <a:solidFill>
                  <a:srgbClr val="FFFFFF"/>
                </a:solidFill>
                <a:latin typeface="+mj-lt"/>
              </a:rPr>
              <a:t>3 Key </a:t>
            </a:r>
            <a:r>
              <a:rPr kumimoji="1" lang="en-US" sz="4400" dirty="0" smtClean="0">
                <a:solidFill>
                  <a:srgbClr val="FFFFFF"/>
                </a:solidFill>
                <a:latin typeface="+mj-lt"/>
              </a:rPr>
              <a:t>Sales Drivers</a:t>
            </a:r>
            <a:endParaRPr kumimoji="1" lang="en-US" sz="4400" dirty="0">
              <a:solidFill>
                <a:srgbClr val="FFFFFF"/>
              </a:solidFill>
              <a:latin typeface="+mj-lt"/>
            </a:endParaRPr>
          </a:p>
        </p:txBody>
      </p:sp>
      <p:sp>
        <p:nvSpPr>
          <p:cNvPr id="19" name="Rectangle 17"/>
          <p:cNvSpPr>
            <a:spLocks noChangeArrowheads="1"/>
          </p:cNvSpPr>
          <p:nvPr/>
        </p:nvSpPr>
        <p:spPr bwMode="auto">
          <a:xfrm>
            <a:off x="4016113" y="5975733"/>
            <a:ext cx="1402779" cy="729867"/>
          </a:xfrm>
          <a:prstGeom prst="rect">
            <a:avLst/>
          </a:prstGeom>
          <a:solidFill>
            <a:srgbClr val="C00000"/>
          </a:solidFill>
          <a:ln>
            <a:headEnd/>
            <a:tailEnd/>
          </a:ln>
        </p:spPr>
        <p:style>
          <a:lnRef idx="2">
            <a:schemeClr val="accent1"/>
          </a:lnRef>
          <a:fillRef idx="1">
            <a:schemeClr val="lt1"/>
          </a:fillRef>
          <a:effectRef idx="0">
            <a:schemeClr val="accent1"/>
          </a:effectRef>
          <a:fontRef idx="minor">
            <a:schemeClr val="dk1"/>
          </a:fontRef>
        </p:style>
        <p:txBody>
          <a:bodyPr anchor="ctr"/>
          <a:lstStyle/>
          <a:p>
            <a:pPr algn="ctr"/>
            <a:r>
              <a:rPr lang="en-US" sz="1400" b="1" dirty="0">
                <a:solidFill>
                  <a:schemeClr val="tx1"/>
                </a:solidFill>
                <a:latin typeface="Arial Black" pitchFamily="34" charset="0"/>
                <a:cs typeface="Arial" charset="0"/>
              </a:rPr>
              <a:t>BUILD</a:t>
            </a:r>
          </a:p>
        </p:txBody>
      </p:sp>
      <p:sp>
        <p:nvSpPr>
          <p:cNvPr id="20" name="Rectangle 17"/>
          <p:cNvSpPr>
            <a:spLocks noChangeArrowheads="1"/>
          </p:cNvSpPr>
          <p:nvPr/>
        </p:nvSpPr>
        <p:spPr bwMode="auto">
          <a:xfrm>
            <a:off x="5520811" y="5975733"/>
            <a:ext cx="1402779" cy="729867"/>
          </a:xfrm>
          <a:prstGeom prst="rect">
            <a:avLst/>
          </a:prstGeom>
          <a:solidFill>
            <a:srgbClr val="C00000"/>
          </a:solidFill>
          <a:ln>
            <a:headEnd/>
            <a:tailEnd/>
          </a:ln>
        </p:spPr>
        <p:style>
          <a:lnRef idx="2">
            <a:schemeClr val="accent1"/>
          </a:lnRef>
          <a:fillRef idx="1">
            <a:schemeClr val="lt1"/>
          </a:fillRef>
          <a:effectRef idx="0">
            <a:schemeClr val="accent1"/>
          </a:effectRef>
          <a:fontRef idx="minor">
            <a:schemeClr val="dk1"/>
          </a:fontRef>
        </p:style>
        <p:txBody>
          <a:bodyPr anchor="ctr"/>
          <a:lstStyle/>
          <a:p>
            <a:pPr algn="ctr"/>
            <a:r>
              <a:rPr lang="en-US" sz="1400" b="1" dirty="0" smtClean="0">
                <a:solidFill>
                  <a:schemeClr val="tx1"/>
                </a:solidFill>
                <a:latin typeface="Arial Black" pitchFamily="34" charset="0"/>
                <a:cs typeface="Arial" charset="0"/>
              </a:rPr>
              <a:t>ENHANCE</a:t>
            </a:r>
            <a:endParaRPr lang="en-US" sz="1400" b="1" dirty="0">
              <a:solidFill>
                <a:schemeClr val="tx1"/>
              </a:solidFill>
              <a:latin typeface="Arial Black" pitchFamily="34" charset="0"/>
              <a:cs typeface="Arial" charset="0"/>
            </a:endParaRPr>
          </a:p>
        </p:txBody>
      </p:sp>
      <p:sp>
        <p:nvSpPr>
          <p:cNvPr id="22" name="Rectangle 21"/>
          <p:cNvSpPr>
            <a:spLocks noChangeArrowheads="1"/>
          </p:cNvSpPr>
          <p:nvPr/>
        </p:nvSpPr>
        <p:spPr bwMode="auto">
          <a:xfrm>
            <a:off x="5524778" y="1508600"/>
            <a:ext cx="1292711" cy="3002948"/>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r>
              <a:rPr lang="en-US" sz="1400" b="1" dirty="0" smtClean="0">
                <a:solidFill>
                  <a:srgbClr val="FFFFFF"/>
                </a:solidFill>
                <a:latin typeface="+mj-lt"/>
                <a:cs typeface="Arial" charset="0"/>
              </a:rPr>
              <a:t>Customer</a:t>
            </a:r>
          </a:p>
          <a:p>
            <a:pPr algn="ctr"/>
            <a:r>
              <a:rPr lang="en-US" sz="1400" b="1" dirty="0" smtClean="0">
                <a:solidFill>
                  <a:srgbClr val="FFFFFF"/>
                </a:solidFill>
                <a:latin typeface="+mj-lt"/>
                <a:cs typeface="Arial" charset="0"/>
              </a:rPr>
              <a:t>Connect</a:t>
            </a:r>
          </a:p>
          <a:p>
            <a:pPr algn="ctr"/>
            <a:r>
              <a:rPr lang="en-US" sz="1400" b="1" dirty="0" smtClean="0">
                <a:solidFill>
                  <a:srgbClr val="FFFFFF"/>
                </a:solidFill>
                <a:latin typeface="+mj-lt"/>
                <a:cs typeface="Arial" charset="0"/>
              </a:rPr>
              <a:t>&amp;</a:t>
            </a:r>
          </a:p>
          <a:p>
            <a:pPr algn="ctr"/>
            <a:r>
              <a:rPr lang="en-US" sz="1400" b="1" dirty="0" smtClean="0">
                <a:solidFill>
                  <a:srgbClr val="FFFFFF"/>
                </a:solidFill>
                <a:latin typeface="+mj-lt"/>
                <a:cs typeface="Arial" charset="0"/>
              </a:rPr>
              <a:t>Brand </a:t>
            </a:r>
          </a:p>
          <a:p>
            <a:pPr algn="ctr"/>
            <a:r>
              <a:rPr lang="en-US" sz="1400" b="1" dirty="0" smtClean="0">
                <a:solidFill>
                  <a:srgbClr val="FFFFFF"/>
                </a:solidFill>
                <a:latin typeface="+mj-lt"/>
                <a:cs typeface="Arial" charset="0"/>
              </a:rPr>
              <a:t>Awareness</a:t>
            </a:r>
            <a:endParaRPr lang="en-US" sz="1400" b="1" dirty="0">
              <a:solidFill>
                <a:srgbClr val="FFFFFF"/>
              </a:solidFill>
              <a:latin typeface="+mj-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9" grpId="0" animBg="1"/>
      <p:bldP spid="2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t>LSM Bank </a:t>
            </a:r>
            <a:endParaRPr lang="en-US" dirty="0"/>
          </a:p>
        </p:txBody>
      </p:sp>
      <p:sp>
        <p:nvSpPr>
          <p:cNvPr id="4" name="Line 3"/>
          <p:cNvSpPr>
            <a:spLocks noChangeShapeType="1"/>
          </p:cNvSpPr>
          <p:nvPr/>
        </p:nvSpPr>
        <p:spPr bwMode="auto">
          <a:xfrm>
            <a:off x="3485863" y="1474629"/>
            <a:ext cx="24688" cy="5230971"/>
          </a:xfrm>
          <a:prstGeom prst="line">
            <a:avLst/>
          </a:prstGeom>
          <a:ln>
            <a:solidFill>
              <a:schemeClr val="bg1"/>
            </a:solidFill>
            <a:headEnd/>
            <a:tailEnd/>
          </a:ln>
        </p:spPr>
        <p:style>
          <a:lnRef idx="1">
            <a:schemeClr val="accent2"/>
          </a:lnRef>
          <a:fillRef idx="0">
            <a:schemeClr val="accent2"/>
          </a:fillRef>
          <a:effectRef idx="0">
            <a:schemeClr val="accent2"/>
          </a:effectRef>
          <a:fontRef idx="minor">
            <a:schemeClr val="tx1"/>
          </a:fontRef>
        </p:style>
        <p:txBody>
          <a:bodyPr wrap="square">
            <a:spAutoFit/>
          </a:bodyPr>
          <a:lstStyle/>
          <a:p>
            <a:endParaRPr lang="en-US" dirty="0"/>
          </a:p>
        </p:txBody>
      </p:sp>
      <p:sp>
        <p:nvSpPr>
          <p:cNvPr id="7" name="Text Box 6"/>
          <p:cNvSpPr txBox="1">
            <a:spLocks noChangeArrowheads="1"/>
          </p:cNvSpPr>
          <p:nvPr/>
        </p:nvSpPr>
        <p:spPr bwMode="auto">
          <a:xfrm>
            <a:off x="319021" y="2102588"/>
            <a:ext cx="2910312" cy="4363893"/>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marL="457200" indent="-457200"/>
            <a:endParaRPr lang="en-US" sz="1400" b="1" dirty="0">
              <a:solidFill>
                <a:srgbClr val="FFFFFF"/>
              </a:solidFill>
              <a:latin typeface="+mj-lt"/>
              <a:cs typeface="Arial" charset="0"/>
            </a:endParaRPr>
          </a:p>
          <a:p>
            <a:pPr marL="457200" indent="-457200">
              <a:buFontTx/>
              <a:buAutoNum type="arabicPeriod"/>
            </a:pPr>
            <a:r>
              <a:rPr lang="en-US" sz="1400" b="1" dirty="0">
                <a:solidFill>
                  <a:srgbClr val="FFFFFF"/>
                </a:solidFill>
                <a:latin typeface="+mj-lt"/>
                <a:cs typeface="Arial" charset="0"/>
              </a:rPr>
              <a:t>Support </a:t>
            </a:r>
            <a:r>
              <a:rPr lang="en-US" sz="1400" b="1" dirty="0" smtClean="0">
                <a:solidFill>
                  <a:srgbClr val="FFFFFF"/>
                </a:solidFill>
                <a:latin typeface="+mj-lt"/>
                <a:cs typeface="Arial" charset="0"/>
              </a:rPr>
              <a:t>National Initiatives</a:t>
            </a:r>
          </a:p>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Day Part Boosters</a:t>
            </a:r>
          </a:p>
          <a:p>
            <a:pPr marL="457200" indent="-457200">
              <a:buFontTx/>
              <a:buAutoNum type="arabicPeriod"/>
            </a:pPr>
            <a:endParaRPr lang="en-US" sz="1400" b="1" dirty="0">
              <a:solidFill>
                <a:srgbClr val="FFFFFF"/>
              </a:solidFill>
              <a:latin typeface="+mj-lt"/>
              <a:cs typeface="Arial" charset="0"/>
            </a:endParaRPr>
          </a:p>
          <a:p>
            <a:pPr marL="457200" indent="-457200">
              <a:buFontTx/>
              <a:buAutoNum type="arabicPeriod"/>
            </a:pPr>
            <a:r>
              <a:rPr lang="en-US" sz="1400" b="1" dirty="0">
                <a:solidFill>
                  <a:srgbClr val="FFFFFF"/>
                </a:solidFill>
                <a:latin typeface="+mj-lt"/>
                <a:cs typeface="Arial" charset="0"/>
              </a:rPr>
              <a:t>Bounce back </a:t>
            </a:r>
            <a:r>
              <a:rPr lang="en-US" sz="1400" b="1" dirty="0" smtClean="0">
                <a:solidFill>
                  <a:srgbClr val="FFFFFF"/>
                </a:solidFill>
                <a:latin typeface="+mj-lt"/>
                <a:cs typeface="Arial" charset="0"/>
              </a:rPr>
              <a:t>offers</a:t>
            </a:r>
          </a:p>
          <a:p>
            <a:pPr marL="457200" indent="-457200">
              <a:buFontTx/>
              <a:buAutoNum type="arabicPeriod"/>
            </a:pPr>
            <a:endParaRPr lang="en-US" sz="1400" b="1" dirty="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Price Off offers </a:t>
            </a:r>
          </a:p>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Refresh Awareness</a:t>
            </a:r>
          </a:p>
          <a:p>
            <a:pPr marL="457200" indent="-457200"/>
            <a:endParaRPr lang="en-US" sz="1400" b="1" dirty="0">
              <a:solidFill>
                <a:srgbClr val="FFFFFF"/>
              </a:solidFill>
              <a:latin typeface="+mj-lt"/>
              <a:cs typeface="Arial" charset="0"/>
            </a:endParaRPr>
          </a:p>
        </p:txBody>
      </p:sp>
      <p:sp>
        <p:nvSpPr>
          <p:cNvPr id="8" name="Text Box 7"/>
          <p:cNvSpPr txBox="1">
            <a:spLocks noChangeArrowheads="1"/>
          </p:cNvSpPr>
          <p:nvPr/>
        </p:nvSpPr>
        <p:spPr bwMode="auto">
          <a:xfrm>
            <a:off x="3745323" y="2862596"/>
            <a:ext cx="2198277" cy="2852404"/>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Suggestive selling</a:t>
            </a:r>
          </a:p>
          <a:p>
            <a:pPr marL="457200" indent="-457200">
              <a:buFontTx/>
              <a:buAutoNum type="arabicPeriod"/>
            </a:pPr>
            <a:endParaRPr lang="en-US" sz="1400" b="1" dirty="0">
              <a:solidFill>
                <a:srgbClr val="FFFFFF"/>
              </a:solidFill>
              <a:latin typeface="+mj-lt"/>
              <a:cs typeface="Arial" charset="0"/>
            </a:endParaRPr>
          </a:p>
          <a:p>
            <a:pPr marL="457200" indent="-457200">
              <a:buFontTx/>
              <a:buAutoNum type="arabicPeriod"/>
            </a:pPr>
            <a:r>
              <a:rPr lang="en-US" sz="1400" b="1" dirty="0">
                <a:solidFill>
                  <a:srgbClr val="FFFFFF"/>
                </a:solidFill>
                <a:latin typeface="+mj-lt"/>
                <a:cs typeface="Arial" charset="0"/>
              </a:rPr>
              <a:t>Trade </a:t>
            </a:r>
            <a:r>
              <a:rPr lang="en-US" sz="1400" b="1" dirty="0" smtClean="0">
                <a:solidFill>
                  <a:srgbClr val="FFFFFF"/>
                </a:solidFill>
                <a:latin typeface="+mj-lt"/>
                <a:cs typeface="Arial" charset="0"/>
              </a:rPr>
              <a:t>up</a:t>
            </a:r>
          </a:p>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Meal Bundle</a:t>
            </a:r>
          </a:p>
          <a:p>
            <a:pPr marL="457200" indent="-457200">
              <a:buFontTx/>
              <a:buAutoNum type="arabicPeriod"/>
            </a:pPr>
            <a:endParaRPr lang="en-US" sz="1400" b="1" dirty="0">
              <a:solidFill>
                <a:srgbClr val="FFFFFF"/>
              </a:solidFill>
              <a:latin typeface="+mj-lt"/>
              <a:cs typeface="Arial" charset="0"/>
            </a:endParaRPr>
          </a:p>
        </p:txBody>
      </p:sp>
      <p:sp>
        <p:nvSpPr>
          <p:cNvPr id="9" name="Line 3"/>
          <p:cNvSpPr>
            <a:spLocks noChangeShapeType="1"/>
          </p:cNvSpPr>
          <p:nvPr/>
        </p:nvSpPr>
        <p:spPr bwMode="auto">
          <a:xfrm>
            <a:off x="6126828" y="1446334"/>
            <a:ext cx="24688" cy="5230971"/>
          </a:xfrm>
          <a:prstGeom prst="line">
            <a:avLst/>
          </a:prstGeom>
          <a:ln>
            <a:solidFill>
              <a:schemeClr val="bg1"/>
            </a:solidFill>
            <a:headEnd/>
            <a:tailEnd/>
          </a:ln>
        </p:spPr>
        <p:style>
          <a:lnRef idx="1">
            <a:schemeClr val="accent2"/>
          </a:lnRef>
          <a:fillRef idx="0">
            <a:schemeClr val="accent2"/>
          </a:fillRef>
          <a:effectRef idx="0">
            <a:schemeClr val="accent2"/>
          </a:effectRef>
          <a:fontRef idx="minor">
            <a:schemeClr val="tx1"/>
          </a:fontRef>
        </p:style>
        <p:txBody>
          <a:bodyPr wrap="square">
            <a:spAutoFit/>
          </a:bodyPr>
          <a:lstStyle/>
          <a:p>
            <a:endParaRPr lang="en-US" dirty="0"/>
          </a:p>
        </p:txBody>
      </p:sp>
      <p:sp>
        <p:nvSpPr>
          <p:cNvPr id="10" name="Text Box 7"/>
          <p:cNvSpPr txBox="1">
            <a:spLocks noChangeArrowheads="1"/>
          </p:cNvSpPr>
          <p:nvPr/>
        </p:nvSpPr>
        <p:spPr bwMode="auto">
          <a:xfrm>
            <a:off x="6438375" y="2829938"/>
            <a:ext cx="2198277" cy="3017520"/>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anchor="ctr"/>
          <a:lstStyle/>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Local Festival</a:t>
            </a:r>
          </a:p>
          <a:p>
            <a:pPr marL="457200" indent="-457200">
              <a:buFontTx/>
              <a:buAutoNum type="arabicPeriod"/>
            </a:pPr>
            <a:endParaRPr lang="en-US" sz="1400" b="1" dirty="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Special Occasions (Birth days, Anniversaries)</a:t>
            </a:r>
          </a:p>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New store open</a:t>
            </a:r>
          </a:p>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r>
              <a:rPr lang="en-US" sz="1400" b="1" dirty="0" smtClean="0">
                <a:solidFill>
                  <a:srgbClr val="FFFFFF"/>
                </a:solidFill>
                <a:latin typeface="+mj-lt"/>
                <a:cs typeface="Arial" charset="0"/>
              </a:rPr>
              <a:t>Store locator </a:t>
            </a:r>
          </a:p>
          <a:p>
            <a:pPr marL="457200" indent="-457200">
              <a:buFontTx/>
              <a:buAutoNum type="arabicPeriod"/>
            </a:pPr>
            <a:endParaRPr lang="en-US" sz="1400" b="1" dirty="0" smtClean="0">
              <a:solidFill>
                <a:srgbClr val="FFFFFF"/>
              </a:solidFill>
              <a:latin typeface="+mj-lt"/>
              <a:cs typeface="Arial" charset="0"/>
            </a:endParaRPr>
          </a:p>
          <a:p>
            <a:pPr marL="457200" indent="-457200">
              <a:buFontTx/>
              <a:buAutoNum type="arabicPeriod"/>
            </a:pPr>
            <a:endParaRPr lang="en-US" sz="1400" b="1" dirty="0">
              <a:solidFill>
                <a:srgbClr val="FFFFFF"/>
              </a:solidFill>
              <a:latin typeface="+mj-lt"/>
              <a:cs typeface="Arial" charset="0"/>
            </a:endParaRPr>
          </a:p>
        </p:txBody>
      </p:sp>
      <p:sp>
        <p:nvSpPr>
          <p:cNvPr id="11" name="Text Box 5"/>
          <p:cNvSpPr txBox="1">
            <a:spLocks noChangeArrowheads="1"/>
          </p:cNvSpPr>
          <p:nvPr/>
        </p:nvSpPr>
        <p:spPr bwMode="auto">
          <a:xfrm>
            <a:off x="6477000" y="1848898"/>
            <a:ext cx="2057400" cy="923330"/>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1800" b="1" dirty="0" smtClean="0">
                <a:solidFill>
                  <a:srgbClr val="FFFFFF"/>
                </a:solidFill>
              </a:rPr>
              <a:t>CUST CONNECT </a:t>
            </a:r>
          </a:p>
          <a:p>
            <a:pPr algn="ctr"/>
            <a:r>
              <a:rPr lang="en-US" sz="1800" b="1" dirty="0" smtClean="0">
                <a:solidFill>
                  <a:srgbClr val="FFFFFF"/>
                </a:solidFill>
              </a:rPr>
              <a:t>&amp; BRAND AWARENESS</a:t>
            </a:r>
            <a:endParaRPr lang="en-US" sz="1800" b="1" dirty="0">
              <a:solidFill>
                <a:srgbClr val="FFFFFF"/>
              </a:solidFill>
            </a:endParaRPr>
          </a:p>
        </p:txBody>
      </p:sp>
      <p:sp>
        <p:nvSpPr>
          <p:cNvPr id="5" name="Text Box 4"/>
          <p:cNvSpPr txBox="1">
            <a:spLocks noChangeArrowheads="1"/>
          </p:cNvSpPr>
          <p:nvPr/>
        </p:nvSpPr>
        <p:spPr bwMode="auto">
          <a:xfrm>
            <a:off x="700539" y="1676400"/>
            <a:ext cx="1890261" cy="369332"/>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r>
              <a:rPr lang="en-US" sz="1800" b="1" dirty="0" smtClean="0">
                <a:solidFill>
                  <a:srgbClr val="FFFFFF"/>
                </a:solidFill>
              </a:rPr>
              <a:t>TRANSACTION</a:t>
            </a:r>
            <a:endParaRPr lang="en-US" sz="1800" b="1" dirty="0">
              <a:solidFill>
                <a:srgbClr val="FFFFFF"/>
              </a:solidFill>
            </a:endParaRPr>
          </a:p>
        </p:txBody>
      </p:sp>
      <p:sp>
        <p:nvSpPr>
          <p:cNvPr id="6" name="Text Box 5"/>
          <p:cNvSpPr txBox="1">
            <a:spLocks noChangeArrowheads="1"/>
          </p:cNvSpPr>
          <p:nvPr/>
        </p:nvSpPr>
        <p:spPr bwMode="auto">
          <a:xfrm>
            <a:off x="4252310" y="2450068"/>
            <a:ext cx="1081690" cy="369332"/>
          </a:xfrm>
          <a:prstGeom prst="rect">
            <a:avLst/>
          </a:pr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sz="1800" b="1" dirty="0" smtClean="0">
                <a:solidFill>
                  <a:srgbClr val="FFFFFF"/>
                </a:solidFill>
              </a:rPr>
              <a:t>TICKET</a:t>
            </a:r>
            <a:endParaRPr lang="en-US" sz="18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a:t>
            </a:r>
            <a:endParaRPr lang="en-US" dirty="0"/>
          </a:p>
        </p:txBody>
      </p:sp>
      <p:grpSp>
        <p:nvGrpSpPr>
          <p:cNvPr id="9" name="Group 12"/>
          <p:cNvGrpSpPr>
            <a:grpSpLocks/>
          </p:cNvGrpSpPr>
          <p:nvPr/>
        </p:nvGrpSpPr>
        <p:grpSpPr bwMode="auto">
          <a:xfrm>
            <a:off x="557213" y="1676400"/>
            <a:ext cx="7977188" cy="1109663"/>
            <a:chOff x="368582" y="1600200"/>
            <a:chExt cx="8406835" cy="1298808"/>
          </a:xfrm>
        </p:grpSpPr>
        <p:pic>
          <p:nvPicPr>
            <p:cNvPr id="10" name="Picture 13"/>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11" name="TextBox 14"/>
            <p:cNvSpPr txBox="1">
              <a:spLocks noChangeArrowheads="1"/>
            </p:cNvSpPr>
            <p:nvPr/>
          </p:nvSpPr>
          <p:spPr bwMode="auto">
            <a:xfrm>
              <a:off x="880110" y="1900033"/>
              <a:ext cx="914400" cy="769441"/>
            </a:xfrm>
            <a:prstGeom prst="rect">
              <a:avLst/>
            </a:prstGeom>
            <a:noFill/>
            <a:ln w="9525">
              <a:noFill/>
              <a:miter lim="800000"/>
              <a:headEnd/>
              <a:tailEnd/>
            </a:ln>
          </p:spPr>
          <p:txBody>
            <a:bodyPr>
              <a:spAutoFit/>
            </a:bodyPr>
            <a:lstStyle/>
            <a:p>
              <a:pPr algn="ctr"/>
              <a:r>
                <a:rPr lang="en-US" sz="4000" b="1" dirty="0"/>
                <a:t>3</a:t>
              </a:r>
            </a:p>
          </p:txBody>
        </p:sp>
        <p:sp>
          <p:nvSpPr>
            <p:cNvPr id="12" name="TextBox 15"/>
            <p:cNvSpPr txBox="1">
              <a:spLocks noChangeArrowheads="1"/>
            </p:cNvSpPr>
            <p:nvPr/>
          </p:nvSpPr>
          <p:spPr bwMode="auto">
            <a:xfrm>
              <a:off x="2133600" y="1994594"/>
              <a:ext cx="6641816" cy="540357"/>
            </a:xfrm>
            <a:prstGeom prst="rect">
              <a:avLst/>
            </a:prstGeom>
            <a:noFill/>
            <a:ln w="9525">
              <a:noFill/>
              <a:miter lim="800000"/>
              <a:headEnd/>
              <a:tailEnd/>
            </a:ln>
          </p:spPr>
          <p:txBody>
            <a:bodyPr wrap="square">
              <a:spAutoFit/>
            </a:bodyPr>
            <a:lstStyle/>
            <a:p>
              <a:r>
                <a:rPr lang="en-US" dirty="0" smtClean="0">
                  <a:solidFill>
                    <a:schemeClr val="bg2">
                      <a:lumMod val="20000"/>
                      <a:lumOff val="80000"/>
                    </a:schemeClr>
                  </a:solidFill>
                  <a:latin typeface="Arial Black" pitchFamily="34" charset="0"/>
                </a:rPr>
                <a:t>Maximizing Sales Outside the Store</a:t>
              </a:r>
              <a:endParaRPr lang="en-US" dirty="0">
                <a:solidFill>
                  <a:schemeClr val="bg2">
                    <a:lumMod val="20000"/>
                    <a:lumOff val="80000"/>
                  </a:schemeClr>
                </a:solidFill>
                <a:latin typeface="Arial Black" pitchFamily="34" charset="0"/>
              </a:endParaRPr>
            </a:p>
          </p:txBody>
        </p:sp>
      </p:grpSp>
      <p:grpSp>
        <p:nvGrpSpPr>
          <p:cNvPr id="13" name="Group 16"/>
          <p:cNvGrpSpPr>
            <a:grpSpLocks/>
          </p:cNvGrpSpPr>
          <p:nvPr/>
        </p:nvGrpSpPr>
        <p:grpSpPr bwMode="auto">
          <a:xfrm>
            <a:off x="557213" y="3843338"/>
            <a:ext cx="7977188" cy="1109662"/>
            <a:chOff x="368582" y="1600200"/>
            <a:chExt cx="8406835" cy="1298808"/>
          </a:xfrm>
        </p:grpSpPr>
        <p:pic>
          <p:nvPicPr>
            <p:cNvPr id="14" name="Picture 17"/>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15" name="TextBox 18"/>
            <p:cNvSpPr txBox="1">
              <a:spLocks noChangeArrowheads="1"/>
            </p:cNvSpPr>
            <p:nvPr/>
          </p:nvSpPr>
          <p:spPr bwMode="auto">
            <a:xfrm>
              <a:off x="880109" y="1900032"/>
              <a:ext cx="914400" cy="828900"/>
            </a:xfrm>
            <a:prstGeom prst="rect">
              <a:avLst/>
            </a:prstGeom>
            <a:noFill/>
            <a:ln w="9525">
              <a:noFill/>
              <a:miter lim="800000"/>
              <a:headEnd/>
              <a:tailEnd/>
            </a:ln>
          </p:spPr>
          <p:txBody>
            <a:bodyPr>
              <a:spAutoFit/>
            </a:bodyPr>
            <a:lstStyle/>
            <a:p>
              <a:pPr algn="ctr"/>
              <a:r>
                <a:rPr lang="en-US" sz="4000" b="1" dirty="0"/>
                <a:t>4</a:t>
              </a:r>
            </a:p>
          </p:txBody>
        </p:sp>
        <p:sp>
          <p:nvSpPr>
            <p:cNvPr id="16" name="TextBox 19"/>
            <p:cNvSpPr txBox="1">
              <a:spLocks noChangeArrowheads="1"/>
            </p:cNvSpPr>
            <p:nvPr/>
          </p:nvSpPr>
          <p:spPr bwMode="auto">
            <a:xfrm>
              <a:off x="2133600" y="1994595"/>
              <a:ext cx="6400800" cy="540358"/>
            </a:xfrm>
            <a:prstGeom prst="rect">
              <a:avLst/>
            </a:prstGeom>
            <a:noFill/>
            <a:ln w="9525">
              <a:noFill/>
              <a:miter lim="800000"/>
              <a:headEnd/>
              <a:tailEnd/>
            </a:ln>
          </p:spPr>
          <p:txBody>
            <a:bodyPr>
              <a:spAutoFit/>
            </a:bodyPr>
            <a:lstStyle/>
            <a:p>
              <a:r>
                <a:rPr lang="en-US" dirty="0" smtClean="0">
                  <a:solidFill>
                    <a:schemeClr val="bg2">
                      <a:lumMod val="20000"/>
                      <a:lumOff val="80000"/>
                    </a:schemeClr>
                  </a:solidFill>
                  <a:latin typeface="Arial Black" pitchFamily="34" charset="0"/>
                </a:rPr>
                <a:t>Local Store Marketing</a:t>
              </a:r>
              <a:endParaRPr lang="en-US" dirty="0">
                <a:solidFill>
                  <a:schemeClr val="bg2">
                    <a:lumMod val="20000"/>
                    <a:lumOff val="80000"/>
                  </a:schemeClr>
                </a:solidFill>
                <a:latin typeface="Arial Black" pitchFamily="34" charset="0"/>
              </a:endParaRPr>
            </a:p>
          </p:txBody>
        </p:sp>
      </p:grpSp>
      <p:sp>
        <p:nvSpPr>
          <p:cNvPr id="17" name="TextBox 16"/>
          <p:cNvSpPr txBox="1"/>
          <p:nvPr/>
        </p:nvSpPr>
        <p:spPr>
          <a:xfrm>
            <a:off x="2590800" y="2718137"/>
            <a:ext cx="2363147" cy="1015663"/>
          </a:xfrm>
          <a:prstGeom prst="rect">
            <a:avLst/>
          </a:prstGeom>
          <a:noFill/>
        </p:spPr>
        <p:txBody>
          <a:bodyPr wrap="none" rtlCol="0">
            <a:spAutoFit/>
          </a:bodyPr>
          <a:lstStyle/>
          <a:p>
            <a:pPr>
              <a:buFontTx/>
              <a:buChar char="-"/>
            </a:pPr>
            <a:r>
              <a:rPr lang="en-US" sz="2000" dirty="0" smtClean="0">
                <a:latin typeface="+mj-lt"/>
                <a:ea typeface="+mj-ea"/>
                <a:cs typeface="+mj-cs"/>
              </a:rPr>
              <a:t> trade zone</a:t>
            </a:r>
          </a:p>
          <a:p>
            <a:pPr>
              <a:buFontTx/>
              <a:buChar char="-"/>
            </a:pPr>
            <a:r>
              <a:rPr lang="en-US" sz="2000" dirty="0" smtClean="0">
                <a:latin typeface="+mj-lt"/>
                <a:ea typeface="+mj-ea"/>
                <a:cs typeface="+mj-cs"/>
              </a:rPr>
              <a:t> Leafleting</a:t>
            </a:r>
          </a:p>
          <a:p>
            <a:pPr>
              <a:buFontTx/>
              <a:buChar char="-"/>
            </a:pPr>
            <a:r>
              <a:rPr lang="en-US" sz="2000" dirty="0" smtClean="0">
                <a:latin typeface="+mj-lt"/>
                <a:ea typeface="+mj-ea"/>
                <a:cs typeface="+mj-cs"/>
              </a:rPr>
              <a:t> Measuring results</a:t>
            </a:r>
            <a:endParaRPr lang="en-US" sz="2000" dirty="0">
              <a:latin typeface="+mj-lt"/>
              <a:ea typeface="+mj-ea"/>
              <a:cs typeface="+mj-cs"/>
            </a:endParaRPr>
          </a:p>
        </p:txBody>
      </p:sp>
      <p:sp>
        <p:nvSpPr>
          <p:cNvPr id="18" name="TextBox 17"/>
          <p:cNvSpPr txBox="1"/>
          <p:nvPr/>
        </p:nvSpPr>
        <p:spPr>
          <a:xfrm>
            <a:off x="2590800" y="5080337"/>
            <a:ext cx="2704587" cy="1015663"/>
          </a:xfrm>
          <a:prstGeom prst="rect">
            <a:avLst/>
          </a:prstGeom>
          <a:noFill/>
        </p:spPr>
        <p:txBody>
          <a:bodyPr wrap="none" rtlCol="0">
            <a:spAutoFit/>
          </a:bodyPr>
          <a:lstStyle/>
          <a:p>
            <a:pPr>
              <a:buFontTx/>
              <a:buChar char="-"/>
            </a:pPr>
            <a:r>
              <a:rPr lang="en-US" sz="2000" dirty="0" smtClean="0">
                <a:latin typeface="+mj-lt"/>
                <a:ea typeface="+mj-ea"/>
                <a:cs typeface="+mj-cs"/>
              </a:rPr>
              <a:t> Analyze opportunity</a:t>
            </a:r>
          </a:p>
          <a:p>
            <a:pPr>
              <a:buFontTx/>
              <a:buChar char="-"/>
            </a:pPr>
            <a:r>
              <a:rPr lang="en-US" sz="2000" dirty="0" smtClean="0">
                <a:latin typeface="+mj-lt"/>
                <a:ea typeface="+mj-ea"/>
                <a:cs typeface="+mj-cs"/>
              </a:rPr>
              <a:t> Choose the right tool</a:t>
            </a:r>
          </a:p>
          <a:p>
            <a:pPr>
              <a:buFontTx/>
              <a:buChar char="-"/>
            </a:pPr>
            <a:r>
              <a:rPr lang="en-US" sz="2000" dirty="0" smtClean="0">
                <a:latin typeface="+mj-lt"/>
                <a:ea typeface="+mj-ea"/>
                <a:cs typeface="+mj-cs"/>
              </a:rPr>
              <a:t> Execute plan</a:t>
            </a:r>
            <a:endParaRPr lang="en-US" sz="200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750" fill="hold"/>
                                        <p:tgtEl>
                                          <p:spTgt spid="13"/>
                                        </p:tgtEl>
                                        <p:attrNameLst>
                                          <p:attrName>ppt_w</p:attrName>
                                        </p:attrNameLst>
                                      </p:cBhvr>
                                      <p:tavLst>
                                        <p:tav tm="0">
                                          <p:val>
                                            <p:fltVal val="0"/>
                                          </p:val>
                                        </p:tav>
                                        <p:tav tm="100000">
                                          <p:val>
                                            <p:strVal val="#ppt_w"/>
                                          </p:val>
                                        </p:tav>
                                      </p:tavLst>
                                    </p:anim>
                                    <p:anim calcmode="lin" valueType="num">
                                      <p:cBhvr>
                                        <p:cTn id="24" dur="750" fill="hold"/>
                                        <p:tgtEl>
                                          <p:spTgt spid="13"/>
                                        </p:tgtEl>
                                        <p:attrNameLst>
                                          <p:attrName>ppt_h</p:attrName>
                                        </p:attrNameLst>
                                      </p:cBhvr>
                                      <p:tavLst>
                                        <p:tav tm="0">
                                          <p:val>
                                            <p:fltVal val="0"/>
                                          </p:val>
                                        </p:tav>
                                        <p:tav tm="100000">
                                          <p:val>
                                            <p:strVal val="#ppt_h"/>
                                          </p:val>
                                        </p:tav>
                                      </p:tavLst>
                                    </p:anim>
                                    <p:animEffect transition="in" filter="fade">
                                      <p:cBhvr>
                                        <p:cTn id="25" dur="75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0"/>
            <a:ext cx="8229600" cy="1143000"/>
          </a:xfrm>
        </p:spPr>
        <p:txBody>
          <a:bodyPr/>
          <a:lstStyle/>
          <a:p>
            <a:r>
              <a:rPr lang="en-US" dirty="0" smtClean="0"/>
              <a:t>LSM: Medium</a:t>
            </a:r>
            <a:endParaRPr lang="en-US" dirty="0"/>
          </a:p>
        </p:txBody>
      </p:sp>
      <p:sp>
        <p:nvSpPr>
          <p:cNvPr id="15" name="TextBox 14"/>
          <p:cNvSpPr txBox="1"/>
          <p:nvPr/>
        </p:nvSpPr>
        <p:spPr>
          <a:xfrm>
            <a:off x="304800" y="2347079"/>
            <a:ext cx="2819400" cy="3139321"/>
          </a:xfrm>
          <a:prstGeom prst="rect">
            <a:avLst/>
          </a:prstGeom>
          <a:noFill/>
        </p:spPr>
        <p:txBody>
          <a:bodyPr wrap="square" rtlCol="0">
            <a:spAutoFit/>
          </a:bodyPr>
          <a:lstStyle/>
          <a:p>
            <a:pPr>
              <a:buFont typeface="Wingdings" pitchFamily="2" charset="2"/>
              <a:buChar char="§"/>
            </a:pPr>
            <a:r>
              <a:rPr lang="en-US" sz="2200" dirty="0" smtClean="0">
                <a:latin typeface="+mj-lt"/>
              </a:rPr>
              <a:t> Menu board</a:t>
            </a:r>
          </a:p>
          <a:p>
            <a:pPr>
              <a:buFont typeface="Wingdings" pitchFamily="2" charset="2"/>
              <a:buChar char="§"/>
            </a:pPr>
            <a:r>
              <a:rPr lang="en-US" sz="2200" dirty="0" smtClean="0">
                <a:latin typeface="+mj-lt"/>
              </a:rPr>
              <a:t> Counter/Tent cards </a:t>
            </a:r>
          </a:p>
          <a:p>
            <a:pPr>
              <a:buFont typeface="Wingdings" pitchFamily="2" charset="2"/>
              <a:buChar char="§"/>
            </a:pPr>
            <a:r>
              <a:rPr lang="en-US" sz="2200" dirty="0" smtClean="0">
                <a:latin typeface="+mj-lt"/>
              </a:rPr>
              <a:t> Till cards </a:t>
            </a:r>
          </a:p>
          <a:p>
            <a:pPr>
              <a:buFont typeface="Wingdings" pitchFamily="2" charset="2"/>
              <a:buChar char="§"/>
            </a:pPr>
            <a:r>
              <a:rPr lang="en-US" sz="2200" dirty="0" smtClean="0">
                <a:latin typeface="+mj-lt"/>
              </a:rPr>
              <a:t> Standee</a:t>
            </a:r>
          </a:p>
          <a:p>
            <a:pPr>
              <a:buFont typeface="Wingdings" pitchFamily="2" charset="2"/>
              <a:buChar char="§"/>
            </a:pPr>
            <a:r>
              <a:rPr lang="en-US" sz="2200" dirty="0" smtClean="0">
                <a:latin typeface="+mj-lt"/>
              </a:rPr>
              <a:t> BB Voucher</a:t>
            </a:r>
          </a:p>
          <a:p>
            <a:pPr>
              <a:buFont typeface="Wingdings" pitchFamily="2" charset="2"/>
              <a:buChar char="§"/>
            </a:pPr>
            <a:r>
              <a:rPr lang="en-US" sz="2200" dirty="0" smtClean="0">
                <a:latin typeface="+mj-lt"/>
              </a:rPr>
              <a:t> Man Post</a:t>
            </a:r>
          </a:p>
          <a:p>
            <a:pPr>
              <a:buFont typeface="Wingdings" pitchFamily="2" charset="2"/>
              <a:buChar char="§"/>
            </a:pPr>
            <a:r>
              <a:rPr lang="en-US" sz="2200" dirty="0" smtClean="0">
                <a:latin typeface="+mj-lt"/>
              </a:rPr>
              <a:t> Ticket jacket</a:t>
            </a:r>
          </a:p>
          <a:p>
            <a:pPr>
              <a:buFont typeface="Wingdings" pitchFamily="2" charset="2"/>
              <a:buChar char="§"/>
            </a:pPr>
            <a:r>
              <a:rPr lang="en-US" sz="2200" dirty="0" smtClean="0">
                <a:latin typeface="+mj-lt"/>
              </a:rPr>
              <a:t> CSR Incentives</a:t>
            </a:r>
          </a:p>
          <a:p>
            <a:endParaRPr lang="en-US" sz="2200" dirty="0" smtClean="0">
              <a:latin typeface="+mj-lt"/>
            </a:endParaRPr>
          </a:p>
        </p:txBody>
      </p:sp>
      <p:sp>
        <p:nvSpPr>
          <p:cNvPr id="16" name="Rectangle 15"/>
          <p:cNvSpPr/>
          <p:nvPr/>
        </p:nvSpPr>
        <p:spPr>
          <a:xfrm>
            <a:off x="3187342" y="2286000"/>
            <a:ext cx="2819400" cy="4154984"/>
          </a:xfrm>
          <a:prstGeom prst="rect">
            <a:avLst/>
          </a:prstGeom>
        </p:spPr>
        <p:txBody>
          <a:bodyPr wrap="square">
            <a:spAutoFit/>
          </a:bodyPr>
          <a:lstStyle/>
          <a:p>
            <a:pPr>
              <a:buFont typeface="Wingdings" pitchFamily="2" charset="2"/>
              <a:buChar char="§"/>
            </a:pPr>
            <a:r>
              <a:rPr lang="en-US" sz="2200" dirty="0" smtClean="0">
                <a:latin typeface="+mj-lt"/>
              </a:rPr>
              <a:t> Leaflet</a:t>
            </a:r>
          </a:p>
          <a:p>
            <a:pPr>
              <a:buFont typeface="Wingdings" pitchFamily="2" charset="2"/>
              <a:buChar char="§"/>
            </a:pPr>
            <a:r>
              <a:rPr lang="en-US" sz="2200" dirty="0" smtClean="0">
                <a:latin typeface="+mj-lt"/>
              </a:rPr>
              <a:t> Emailer</a:t>
            </a:r>
          </a:p>
          <a:p>
            <a:pPr>
              <a:buFont typeface="Wingdings" pitchFamily="2" charset="2"/>
              <a:buChar char="§"/>
            </a:pPr>
            <a:r>
              <a:rPr lang="en-US" sz="2200" dirty="0" smtClean="0">
                <a:latin typeface="+mj-lt"/>
              </a:rPr>
              <a:t> SMS</a:t>
            </a:r>
          </a:p>
          <a:p>
            <a:pPr>
              <a:buFont typeface="Wingdings" pitchFamily="2" charset="2"/>
              <a:buChar char="§"/>
            </a:pPr>
            <a:r>
              <a:rPr lang="en-US" sz="2200" dirty="0" smtClean="0">
                <a:latin typeface="+mj-lt"/>
              </a:rPr>
              <a:t> FB promo</a:t>
            </a:r>
          </a:p>
          <a:p>
            <a:pPr>
              <a:buFont typeface="Wingdings" pitchFamily="2" charset="2"/>
              <a:buChar char="§"/>
            </a:pPr>
            <a:r>
              <a:rPr lang="en-US" sz="2200" dirty="0" smtClean="0">
                <a:latin typeface="+mj-lt"/>
              </a:rPr>
              <a:t> Sandwich Boards </a:t>
            </a:r>
          </a:p>
          <a:p>
            <a:pPr>
              <a:buFont typeface="Wingdings" pitchFamily="2" charset="2"/>
              <a:buChar char="§"/>
            </a:pPr>
            <a:r>
              <a:rPr lang="en-US" sz="2200" dirty="0" smtClean="0">
                <a:latin typeface="+mj-lt"/>
              </a:rPr>
              <a:t>Banner</a:t>
            </a:r>
          </a:p>
          <a:p>
            <a:pPr>
              <a:buFont typeface="Wingdings" pitchFamily="2" charset="2"/>
              <a:buChar char="§"/>
            </a:pPr>
            <a:r>
              <a:rPr lang="en-US" sz="2200" dirty="0" smtClean="0">
                <a:latin typeface="+mj-lt"/>
              </a:rPr>
              <a:t> Cross promo’s</a:t>
            </a:r>
          </a:p>
          <a:p>
            <a:pPr>
              <a:buFont typeface="Wingdings" pitchFamily="2" charset="2"/>
              <a:buChar char="§"/>
            </a:pPr>
            <a:r>
              <a:rPr lang="en-US" sz="2200" dirty="0" smtClean="0">
                <a:latin typeface="+mj-lt"/>
              </a:rPr>
              <a:t> In-mall branding</a:t>
            </a:r>
          </a:p>
          <a:p>
            <a:pPr>
              <a:buFont typeface="Wingdings" pitchFamily="2" charset="2"/>
              <a:buChar char="§"/>
            </a:pPr>
            <a:r>
              <a:rPr lang="en-US" sz="2200" dirty="0" smtClean="0">
                <a:latin typeface="+mj-lt"/>
              </a:rPr>
              <a:t> Cable TV</a:t>
            </a:r>
          </a:p>
          <a:p>
            <a:pPr>
              <a:buFont typeface="Wingdings" pitchFamily="2" charset="2"/>
              <a:buChar char="§"/>
            </a:pPr>
            <a:r>
              <a:rPr lang="en-US" sz="2200" dirty="0" smtClean="0">
                <a:latin typeface="+mj-lt"/>
              </a:rPr>
              <a:t> Digital/Online</a:t>
            </a:r>
          </a:p>
          <a:p>
            <a:pPr>
              <a:buFont typeface="Wingdings" pitchFamily="2" charset="2"/>
              <a:buChar char="§"/>
            </a:pPr>
            <a:r>
              <a:rPr lang="en-US" sz="2200" dirty="0" smtClean="0">
                <a:latin typeface="+mj-lt"/>
              </a:rPr>
              <a:t> Movie ticket jackets</a:t>
            </a:r>
          </a:p>
          <a:p>
            <a:pPr>
              <a:buFont typeface="Wingdings" pitchFamily="2" charset="2"/>
              <a:buChar char="§"/>
            </a:pPr>
            <a:endParaRPr lang="en-US" sz="2200" dirty="0" smtClean="0">
              <a:latin typeface="+mj-lt"/>
            </a:endParaRPr>
          </a:p>
        </p:txBody>
      </p:sp>
      <p:sp>
        <p:nvSpPr>
          <p:cNvPr id="6" name="TextBox 5"/>
          <p:cNvSpPr txBox="1"/>
          <p:nvPr/>
        </p:nvSpPr>
        <p:spPr>
          <a:xfrm>
            <a:off x="609600" y="1676400"/>
            <a:ext cx="1385444" cy="461665"/>
          </a:xfrm>
          <a:prstGeom prst="rect">
            <a:avLst/>
          </a:prstGeom>
          <a:noFill/>
        </p:spPr>
        <p:txBody>
          <a:bodyPr wrap="none" rtlCol="0">
            <a:spAutoFit/>
          </a:bodyPr>
          <a:lstStyle/>
          <a:p>
            <a:r>
              <a:rPr lang="en-US" dirty="0" err="1" smtClean="0">
                <a:latin typeface="Arial Black" pitchFamily="34" charset="0"/>
              </a:rPr>
              <a:t>Instore</a:t>
            </a:r>
            <a:endParaRPr lang="en-US" dirty="0">
              <a:latin typeface="Arial Black" pitchFamily="34" charset="0"/>
            </a:endParaRPr>
          </a:p>
        </p:txBody>
      </p:sp>
      <p:sp>
        <p:nvSpPr>
          <p:cNvPr id="7" name="TextBox 6"/>
          <p:cNvSpPr txBox="1"/>
          <p:nvPr/>
        </p:nvSpPr>
        <p:spPr>
          <a:xfrm>
            <a:off x="3124200" y="1676400"/>
            <a:ext cx="1964640" cy="461665"/>
          </a:xfrm>
          <a:prstGeom prst="rect">
            <a:avLst/>
          </a:prstGeom>
          <a:noFill/>
        </p:spPr>
        <p:txBody>
          <a:bodyPr wrap="none" rtlCol="0">
            <a:spAutoFit/>
          </a:bodyPr>
          <a:lstStyle/>
          <a:p>
            <a:r>
              <a:rPr lang="en-US" dirty="0" smtClean="0">
                <a:latin typeface="Arial Black" pitchFamily="34" charset="0"/>
              </a:rPr>
              <a:t>trade zone</a:t>
            </a:r>
            <a:endParaRPr lang="en-US" dirty="0">
              <a:latin typeface="Arial Black" pitchFamily="34" charset="0"/>
            </a:endParaRPr>
          </a:p>
        </p:txBody>
      </p:sp>
      <p:sp>
        <p:nvSpPr>
          <p:cNvPr id="8" name="TextBox 7"/>
          <p:cNvSpPr txBox="1"/>
          <p:nvPr/>
        </p:nvSpPr>
        <p:spPr>
          <a:xfrm>
            <a:off x="6337658" y="1676400"/>
            <a:ext cx="2165978" cy="461665"/>
          </a:xfrm>
          <a:prstGeom prst="rect">
            <a:avLst/>
          </a:prstGeom>
          <a:noFill/>
        </p:spPr>
        <p:txBody>
          <a:bodyPr wrap="none" rtlCol="0">
            <a:spAutoFit/>
          </a:bodyPr>
          <a:lstStyle/>
          <a:p>
            <a:r>
              <a:rPr lang="en-US" dirty="0" smtClean="0">
                <a:latin typeface="Arial Black" pitchFamily="34" charset="0"/>
              </a:rPr>
              <a:t>Mass Media</a:t>
            </a:r>
            <a:endParaRPr lang="en-US" dirty="0">
              <a:latin typeface="Arial Black" pitchFamily="34" charset="0"/>
            </a:endParaRPr>
          </a:p>
        </p:txBody>
      </p:sp>
      <p:sp>
        <p:nvSpPr>
          <p:cNvPr id="9" name="TextBox 8"/>
          <p:cNvSpPr txBox="1"/>
          <p:nvPr/>
        </p:nvSpPr>
        <p:spPr>
          <a:xfrm>
            <a:off x="6324600" y="2209800"/>
            <a:ext cx="2717469" cy="1785104"/>
          </a:xfrm>
          <a:prstGeom prst="rect">
            <a:avLst/>
          </a:prstGeom>
          <a:noFill/>
        </p:spPr>
        <p:txBody>
          <a:bodyPr wrap="square" rtlCol="0">
            <a:spAutoFit/>
          </a:bodyPr>
          <a:lstStyle/>
          <a:p>
            <a:pPr>
              <a:buFont typeface="Wingdings" pitchFamily="2" charset="2"/>
              <a:buChar char="§"/>
            </a:pPr>
            <a:r>
              <a:rPr lang="en-US" sz="2200" dirty="0" smtClean="0">
                <a:latin typeface="+mj-lt"/>
              </a:rPr>
              <a:t> Print AD</a:t>
            </a:r>
          </a:p>
          <a:p>
            <a:pPr>
              <a:buFont typeface="Wingdings" pitchFamily="2" charset="2"/>
              <a:buChar char="§"/>
            </a:pPr>
            <a:r>
              <a:rPr lang="en-US" sz="2200" dirty="0" smtClean="0">
                <a:latin typeface="+mj-lt"/>
              </a:rPr>
              <a:t> Hoardings</a:t>
            </a:r>
          </a:p>
          <a:p>
            <a:pPr>
              <a:buFont typeface="Wingdings" pitchFamily="2" charset="2"/>
              <a:buChar char="§"/>
            </a:pPr>
            <a:r>
              <a:rPr lang="en-US" sz="2200" dirty="0" smtClean="0">
                <a:latin typeface="+mj-lt"/>
              </a:rPr>
              <a:t> FB promo</a:t>
            </a:r>
          </a:p>
          <a:p>
            <a:pPr>
              <a:buFont typeface="Wingdings" pitchFamily="2" charset="2"/>
              <a:buChar char="§"/>
            </a:pPr>
            <a:r>
              <a:rPr lang="en-US" sz="2200" dirty="0" smtClean="0">
                <a:latin typeface="+mj-lt"/>
              </a:rPr>
              <a:t> Digital/Online</a:t>
            </a:r>
          </a:p>
          <a:p>
            <a:pPr>
              <a:buFont typeface="Courier New" pitchFamily="49" charset="0"/>
              <a:buChar char="o"/>
            </a:pPr>
            <a:endParaRPr lang="en-US" sz="2200" dirty="0" smtClean="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6" grpId="0"/>
      <p:bldP spid="7" grpId="0"/>
      <p:bldP spid="8"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8382000" cy="1524000"/>
          </a:xfrm>
          <a:prstGeom prst="rect">
            <a:avLst/>
          </a:prstGeom>
        </p:spPr>
        <p:txBody>
          <a:bodyPr vert="horz" lIns="91440" tIns="45720" rIns="91440" bIns="4572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1200" cap="none" spc="0" normalizeH="0" baseline="0" noProof="0" dirty="0">
              <a:ln>
                <a:noFill/>
              </a:ln>
              <a:solidFill>
                <a:srgbClr val="FFFFFF"/>
              </a:solidFill>
              <a:effectLst>
                <a:glow rad="63500">
                  <a:schemeClr val="tx1">
                    <a:alpha val="40000"/>
                  </a:schemeClr>
                </a:glow>
                <a:outerShdw blurRad="38100" dist="38100" dir="2700000" algn="tl">
                  <a:srgbClr val="000000">
                    <a:alpha val="43137"/>
                  </a:srgbClr>
                </a:outerShdw>
              </a:effectLst>
              <a:uLnTx/>
              <a:uFillTx/>
              <a:latin typeface="+mj-lt"/>
              <a:ea typeface="+mj-ea"/>
              <a:cs typeface="Arial" pitchFamily="34" charset="0"/>
            </a:endParaRPr>
          </a:p>
        </p:txBody>
      </p:sp>
      <p:graphicFrame>
        <p:nvGraphicFramePr>
          <p:cNvPr id="6" name="Diagram 5"/>
          <p:cNvGraphicFramePr/>
          <p:nvPr/>
        </p:nvGraphicFramePr>
        <p:xfrm>
          <a:off x="228600" y="685800"/>
          <a:ext cx="86106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Tactical </a:t>
            </a:r>
            <a:r>
              <a:rPr lang="en-US" sz="4400" kern="0" dirty="0" smtClean="0">
                <a:solidFill>
                  <a:srgbClr val="FFFFFF"/>
                </a:solidFill>
                <a:latin typeface="+mj-lt"/>
                <a:ea typeface="+mj-ea"/>
                <a:cs typeface="+mj-cs"/>
              </a:rPr>
              <a:t>Programs</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21336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Celebration week</a:t>
            </a:r>
            <a:endParaRPr lang="en-US" sz="2000" dirty="0">
              <a:solidFill>
                <a:srgbClr val="FFFFFF"/>
              </a:solidFill>
              <a:latin typeface="Arial Black" pitchFamily="34" charset="0"/>
            </a:endParaRPr>
          </a:p>
        </p:txBody>
      </p:sp>
      <p:sp>
        <p:nvSpPr>
          <p:cNvPr id="9" name="Rectangle 8"/>
          <p:cNvSpPr/>
          <p:nvPr/>
        </p:nvSpPr>
        <p:spPr>
          <a:xfrm>
            <a:off x="43434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Corporate Sales</a:t>
            </a:r>
            <a:endParaRPr lang="en-US" sz="2000" dirty="0">
              <a:solidFill>
                <a:srgbClr val="FFFFFF"/>
              </a:solidFill>
              <a:latin typeface="Arial Black"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Tactical tools</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21336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Celebration week</a:t>
            </a:r>
            <a:endParaRPr lang="en-US" sz="2000" dirty="0">
              <a:solidFill>
                <a:srgbClr val="FFFFFF"/>
              </a:solidFill>
              <a:latin typeface="Arial Black" pitchFamily="34" charset="0"/>
            </a:endParaRPr>
          </a:p>
        </p:txBody>
      </p:sp>
      <p:sp>
        <p:nvSpPr>
          <p:cNvPr id="9" name="Rectangle 8"/>
          <p:cNvSpPr/>
          <p:nvPr/>
        </p:nvSpPr>
        <p:spPr>
          <a:xfrm>
            <a:off x="43434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Corporate Sales</a:t>
            </a:r>
            <a:endParaRPr lang="en-US" sz="2000" dirty="0">
              <a:solidFill>
                <a:srgbClr val="FFFFFF"/>
              </a:solidFill>
              <a:latin typeface="Arial Black"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2362200" y="3962400"/>
            <a:ext cx="37338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Celebration Week?</a:t>
            </a:r>
            <a:endParaRPr lang="en-US" dirty="0"/>
          </a:p>
        </p:txBody>
      </p:sp>
      <p:sp>
        <p:nvSpPr>
          <p:cNvPr id="5" name="Rectangle 4"/>
          <p:cNvSpPr/>
          <p:nvPr/>
        </p:nvSpPr>
        <p:spPr>
          <a:xfrm>
            <a:off x="152400" y="18288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Objective</a:t>
            </a:r>
            <a:endParaRPr lang="en-US" sz="2000" dirty="0">
              <a:latin typeface="Arial Black" pitchFamily="34" charset="0"/>
            </a:endParaRPr>
          </a:p>
        </p:txBody>
      </p:sp>
      <p:sp>
        <p:nvSpPr>
          <p:cNvPr id="6" name="TextBox 5"/>
          <p:cNvSpPr txBox="1"/>
          <p:nvPr/>
        </p:nvSpPr>
        <p:spPr>
          <a:xfrm>
            <a:off x="2452464" y="1882914"/>
            <a:ext cx="6588224" cy="707886"/>
          </a:xfrm>
          <a:prstGeom prst="rect">
            <a:avLst/>
          </a:prstGeom>
          <a:noFill/>
        </p:spPr>
        <p:txBody>
          <a:bodyPr wrap="square" rtlCol="0">
            <a:spAutoFit/>
          </a:bodyPr>
          <a:lstStyle/>
          <a:p>
            <a:pPr algn="ctr"/>
            <a:r>
              <a:rPr lang="en-US" sz="2000" dirty="0" smtClean="0">
                <a:latin typeface="Arial Black" pitchFamily="34" charset="0"/>
              </a:rPr>
              <a:t>Intense week long acquisition drive</a:t>
            </a:r>
          </a:p>
          <a:p>
            <a:pPr algn="ctr"/>
            <a:r>
              <a:rPr lang="en-US" sz="2000" dirty="0" smtClean="0">
                <a:latin typeface="Arial Black" pitchFamily="34" charset="0"/>
              </a:rPr>
              <a:t> Focus on key trade zones.</a:t>
            </a:r>
          </a:p>
        </p:txBody>
      </p:sp>
      <p:sp>
        <p:nvSpPr>
          <p:cNvPr id="7" name="Rectangle 6"/>
          <p:cNvSpPr/>
          <p:nvPr/>
        </p:nvSpPr>
        <p:spPr>
          <a:xfrm>
            <a:off x="152400" y="33528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How?</a:t>
            </a:r>
            <a:endParaRPr lang="en-US" sz="2000" dirty="0">
              <a:latin typeface="Arial Black" pitchFamily="34" charset="0"/>
            </a:endParaRPr>
          </a:p>
        </p:txBody>
      </p:sp>
      <p:sp>
        <p:nvSpPr>
          <p:cNvPr id="8" name="TextBox 7"/>
          <p:cNvSpPr txBox="1"/>
          <p:nvPr/>
        </p:nvSpPr>
        <p:spPr>
          <a:xfrm>
            <a:off x="2452464" y="3562290"/>
            <a:ext cx="6588224" cy="400110"/>
          </a:xfrm>
          <a:prstGeom prst="rect">
            <a:avLst/>
          </a:prstGeom>
          <a:noFill/>
        </p:spPr>
        <p:txBody>
          <a:bodyPr wrap="square" rtlCol="0">
            <a:spAutoFit/>
          </a:bodyPr>
          <a:lstStyle/>
          <a:p>
            <a:pPr algn="ctr"/>
            <a:r>
              <a:rPr lang="en-US" sz="2000" dirty="0" smtClean="0">
                <a:latin typeface="Arial Black" pitchFamily="34" charset="0"/>
              </a:rPr>
              <a:t>Attractive offers &amp; step changed visibility</a:t>
            </a:r>
          </a:p>
        </p:txBody>
      </p:sp>
      <p:sp>
        <p:nvSpPr>
          <p:cNvPr id="9" name="Rectangle 8"/>
          <p:cNvSpPr/>
          <p:nvPr/>
        </p:nvSpPr>
        <p:spPr>
          <a:xfrm>
            <a:off x="152400" y="48006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Expected Result</a:t>
            </a:r>
            <a:endParaRPr lang="en-US" sz="2000" dirty="0">
              <a:latin typeface="Arial Black" pitchFamily="34" charset="0"/>
            </a:endParaRPr>
          </a:p>
        </p:txBody>
      </p:sp>
      <p:sp>
        <p:nvSpPr>
          <p:cNvPr id="10" name="TextBox 9"/>
          <p:cNvSpPr txBox="1"/>
          <p:nvPr/>
        </p:nvSpPr>
        <p:spPr>
          <a:xfrm>
            <a:off x="2452464" y="4854714"/>
            <a:ext cx="6588224" cy="707886"/>
          </a:xfrm>
          <a:prstGeom prst="rect">
            <a:avLst/>
          </a:prstGeom>
          <a:noFill/>
        </p:spPr>
        <p:txBody>
          <a:bodyPr wrap="square" rtlCol="0">
            <a:spAutoFit/>
          </a:bodyPr>
          <a:lstStyle/>
          <a:p>
            <a:pPr algn="ctr"/>
            <a:r>
              <a:rPr lang="en-US" sz="2000" dirty="0" smtClean="0">
                <a:latin typeface="Arial Black" pitchFamily="34" charset="0"/>
              </a:rPr>
              <a:t>During CW: 2X ADS </a:t>
            </a:r>
          </a:p>
          <a:p>
            <a:pPr algn="ctr"/>
            <a:r>
              <a:rPr lang="en-US" sz="2000" dirty="0" smtClean="0">
                <a:latin typeface="Arial Black" pitchFamily="34" charset="0"/>
              </a:rPr>
              <a:t>Post CW: ADS 10-15% higher than regular</a:t>
            </a:r>
          </a:p>
        </p:txBody>
      </p:sp>
      <p:sp>
        <p:nvSpPr>
          <p:cNvPr id="11" name="TextBox 10"/>
          <p:cNvSpPr txBox="1"/>
          <p:nvPr/>
        </p:nvSpPr>
        <p:spPr>
          <a:xfrm>
            <a:off x="152400" y="6182380"/>
            <a:ext cx="8882743" cy="523220"/>
          </a:xfrm>
          <a:prstGeom prst="rect">
            <a:avLst/>
          </a:prstGeom>
          <a:noFill/>
        </p:spPr>
        <p:txBody>
          <a:bodyPr wrap="square" rtlCol="0">
            <a:spAutoFit/>
          </a:bodyPr>
          <a:lstStyle/>
          <a:p>
            <a:pPr algn="ctr"/>
            <a:r>
              <a:rPr lang="en-US" sz="2800" b="1" dirty="0" smtClean="0">
                <a:solidFill>
                  <a:schemeClr val="tx2"/>
                </a:solidFill>
                <a:latin typeface="Arial Black" pitchFamily="34" charset="0"/>
              </a:rPr>
              <a:t>Bold Goal: Double Transactions for the week</a:t>
            </a:r>
            <a:endParaRPr lang="en-US" sz="2800" b="1" dirty="0">
              <a:solidFill>
                <a:schemeClr val="tx2"/>
              </a:solidFill>
              <a:latin typeface="Arial Black"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Celebration Week</a:t>
            </a:r>
            <a:endParaRPr lang="en-US" dirty="0"/>
          </a:p>
        </p:txBody>
      </p:sp>
      <p:sp>
        <p:nvSpPr>
          <p:cNvPr id="4" name="Rectangle 3"/>
          <p:cNvSpPr/>
          <p:nvPr/>
        </p:nvSpPr>
        <p:spPr>
          <a:xfrm>
            <a:off x="152400" y="18288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Which Store</a:t>
            </a:r>
            <a:endParaRPr lang="en-US" sz="2000" dirty="0">
              <a:latin typeface="Arial Black" pitchFamily="34" charset="0"/>
            </a:endParaRPr>
          </a:p>
        </p:txBody>
      </p:sp>
      <p:sp>
        <p:nvSpPr>
          <p:cNvPr id="5" name="Rectangle 4"/>
          <p:cNvSpPr/>
          <p:nvPr/>
        </p:nvSpPr>
        <p:spPr>
          <a:xfrm>
            <a:off x="152400" y="33528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When</a:t>
            </a:r>
            <a:endParaRPr lang="en-US" sz="2000" dirty="0">
              <a:latin typeface="Arial Black" pitchFamily="34" charset="0"/>
            </a:endParaRPr>
          </a:p>
        </p:txBody>
      </p:sp>
      <p:sp>
        <p:nvSpPr>
          <p:cNvPr id="6" name="Rectangle 5"/>
          <p:cNvSpPr/>
          <p:nvPr/>
        </p:nvSpPr>
        <p:spPr>
          <a:xfrm>
            <a:off x="152400" y="48006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Arial Black" pitchFamily="34" charset="0"/>
              </a:rPr>
              <a:t>Who</a:t>
            </a:r>
            <a:endParaRPr lang="en-US" sz="2000" dirty="0">
              <a:latin typeface="Arial Black" pitchFamily="34" charset="0"/>
            </a:endParaRPr>
          </a:p>
        </p:txBody>
      </p:sp>
      <p:sp>
        <p:nvSpPr>
          <p:cNvPr id="7" name="TextBox 6"/>
          <p:cNvSpPr txBox="1"/>
          <p:nvPr/>
        </p:nvSpPr>
        <p:spPr>
          <a:xfrm>
            <a:off x="2452464" y="2038290"/>
            <a:ext cx="6588224" cy="400110"/>
          </a:xfrm>
          <a:prstGeom prst="rect">
            <a:avLst/>
          </a:prstGeom>
          <a:noFill/>
        </p:spPr>
        <p:txBody>
          <a:bodyPr wrap="square" rtlCol="0">
            <a:spAutoFit/>
          </a:bodyPr>
          <a:lstStyle/>
          <a:p>
            <a:pPr algn="ctr"/>
            <a:r>
              <a:rPr lang="en-US" sz="2000" dirty="0" smtClean="0">
                <a:latin typeface="Arial Black" pitchFamily="34" charset="0"/>
              </a:rPr>
              <a:t>All stores should execute Celebration Week </a:t>
            </a:r>
          </a:p>
        </p:txBody>
      </p:sp>
      <p:sp>
        <p:nvSpPr>
          <p:cNvPr id="8" name="TextBox 7"/>
          <p:cNvSpPr txBox="1"/>
          <p:nvPr/>
        </p:nvSpPr>
        <p:spPr>
          <a:xfrm>
            <a:off x="2452464" y="3486090"/>
            <a:ext cx="6588224" cy="400110"/>
          </a:xfrm>
          <a:prstGeom prst="rect">
            <a:avLst/>
          </a:prstGeom>
          <a:noFill/>
        </p:spPr>
        <p:txBody>
          <a:bodyPr wrap="square" rtlCol="0">
            <a:spAutoFit/>
          </a:bodyPr>
          <a:lstStyle/>
          <a:p>
            <a:pPr algn="ctr"/>
            <a:r>
              <a:rPr lang="en-US" sz="2000" dirty="0" smtClean="0">
                <a:latin typeface="Arial Black" pitchFamily="34" charset="0"/>
              </a:rPr>
              <a:t>Minimum once in 6 months</a:t>
            </a:r>
          </a:p>
        </p:txBody>
      </p:sp>
      <p:sp>
        <p:nvSpPr>
          <p:cNvPr id="9" name="TextBox 8"/>
          <p:cNvSpPr txBox="1"/>
          <p:nvPr/>
        </p:nvSpPr>
        <p:spPr>
          <a:xfrm>
            <a:off x="2452464" y="4854714"/>
            <a:ext cx="6588224" cy="707886"/>
          </a:xfrm>
          <a:prstGeom prst="rect">
            <a:avLst/>
          </a:prstGeom>
          <a:noFill/>
        </p:spPr>
        <p:txBody>
          <a:bodyPr wrap="square" rtlCol="0">
            <a:spAutoFit/>
          </a:bodyPr>
          <a:lstStyle/>
          <a:p>
            <a:pPr algn="ctr"/>
            <a:r>
              <a:rPr lang="en-US" sz="2000" dirty="0" smtClean="0">
                <a:latin typeface="Arial Black" pitchFamily="34" charset="0"/>
              </a:rPr>
              <a:t>Area Coach + RGM + Store team + Additional Team members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Attractive  Offers</a:t>
            </a:r>
            <a:endParaRPr lang="en-US" dirty="0"/>
          </a:p>
        </p:txBody>
      </p:sp>
      <p:pic>
        <p:nvPicPr>
          <p:cNvPr id="4" name="Picture 5"/>
          <p:cNvPicPr>
            <a:picLocks noChangeAspect="1" noChangeArrowheads="1"/>
          </p:cNvPicPr>
          <p:nvPr/>
        </p:nvPicPr>
        <p:blipFill>
          <a:blip r:embed="rId3" cstate="email"/>
          <a:srcRect r="60121"/>
          <a:stretch>
            <a:fillRect/>
          </a:stretch>
        </p:blipFill>
        <p:spPr bwMode="auto">
          <a:xfrm>
            <a:off x="5638800" y="1917021"/>
            <a:ext cx="3276600" cy="1600200"/>
          </a:xfrm>
          <a:prstGeom prst="rect">
            <a:avLst/>
          </a:prstGeom>
          <a:noFill/>
          <a:ln w="9525">
            <a:noFill/>
            <a:miter lim="800000"/>
            <a:headEnd/>
            <a:tailEnd/>
          </a:ln>
        </p:spPr>
      </p:pic>
      <p:sp>
        <p:nvSpPr>
          <p:cNvPr id="12" name="TextBox 11"/>
          <p:cNvSpPr txBox="1"/>
          <p:nvPr/>
        </p:nvSpPr>
        <p:spPr>
          <a:xfrm>
            <a:off x="1143000" y="2971800"/>
            <a:ext cx="4038600" cy="461665"/>
          </a:xfrm>
          <a:prstGeom prst="rect">
            <a:avLst/>
          </a:prstGeom>
          <a:noFill/>
        </p:spPr>
        <p:txBody>
          <a:bodyPr wrap="square" rtlCol="0">
            <a:spAutoFit/>
          </a:bodyPr>
          <a:lstStyle/>
          <a:p>
            <a:pPr algn="ctr"/>
            <a:r>
              <a:rPr lang="en-US" dirty="0" smtClean="0">
                <a:latin typeface="Arial Black" pitchFamily="34" charset="0"/>
              </a:rPr>
              <a:t>Bounce Back offers</a:t>
            </a:r>
            <a:endParaRPr lang="en-US" dirty="0">
              <a:latin typeface="Arial Black" pitchFamily="34" charset="0"/>
            </a:endParaRPr>
          </a:p>
        </p:txBody>
      </p:sp>
      <p:sp>
        <p:nvSpPr>
          <p:cNvPr id="21" name="TextBox 20"/>
          <p:cNvSpPr txBox="1"/>
          <p:nvPr/>
        </p:nvSpPr>
        <p:spPr>
          <a:xfrm>
            <a:off x="708309" y="6096000"/>
            <a:ext cx="7902291" cy="461665"/>
          </a:xfrm>
          <a:prstGeom prst="rect">
            <a:avLst/>
          </a:prstGeom>
          <a:noFill/>
        </p:spPr>
        <p:txBody>
          <a:bodyPr wrap="none" rtlCol="0">
            <a:spAutoFit/>
          </a:bodyPr>
          <a:lstStyle/>
          <a:p>
            <a:r>
              <a:rPr lang="en-US" dirty="0" smtClean="0">
                <a:latin typeface="Arial Black" pitchFamily="34" charset="0"/>
              </a:rPr>
              <a:t>Many offers &amp; various methods of distribution</a:t>
            </a:r>
            <a:endParaRPr lang="en-US" dirty="0">
              <a:latin typeface="Arial Black"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5638800" y="3469596"/>
            <a:ext cx="3276600" cy="15596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Attractive  Offers</a:t>
            </a:r>
            <a:endParaRPr lang="en-US" dirty="0"/>
          </a:p>
        </p:txBody>
      </p:sp>
      <p:pic>
        <p:nvPicPr>
          <p:cNvPr id="5" name="Picture 3"/>
          <p:cNvPicPr>
            <a:picLocks noChangeAspect="1" noChangeArrowheads="1"/>
          </p:cNvPicPr>
          <p:nvPr/>
        </p:nvPicPr>
        <p:blipFill>
          <a:blip r:embed="rId3" cstate="email"/>
          <a:srcRect/>
          <a:stretch>
            <a:fillRect/>
          </a:stretch>
        </p:blipFill>
        <p:spPr bwMode="auto">
          <a:xfrm>
            <a:off x="6934200" y="1274388"/>
            <a:ext cx="2133600" cy="4669218"/>
          </a:xfrm>
          <a:prstGeom prst="rect">
            <a:avLst/>
          </a:prstGeom>
          <a:noFill/>
          <a:ln w="9525">
            <a:noFill/>
            <a:miter lim="800000"/>
            <a:headEnd/>
            <a:tailEnd/>
          </a:ln>
        </p:spPr>
      </p:pic>
      <p:pic>
        <p:nvPicPr>
          <p:cNvPr id="6" name="Picture 4"/>
          <p:cNvPicPr>
            <a:picLocks noChangeAspect="1" noChangeArrowheads="1"/>
          </p:cNvPicPr>
          <p:nvPr/>
        </p:nvPicPr>
        <p:blipFill>
          <a:blip r:embed="rId4" cstate="email"/>
          <a:srcRect/>
          <a:stretch>
            <a:fillRect/>
          </a:stretch>
        </p:blipFill>
        <p:spPr bwMode="auto">
          <a:xfrm>
            <a:off x="4723454" y="1247117"/>
            <a:ext cx="2140218" cy="4683700"/>
          </a:xfrm>
          <a:prstGeom prst="rect">
            <a:avLst/>
          </a:prstGeom>
          <a:noFill/>
          <a:ln w="9525">
            <a:noFill/>
            <a:miter lim="800000"/>
            <a:headEnd/>
            <a:tailEnd/>
          </a:ln>
        </p:spPr>
      </p:pic>
      <p:sp>
        <p:nvSpPr>
          <p:cNvPr id="7" name="TextBox 6"/>
          <p:cNvSpPr txBox="1"/>
          <p:nvPr/>
        </p:nvSpPr>
        <p:spPr>
          <a:xfrm>
            <a:off x="533400" y="3429000"/>
            <a:ext cx="3962400" cy="461665"/>
          </a:xfrm>
          <a:prstGeom prst="rect">
            <a:avLst/>
          </a:prstGeom>
          <a:noFill/>
        </p:spPr>
        <p:txBody>
          <a:bodyPr wrap="square" rtlCol="0">
            <a:spAutoFit/>
          </a:bodyPr>
          <a:lstStyle/>
          <a:p>
            <a:pPr algn="ctr"/>
            <a:r>
              <a:rPr lang="en-US" dirty="0" smtClean="0">
                <a:latin typeface="Arial Black" pitchFamily="34" charset="0"/>
              </a:rPr>
              <a:t>Store Façade Banners</a:t>
            </a:r>
            <a:endParaRPr lang="en-US" dirty="0">
              <a:latin typeface="Arial Black" pitchFamily="34" charset="0"/>
            </a:endParaRPr>
          </a:p>
        </p:txBody>
      </p:sp>
      <p:sp>
        <p:nvSpPr>
          <p:cNvPr id="8" name="TextBox 7"/>
          <p:cNvSpPr txBox="1"/>
          <p:nvPr/>
        </p:nvSpPr>
        <p:spPr>
          <a:xfrm>
            <a:off x="381000" y="6167735"/>
            <a:ext cx="8565486" cy="461665"/>
          </a:xfrm>
          <a:prstGeom prst="rect">
            <a:avLst/>
          </a:prstGeom>
          <a:noFill/>
        </p:spPr>
        <p:txBody>
          <a:bodyPr wrap="none" rtlCol="0">
            <a:spAutoFit/>
          </a:bodyPr>
          <a:lstStyle/>
          <a:p>
            <a:r>
              <a:rPr lang="en-US" dirty="0" smtClean="0">
                <a:latin typeface="Arial Black" pitchFamily="34" charset="0"/>
              </a:rPr>
              <a:t>Many offers &amp; various methods of communication</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Attractive  Offers</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5796225" y="3504099"/>
            <a:ext cx="3190352" cy="2363301"/>
          </a:xfrm>
          <a:prstGeom prst="rect">
            <a:avLst/>
          </a:prstGeom>
          <a:noFill/>
          <a:ln w="9525">
            <a:noFill/>
            <a:miter lim="800000"/>
            <a:headEnd/>
            <a:tailEnd/>
          </a:ln>
        </p:spPr>
      </p:pic>
      <p:grpSp>
        <p:nvGrpSpPr>
          <p:cNvPr id="3" name="Group 11"/>
          <p:cNvGrpSpPr/>
          <p:nvPr/>
        </p:nvGrpSpPr>
        <p:grpSpPr>
          <a:xfrm rot="5400000">
            <a:off x="6337300" y="901700"/>
            <a:ext cx="1828800" cy="3225800"/>
            <a:chOff x="6409245" y="4509120"/>
            <a:chExt cx="2158462" cy="2276872"/>
          </a:xfrm>
        </p:grpSpPr>
        <p:pic>
          <p:nvPicPr>
            <p:cNvPr id="7" name="Picture 2"/>
            <p:cNvPicPr>
              <a:picLocks noChangeAspect="1" noChangeArrowheads="1"/>
            </p:cNvPicPr>
            <p:nvPr/>
          </p:nvPicPr>
          <p:blipFill>
            <a:blip r:embed="rId4" cstate="email"/>
            <a:srcRect/>
            <a:stretch>
              <a:fillRect/>
            </a:stretch>
          </p:blipFill>
          <p:spPr bwMode="auto">
            <a:xfrm>
              <a:off x="6444208" y="4509120"/>
              <a:ext cx="2123499" cy="2088232"/>
            </a:xfrm>
            <a:prstGeom prst="rect">
              <a:avLst/>
            </a:prstGeom>
            <a:noFill/>
            <a:ln w="9525">
              <a:noFill/>
              <a:miter lim="800000"/>
              <a:headEnd/>
              <a:tailEnd/>
            </a:ln>
          </p:spPr>
        </p:pic>
        <p:pic>
          <p:nvPicPr>
            <p:cNvPr id="8" name="Picture 3"/>
            <p:cNvPicPr>
              <a:picLocks noChangeAspect="1" noChangeArrowheads="1"/>
            </p:cNvPicPr>
            <p:nvPr/>
          </p:nvPicPr>
          <p:blipFill>
            <a:blip r:embed="rId5" cstate="email"/>
            <a:srcRect/>
            <a:stretch>
              <a:fillRect/>
            </a:stretch>
          </p:blipFill>
          <p:spPr bwMode="auto">
            <a:xfrm>
              <a:off x="6409245" y="4509120"/>
              <a:ext cx="1171350" cy="2276872"/>
            </a:xfrm>
            <a:prstGeom prst="rect">
              <a:avLst/>
            </a:prstGeom>
            <a:noFill/>
            <a:ln w="9525">
              <a:noFill/>
              <a:miter lim="800000"/>
              <a:headEnd/>
              <a:tailEnd/>
            </a:ln>
            <a:scene3d>
              <a:camera prst="isometricOffAxis2Left"/>
              <a:lightRig rig="threePt" dir="t"/>
            </a:scene3d>
          </p:spPr>
        </p:pic>
      </p:grpSp>
      <p:sp>
        <p:nvSpPr>
          <p:cNvPr id="9" name="TextBox 8"/>
          <p:cNvSpPr txBox="1"/>
          <p:nvPr/>
        </p:nvSpPr>
        <p:spPr>
          <a:xfrm>
            <a:off x="2895600" y="3048000"/>
            <a:ext cx="2590800" cy="461665"/>
          </a:xfrm>
          <a:prstGeom prst="rect">
            <a:avLst/>
          </a:prstGeom>
          <a:noFill/>
        </p:spPr>
        <p:txBody>
          <a:bodyPr wrap="square" rtlCol="0">
            <a:spAutoFit/>
          </a:bodyPr>
          <a:lstStyle/>
          <a:p>
            <a:pPr algn="ctr"/>
            <a:r>
              <a:rPr lang="en-US" dirty="0" smtClean="0">
                <a:latin typeface="Arial Black" pitchFamily="34" charset="0"/>
              </a:rPr>
              <a:t>Direct Mailer</a:t>
            </a:r>
            <a:endParaRPr lang="en-US" dirty="0">
              <a:latin typeface="Arial Black" pitchFamily="34" charset="0"/>
            </a:endParaRPr>
          </a:p>
        </p:txBody>
      </p:sp>
      <p:sp>
        <p:nvSpPr>
          <p:cNvPr id="12" name="TextBox 11"/>
          <p:cNvSpPr txBox="1"/>
          <p:nvPr/>
        </p:nvSpPr>
        <p:spPr>
          <a:xfrm>
            <a:off x="381000" y="6243935"/>
            <a:ext cx="8565486" cy="461665"/>
          </a:xfrm>
          <a:prstGeom prst="rect">
            <a:avLst/>
          </a:prstGeom>
          <a:noFill/>
        </p:spPr>
        <p:txBody>
          <a:bodyPr wrap="none" rtlCol="0">
            <a:spAutoFit/>
          </a:bodyPr>
          <a:lstStyle/>
          <a:p>
            <a:r>
              <a:rPr lang="en-US" dirty="0" smtClean="0">
                <a:latin typeface="Arial Black" pitchFamily="34" charset="0"/>
              </a:rPr>
              <a:t>Many offers &amp; various methods of communication</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Attractive  Offers</a:t>
            </a:r>
            <a:endParaRPr lang="en-US" dirty="0"/>
          </a:p>
        </p:txBody>
      </p:sp>
      <p:grpSp>
        <p:nvGrpSpPr>
          <p:cNvPr id="3" name="Group 3"/>
          <p:cNvGrpSpPr/>
          <p:nvPr/>
        </p:nvGrpSpPr>
        <p:grpSpPr>
          <a:xfrm>
            <a:off x="5486400" y="838200"/>
            <a:ext cx="2667000" cy="2797626"/>
            <a:chOff x="1805130" y="3146830"/>
            <a:chExt cx="2808312" cy="3959804"/>
          </a:xfrm>
        </p:grpSpPr>
        <p:pic>
          <p:nvPicPr>
            <p:cNvPr id="6" name="Picture 5"/>
            <p:cNvPicPr>
              <a:picLocks noChangeAspect="1" noChangeArrowheads="1"/>
            </p:cNvPicPr>
            <p:nvPr/>
          </p:nvPicPr>
          <p:blipFill>
            <a:blip r:embed="rId3" cstate="email"/>
            <a:srcRect/>
            <a:stretch>
              <a:fillRect/>
            </a:stretch>
          </p:blipFill>
          <p:spPr bwMode="auto">
            <a:xfrm>
              <a:off x="2195736" y="3146830"/>
              <a:ext cx="2416984" cy="2946466"/>
            </a:xfrm>
            <a:prstGeom prst="rect">
              <a:avLst/>
            </a:prstGeom>
            <a:noFill/>
            <a:ln w="9525">
              <a:noFill/>
              <a:miter lim="800000"/>
              <a:headEnd/>
              <a:tailEnd/>
            </a:ln>
          </p:spPr>
        </p:pic>
        <p:pic>
          <p:nvPicPr>
            <p:cNvPr id="7" name="Picture 3"/>
            <p:cNvPicPr>
              <a:picLocks noChangeAspect="1" noChangeArrowheads="1"/>
            </p:cNvPicPr>
            <p:nvPr/>
          </p:nvPicPr>
          <p:blipFill>
            <a:blip r:embed="rId4" cstate="email"/>
            <a:srcRect/>
            <a:stretch>
              <a:fillRect/>
            </a:stretch>
          </p:blipFill>
          <p:spPr bwMode="auto">
            <a:xfrm>
              <a:off x="1805130" y="3541881"/>
              <a:ext cx="2808312" cy="3564753"/>
            </a:xfrm>
            <a:prstGeom prst="rect">
              <a:avLst/>
            </a:prstGeom>
            <a:noFill/>
            <a:ln w="9525">
              <a:noFill/>
              <a:miter lim="800000"/>
              <a:headEnd/>
              <a:tailEnd/>
            </a:ln>
            <a:scene3d>
              <a:camera prst="isometricLeftDown"/>
              <a:lightRig rig="threePt" dir="t"/>
            </a:scene3d>
          </p:spPr>
        </p:pic>
      </p:grpSp>
      <p:sp>
        <p:nvSpPr>
          <p:cNvPr id="8" name="TextBox 7"/>
          <p:cNvSpPr txBox="1"/>
          <p:nvPr/>
        </p:nvSpPr>
        <p:spPr>
          <a:xfrm>
            <a:off x="1828800" y="2133600"/>
            <a:ext cx="3733800" cy="461665"/>
          </a:xfrm>
          <a:prstGeom prst="rect">
            <a:avLst/>
          </a:prstGeom>
          <a:noFill/>
        </p:spPr>
        <p:txBody>
          <a:bodyPr wrap="square" rtlCol="0">
            <a:spAutoFit/>
          </a:bodyPr>
          <a:lstStyle/>
          <a:p>
            <a:pPr algn="ctr"/>
            <a:r>
              <a:rPr lang="en-US" dirty="0" smtClean="0">
                <a:latin typeface="Arial Black" pitchFamily="34" charset="0"/>
              </a:rPr>
              <a:t>NPI Leaflets</a:t>
            </a:r>
            <a:endParaRPr lang="en-US" dirty="0">
              <a:latin typeface="Arial Black" pitchFamily="34" charset="0"/>
            </a:endParaRPr>
          </a:p>
        </p:txBody>
      </p:sp>
      <p:pic>
        <p:nvPicPr>
          <p:cNvPr id="9" name="Picture 2"/>
          <p:cNvPicPr>
            <a:picLocks noChangeAspect="1" noChangeArrowheads="1"/>
          </p:cNvPicPr>
          <p:nvPr/>
        </p:nvPicPr>
        <p:blipFill>
          <a:blip r:embed="rId5" cstate="email"/>
          <a:srcRect/>
          <a:stretch>
            <a:fillRect/>
          </a:stretch>
        </p:blipFill>
        <p:spPr bwMode="auto">
          <a:xfrm>
            <a:off x="6172200" y="3810000"/>
            <a:ext cx="2819400" cy="2568615"/>
          </a:xfrm>
          <a:prstGeom prst="rect">
            <a:avLst/>
          </a:prstGeom>
          <a:noFill/>
          <a:ln w="9525">
            <a:noFill/>
            <a:miter lim="800000"/>
            <a:headEnd/>
            <a:tailEnd/>
          </a:ln>
        </p:spPr>
      </p:pic>
      <p:sp>
        <p:nvSpPr>
          <p:cNvPr id="10" name="TextBox 9"/>
          <p:cNvSpPr txBox="1"/>
          <p:nvPr/>
        </p:nvSpPr>
        <p:spPr>
          <a:xfrm>
            <a:off x="1752600" y="4876800"/>
            <a:ext cx="3119568" cy="461665"/>
          </a:xfrm>
          <a:prstGeom prst="rect">
            <a:avLst/>
          </a:prstGeom>
          <a:noFill/>
        </p:spPr>
        <p:txBody>
          <a:bodyPr wrap="square" rtlCol="0">
            <a:spAutoFit/>
          </a:bodyPr>
          <a:lstStyle/>
          <a:p>
            <a:pPr algn="ctr"/>
            <a:r>
              <a:rPr lang="en-US" dirty="0" smtClean="0">
                <a:latin typeface="Arial Black" pitchFamily="34" charset="0"/>
              </a:rPr>
              <a:t>Monster Leaflets</a:t>
            </a:r>
            <a:endParaRPr lang="en-US" dirty="0">
              <a:latin typeface="Arial Black" pitchFamily="34" charset="0"/>
            </a:endParaRPr>
          </a:p>
        </p:txBody>
      </p:sp>
      <p:sp>
        <p:nvSpPr>
          <p:cNvPr id="11" name="TextBox 10"/>
          <p:cNvSpPr txBox="1"/>
          <p:nvPr/>
        </p:nvSpPr>
        <p:spPr>
          <a:xfrm>
            <a:off x="381000" y="6320135"/>
            <a:ext cx="8565486" cy="461665"/>
          </a:xfrm>
          <a:prstGeom prst="rect">
            <a:avLst/>
          </a:prstGeom>
          <a:noFill/>
        </p:spPr>
        <p:txBody>
          <a:bodyPr wrap="none" rtlCol="0">
            <a:spAutoFit/>
          </a:bodyPr>
          <a:lstStyle/>
          <a:p>
            <a:r>
              <a:rPr lang="en-US" dirty="0" smtClean="0">
                <a:latin typeface="Arial Black" pitchFamily="34" charset="0"/>
              </a:rPr>
              <a:t>Many offers &amp; various methods of communication</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a:t>
            </a:r>
            <a:endParaRPr lang="en-US" dirty="0"/>
          </a:p>
        </p:txBody>
      </p:sp>
      <p:grpSp>
        <p:nvGrpSpPr>
          <p:cNvPr id="4" name="Group 3"/>
          <p:cNvGrpSpPr>
            <a:grpSpLocks/>
          </p:cNvGrpSpPr>
          <p:nvPr/>
        </p:nvGrpSpPr>
        <p:grpSpPr bwMode="auto">
          <a:xfrm>
            <a:off x="557212" y="1785938"/>
            <a:ext cx="7977188" cy="1109662"/>
            <a:chOff x="368582" y="1600200"/>
            <a:chExt cx="8406835" cy="1298808"/>
          </a:xfrm>
        </p:grpSpPr>
        <p:pic>
          <p:nvPicPr>
            <p:cNvPr id="5" name="Picture 4"/>
            <p:cNvPicPr>
              <a:picLocks noChangeAspect="1"/>
            </p:cNvPicPr>
            <p:nvPr/>
          </p:nvPicPr>
          <p:blipFill>
            <a:blip r:embed="rId3" cstate="print"/>
            <a:srcRect/>
            <a:stretch>
              <a:fillRect/>
            </a:stretch>
          </p:blipFill>
          <p:spPr bwMode="auto">
            <a:xfrm>
              <a:off x="368582" y="1600200"/>
              <a:ext cx="8406835" cy="1298808"/>
            </a:xfrm>
            <a:prstGeom prst="rect">
              <a:avLst/>
            </a:prstGeom>
            <a:noFill/>
            <a:ln w="9525">
              <a:noFill/>
              <a:miter lim="800000"/>
              <a:headEnd/>
              <a:tailEnd/>
            </a:ln>
          </p:spPr>
        </p:pic>
        <p:sp>
          <p:nvSpPr>
            <p:cNvPr id="6" name="TextBox 5"/>
            <p:cNvSpPr txBox="1">
              <a:spLocks noChangeArrowheads="1"/>
            </p:cNvSpPr>
            <p:nvPr/>
          </p:nvSpPr>
          <p:spPr bwMode="auto">
            <a:xfrm>
              <a:off x="880109" y="1900032"/>
              <a:ext cx="914400" cy="828900"/>
            </a:xfrm>
            <a:prstGeom prst="rect">
              <a:avLst/>
            </a:prstGeom>
            <a:noFill/>
            <a:ln w="9525">
              <a:noFill/>
              <a:miter lim="800000"/>
              <a:headEnd/>
              <a:tailEnd/>
            </a:ln>
          </p:spPr>
          <p:txBody>
            <a:bodyPr>
              <a:spAutoFit/>
            </a:bodyPr>
            <a:lstStyle/>
            <a:p>
              <a:pPr algn="ctr"/>
              <a:r>
                <a:rPr lang="en-US" sz="4000" b="1" dirty="0" smtClean="0"/>
                <a:t>5</a:t>
              </a:r>
              <a:endParaRPr lang="en-US" sz="4000" b="1" dirty="0"/>
            </a:p>
          </p:txBody>
        </p:sp>
        <p:sp>
          <p:nvSpPr>
            <p:cNvPr id="7" name="TextBox 6"/>
            <p:cNvSpPr txBox="1">
              <a:spLocks noChangeArrowheads="1"/>
            </p:cNvSpPr>
            <p:nvPr/>
          </p:nvSpPr>
          <p:spPr bwMode="auto">
            <a:xfrm>
              <a:off x="2133600" y="1994595"/>
              <a:ext cx="6400800" cy="540358"/>
            </a:xfrm>
            <a:prstGeom prst="rect">
              <a:avLst/>
            </a:prstGeom>
            <a:noFill/>
            <a:ln w="9525">
              <a:noFill/>
              <a:miter lim="800000"/>
              <a:headEnd/>
              <a:tailEnd/>
            </a:ln>
          </p:spPr>
          <p:txBody>
            <a:bodyPr>
              <a:spAutoFit/>
            </a:bodyPr>
            <a:lstStyle/>
            <a:p>
              <a:r>
                <a:rPr lang="en-US" dirty="0" smtClean="0">
                  <a:solidFill>
                    <a:schemeClr val="bg2">
                      <a:lumMod val="20000"/>
                      <a:lumOff val="80000"/>
                    </a:schemeClr>
                  </a:solidFill>
                  <a:latin typeface="Arial Black" pitchFamily="34" charset="0"/>
                </a:rPr>
                <a:t>Measuring Results</a:t>
              </a:r>
              <a:endParaRPr lang="en-US" dirty="0">
                <a:solidFill>
                  <a:schemeClr val="bg2">
                    <a:lumMod val="20000"/>
                    <a:lumOff val="80000"/>
                  </a:schemeClr>
                </a:solidFill>
                <a:latin typeface="Arial Black" pitchFamily="34" charset="0"/>
              </a:endParaRPr>
            </a:p>
          </p:txBody>
        </p:sp>
      </p:grpSp>
      <p:sp>
        <p:nvSpPr>
          <p:cNvPr id="8" name="TextBox 7"/>
          <p:cNvSpPr txBox="1"/>
          <p:nvPr/>
        </p:nvSpPr>
        <p:spPr>
          <a:xfrm>
            <a:off x="2514600" y="2971800"/>
            <a:ext cx="2961067" cy="1323439"/>
          </a:xfrm>
          <a:prstGeom prst="rect">
            <a:avLst/>
          </a:prstGeom>
          <a:noFill/>
        </p:spPr>
        <p:txBody>
          <a:bodyPr wrap="none" rtlCol="0">
            <a:spAutoFit/>
          </a:bodyPr>
          <a:lstStyle/>
          <a:p>
            <a:pPr>
              <a:buFontTx/>
              <a:buChar char="-"/>
            </a:pPr>
            <a:r>
              <a:rPr lang="en-US" sz="2000" dirty="0" smtClean="0">
                <a:latin typeface="+mj-lt"/>
                <a:ea typeface="+mj-ea"/>
                <a:cs typeface="+mj-cs"/>
              </a:rPr>
              <a:t> New Customer</a:t>
            </a:r>
          </a:p>
          <a:p>
            <a:pPr>
              <a:buFontTx/>
              <a:buChar char="-"/>
            </a:pPr>
            <a:r>
              <a:rPr lang="en-US" sz="2000" dirty="0">
                <a:latin typeface="+mj-lt"/>
                <a:ea typeface="+mj-ea"/>
                <a:cs typeface="+mj-cs"/>
              </a:rPr>
              <a:t> </a:t>
            </a:r>
            <a:r>
              <a:rPr lang="en-US" sz="2000" dirty="0" smtClean="0">
                <a:latin typeface="+mj-lt"/>
                <a:ea typeface="+mj-ea"/>
                <a:cs typeface="+mj-cs"/>
              </a:rPr>
              <a:t>Lapsed Customer</a:t>
            </a:r>
          </a:p>
          <a:p>
            <a:pPr>
              <a:buFontTx/>
              <a:buChar char="-"/>
            </a:pPr>
            <a:r>
              <a:rPr lang="en-US" sz="2000" dirty="0" smtClean="0">
                <a:latin typeface="+mj-lt"/>
                <a:ea typeface="+mj-ea"/>
                <a:cs typeface="+mj-cs"/>
              </a:rPr>
              <a:t> Re-activated Customer</a:t>
            </a:r>
          </a:p>
          <a:p>
            <a:pPr>
              <a:buFontTx/>
              <a:buChar char="-"/>
            </a:pPr>
            <a:r>
              <a:rPr lang="en-US" sz="2000" dirty="0">
                <a:latin typeface="+mj-lt"/>
                <a:ea typeface="+mj-ea"/>
                <a:cs typeface="+mj-cs"/>
              </a:rPr>
              <a:t> </a:t>
            </a:r>
            <a:r>
              <a:rPr lang="en-US" sz="2000" dirty="0" smtClean="0">
                <a:latin typeface="+mj-lt"/>
                <a:ea typeface="+mj-ea"/>
                <a:cs typeface="+mj-cs"/>
              </a:rPr>
              <a:t>Net New Customer</a:t>
            </a:r>
            <a:endParaRPr lang="en-US" sz="2000" dirty="0">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Store Communication</a:t>
            </a:r>
            <a:endParaRPr lang="en-US" dirty="0"/>
          </a:p>
        </p:txBody>
      </p:sp>
      <p:pic>
        <p:nvPicPr>
          <p:cNvPr id="4" name="Picture 4" descr="C:\Users\mxm7477\Documents\Mega Week\Pics\Day 1\IMG-20130330-WA016.jpg"/>
          <p:cNvPicPr>
            <a:picLocks noChangeAspect="1" noChangeArrowheads="1"/>
          </p:cNvPicPr>
          <p:nvPr/>
        </p:nvPicPr>
        <p:blipFill>
          <a:blip r:embed="rId3" cstate="email"/>
          <a:srcRect/>
          <a:stretch>
            <a:fillRect/>
          </a:stretch>
        </p:blipFill>
        <p:spPr bwMode="auto">
          <a:xfrm>
            <a:off x="4495800" y="1219200"/>
            <a:ext cx="4495800" cy="4495801"/>
          </a:xfrm>
          <a:prstGeom prst="rect">
            <a:avLst/>
          </a:prstGeom>
          <a:noFill/>
        </p:spPr>
      </p:pic>
      <p:pic>
        <p:nvPicPr>
          <p:cNvPr id="5" name="Picture 6"/>
          <p:cNvPicPr>
            <a:picLocks noChangeAspect="1" noChangeArrowheads="1"/>
          </p:cNvPicPr>
          <p:nvPr/>
        </p:nvPicPr>
        <p:blipFill>
          <a:blip r:embed="rId4" cstate="email"/>
          <a:srcRect/>
          <a:stretch>
            <a:fillRect/>
          </a:stretch>
        </p:blipFill>
        <p:spPr bwMode="auto">
          <a:xfrm>
            <a:off x="61686" y="1295400"/>
            <a:ext cx="4419600" cy="4362204"/>
          </a:xfrm>
          <a:prstGeom prst="rect">
            <a:avLst/>
          </a:prstGeom>
          <a:noFill/>
          <a:ln w="9525">
            <a:noFill/>
            <a:miter lim="800000"/>
            <a:headEnd/>
            <a:tailEnd/>
          </a:ln>
        </p:spPr>
      </p:pic>
      <p:sp>
        <p:nvSpPr>
          <p:cNvPr id="7" name="TextBox 6"/>
          <p:cNvSpPr txBox="1"/>
          <p:nvPr/>
        </p:nvSpPr>
        <p:spPr>
          <a:xfrm>
            <a:off x="2667000" y="6015335"/>
            <a:ext cx="3863686" cy="461665"/>
          </a:xfrm>
          <a:prstGeom prst="rect">
            <a:avLst/>
          </a:prstGeom>
          <a:noFill/>
        </p:spPr>
        <p:txBody>
          <a:bodyPr wrap="none" rtlCol="0">
            <a:spAutoFit/>
          </a:bodyPr>
          <a:lstStyle/>
          <a:p>
            <a:r>
              <a:rPr lang="en-US" dirty="0" smtClean="0">
                <a:latin typeface="Arial Black" pitchFamily="34" charset="0"/>
              </a:rPr>
              <a:t>Store to be decorated</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Step Changed Visibility in Trade Zone</a:t>
            </a:r>
            <a:endParaRPr lang="en-US" dirty="0"/>
          </a:p>
        </p:txBody>
      </p:sp>
      <p:pic>
        <p:nvPicPr>
          <p:cNvPr id="4" name="Picture 11" descr="C:\Users\nxd9408\AppData\Local\Microsoft\Windows\Temporary Internet Files\Content.Outlook\40NC0A4J\IMG-20130804-WA004.jpg"/>
          <p:cNvPicPr>
            <a:picLocks noChangeAspect="1" noChangeArrowheads="1"/>
          </p:cNvPicPr>
          <p:nvPr/>
        </p:nvPicPr>
        <p:blipFill>
          <a:blip r:embed="rId3" cstate="print"/>
          <a:srcRect t="11360" r="18388" b="31839"/>
          <a:stretch>
            <a:fillRect/>
          </a:stretch>
        </p:blipFill>
        <p:spPr bwMode="auto">
          <a:xfrm>
            <a:off x="-1" y="1219200"/>
            <a:ext cx="6553201" cy="4191000"/>
          </a:xfrm>
          <a:prstGeom prst="rect">
            <a:avLst/>
          </a:prstGeom>
          <a:noFill/>
        </p:spPr>
      </p:pic>
      <p:pic>
        <p:nvPicPr>
          <p:cNvPr id="5" name="Picture 2"/>
          <p:cNvPicPr>
            <a:picLocks noChangeAspect="1" noChangeArrowheads="1"/>
          </p:cNvPicPr>
          <p:nvPr/>
        </p:nvPicPr>
        <p:blipFill>
          <a:blip r:embed="rId4" cstate="email"/>
          <a:srcRect r="6182"/>
          <a:stretch>
            <a:fillRect/>
          </a:stretch>
        </p:blipFill>
        <p:spPr bwMode="auto">
          <a:xfrm>
            <a:off x="6553200" y="1295400"/>
            <a:ext cx="2590800" cy="1901372"/>
          </a:xfrm>
          <a:prstGeom prst="rect">
            <a:avLst/>
          </a:prstGeom>
          <a:noFill/>
          <a:ln w="9525">
            <a:noFill/>
            <a:miter lim="800000"/>
            <a:headEnd/>
            <a:tailEnd/>
          </a:ln>
        </p:spPr>
      </p:pic>
      <p:pic>
        <p:nvPicPr>
          <p:cNvPr id="6" name="Picture 2"/>
          <p:cNvPicPr>
            <a:picLocks noChangeAspect="1" noChangeArrowheads="1"/>
          </p:cNvPicPr>
          <p:nvPr/>
        </p:nvPicPr>
        <p:blipFill>
          <a:blip r:embed="rId5" cstate="email"/>
          <a:srcRect l="4815" t="10345"/>
          <a:stretch>
            <a:fillRect/>
          </a:stretch>
        </p:blipFill>
        <p:spPr bwMode="auto">
          <a:xfrm>
            <a:off x="6553200" y="3185886"/>
            <a:ext cx="2590800" cy="2209800"/>
          </a:xfrm>
          <a:prstGeom prst="rect">
            <a:avLst/>
          </a:prstGeom>
          <a:noFill/>
          <a:ln w="9525">
            <a:noFill/>
            <a:miter lim="800000"/>
            <a:headEnd/>
            <a:tailEnd/>
          </a:ln>
        </p:spPr>
      </p:pic>
      <p:sp>
        <p:nvSpPr>
          <p:cNvPr id="7" name="TextBox 6"/>
          <p:cNvSpPr txBox="1"/>
          <p:nvPr/>
        </p:nvSpPr>
        <p:spPr>
          <a:xfrm>
            <a:off x="2514600" y="5791200"/>
            <a:ext cx="4633704" cy="461665"/>
          </a:xfrm>
          <a:prstGeom prst="rect">
            <a:avLst/>
          </a:prstGeom>
          <a:noFill/>
        </p:spPr>
        <p:txBody>
          <a:bodyPr wrap="none" rtlCol="0">
            <a:spAutoFit/>
          </a:bodyPr>
          <a:lstStyle/>
          <a:p>
            <a:r>
              <a:rPr lang="en-US" dirty="0" smtClean="0">
                <a:latin typeface="Arial Black" pitchFamily="34" charset="0"/>
              </a:rPr>
              <a:t>Bike rally with 10-15 bikes</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mxm7477\Documents\Mega Week\Pics\Day 1\Kilpauk RWA_2.jpg"/>
          <p:cNvPicPr>
            <a:picLocks noChangeAspect="1" noChangeArrowheads="1"/>
          </p:cNvPicPr>
          <p:nvPr/>
        </p:nvPicPr>
        <p:blipFill>
          <a:blip r:embed="rId3" cstate="email"/>
          <a:srcRect/>
          <a:stretch>
            <a:fillRect/>
          </a:stretch>
        </p:blipFill>
        <p:spPr bwMode="auto">
          <a:xfrm>
            <a:off x="3200400" y="1371600"/>
            <a:ext cx="3124200" cy="3505199"/>
          </a:xfrm>
          <a:prstGeom prst="rect">
            <a:avLst/>
          </a:prstGeom>
          <a:noFill/>
        </p:spPr>
      </p:pic>
      <p:sp>
        <p:nvSpPr>
          <p:cNvPr id="2" name="Title 1"/>
          <p:cNvSpPr>
            <a:spLocks noGrp="1"/>
          </p:cNvSpPr>
          <p:nvPr>
            <p:ph type="title"/>
          </p:nvPr>
        </p:nvSpPr>
        <p:spPr>
          <a:xfrm>
            <a:off x="0" y="77788"/>
            <a:ext cx="8839200" cy="1141412"/>
          </a:xfrm>
        </p:spPr>
        <p:txBody>
          <a:bodyPr/>
          <a:lstStyle/>
          <a:p>
            <a:r>
              <a:rPr lang="en-US" dirty="0" smtClean="0"/>
              <a:t>Residential society activities</a:t>
            </a:r>
            <a:endParaRPr lang="en-US" dirty="0"/>
          </a:p>
        </p:txBody>
      </p:sp>
      <p:pic>
        <p:nvPicPr>
          <p:cNvPr id="4" name="Picture 6" descr="C:\Users\mxm7477\Documents\Mega Week\Pics\Day 1\IMG-20130330-WA013.jpg"/>
          <p:cNvPicPr>
            <a:picLocks noChangeAspect="1" noChangeArrowheads="1"/>
          </p:cNvPicPr>
          <p:nvPr/>
        </p:nvPicPr>
        <p:blipFill>
          <a:blip r:embed="rId4" cstate="email"/>
          <a:srcRect/>
          <a:stretch>
            <a:fillRect/>
          </a:stretch>
        </p:blipFill>
        <p:spPr bwMode="auto">
          <a:xfrm>
            <a:off x="0" y="1393372"/>
            <a:ext cx="3200400" cy="3483428"/>
          </a:xfrm>
          <a:prstGeom prst="rect">
            <a:avLst/>
          </a:prstGeom>
          <a:noFill/>
        </p:spPr>
      </p:pic>
      <p:pic>
        <p:nvPicPr>
          <p:cNvPr id="6" name="Picture 7" descr="C:\Users\mxm7477\Documents\Mega Week\Pics\Day 1\Kilpauk RWA_3.jpg"/>
          <p:cNvPicPr>
            <a:picLocks noChangeAspect="1" noChangeArrowheads="1"/>
          </p:cNvPicPr>
          <p:nvPr/>
        </p:nvPicPr>
        <p:blipFill>
          <a:blip r:embed="rId5" cstate="email"/>
          <a:srcRect/>
          <a:stretch>
            <a:fillRect/>
          </a:stretch>
        </p:blipFill>
        <p:spPr bwMode="auto">
          <a:xfrm>
            <a:off x="6248400" y="1374936"/>
            <a:ext cx="2905003" cy="3501864"/>
          </a:xfrm>
          <a:prstGeom prst="rect">
            <a:avLst/>
          </a:prstGeom>
          <a:noFill/>
        </p:spPr>
      </p:pic>
      <p:sp>
        <p:nvSpPr>
          <p:cNvPr id="7" name="TextBox 6"/>
          <p:cNvSpPr txBox="1"/>
          <p:nvPr/>
        </p:nvSpPr>
        <p:spPr>
          <a:xfrm>
            <a:off x="303301" y="5486400"/>
            <a:ext cx="8231099" cy="830997"/>
          </a:xfrm>
          <a:prstGeom prst="rect">
            <a:avLst/>
          </a:prstGeom>
          <a:noFill/>
        </p:spPr>
        <p:txBody>
          <a:bodyPr wrap="none" rtlCol="0">
            <a:spAutoFit/>
          </a:bodyPr>
          <a:lstStyle/>
          <a:p>
            <a:pPr algn="ctr"/>
            <a:r>
              <a:rPr lang="en-US" dirty="0" smtClean="0">
                <a:latin typeface="Arial Black" pitchFamily="34" charset="0"/>
              </a:rPr>
              <a:t>RWA Activities with pizza sampling &amp; database </a:t>
            </a:r>
          </a:p>
          <a:p>
            <a:pPr algn="ctr"/>
            <a:r>
              <a:rPr lang="en-US" dirty="0" smtClean="0">
                <a:latin typeface="Arial Black" pitchFamily="34" charset="0"/>
              </a:rPr>
              <a:t>acquisition </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1141412"/>
          </a:xfrm>
        </p:spPr>
        <p:txBody>
          <a:bodyPr/>
          <a:lstStyle/>
          <a:p>
            <a:r>
              <a:rPr lang="en-US" dirty="0" smtClean="0"/>
              <a:t>Stilt Walkers &amp; Sandwich Boards</a:t>
            </a:r>
            <a:endParaRPr lang="en-US" dirty="0"/>
          </a:p>
        </p:txBody>
      </p:sp>
      <p:pic>
        <p:nvPicPr>
          <p:cNvPr id="4" name="Picture 3"/>
          <p:cNvPicPr>
            <a:picLocks noChangeAspect="1" noChangeArrowheads="1"/>
          </p:cNvPicPr>
          <p:nvPr/>
        </p:nvPicPr>
        <p:blipFill>
          <a:blip r:embed="rId3" cstate="email"/>
          <a:srcRect/>
          <a:stretch>
            <a:fillRect/>
          </a:stretch>
        </p:blipFill>
        <p:spPr bwMode="auto">
          <a:xfrm>
            <a:off x="0" y="1371600"/>
            <a:ext cx="3505200" cy="3048000"/>
          </a:xfrm>
          <a:prstGeom prst="rect">
            <a:avLst/>
          </a:prstGeom>
          <a:noFill/>
          <a:ln w="9525">
            <a:noFill/>
            <a:miter lim="800000"/>
            <a:headEnd/>
            <a:tailEnd/>
          </a:ln>
        </p:spPr>
      </p:pic>
      <p:pic>
        <p:nvPicPr>
          <p:cNvPr id="5" name="Picture 1" descr="100_7461"/>
          <p:cNvPicPr>
            <a:picLocks noGrp="1" noChangeAspect="1"/>
          </p:cNvPicPr>
          <p:nvPr isPhoto="1"/>
        </p:nvPicPr>
        <p:blipFill>
          <a:blip r:embed="rId4" cstate="print"/>
          <a:srcRect r="35784" b="2323"/>
          <a:stretch>
            <a:fillRect/>
          </a:stretch>
        </p:blipFill>
        <p:spPr bwMode="auto">
          <a:xfrm>
            <a:off x="6553200" y="1367971"/>
            <a:ext cx="2590800" cy="3051629"/>
          </a:xfrm>
          <a:prstGeom prst="rect">
            <a:avLst/>
          </a:prstGeom>
          <a:noFill/>
          <a:ln w="9525">
            <a:noFill/>
            <a:miter lim="800000"/>
            <a:headEnd/>
            <a:tailEnd/>
          </a:ln>
        </p:spPr>
      </p:pic>
      <p:pic>
        <p:nvPicPr>
          <p:cNvPr id="6" name="Picture 1" descr="100_7445"/>
          <p:cNvPicPr>
            <a:picLocks noGrp="1" noChangeAspect="1"/>
          </p:cNvPicPr>
          <p:nvPr isPhoto="1"/>
        </p:nvPicPr>
        <p:blipFill>
          <a:blip r:embed="rId5" cstate="print"/>
          <a:srcRect b="14264"/>
          <a:stretch>
            <a:fillRect/>
          </a:stretch>
        </p:blipFill>
        <p:spPr bwMode="auto">
          <a:xfrm>
            <a:off x="3200400" y="1371600"/>
            <a:ext cx="3451841" cy="3048000"/>
          </a:xfrm>
          <a:prstGeom prst="rect">
            <a:avLst/>
          </a:prstGeom>
          <a:noFill/>
          <a:ln w="9525">
            <a:noFill/>
            <a:miter lim="800000"/>
            <a:headEnd/>
            <a:tailEnd/>
          </a:ln>
        </p:spPr>
      </p:pic>
      <p:sp>
        <p:nvSpPr>
          <p:cNvPr id="7" name="TextBox 6"/>
          <p:cNvSpPr txBox="1"/>
          <p:nvPr/>
        </p:nvSpPr>
        <p:spPr>
          <a:xfrm>
            <a:off x="142896" y="5105400"/>
            <a:ext cx="8848704" cy="1200329"/>
          </a:xfrm>
          <a:prstGeom prst="rect">
            <a:avLst/>
          </a:prstGeom>
          <a:noFill/>
        </p:spPr>
        <p:txBody>
          <a:bodyPr wrap="none" rtlCol="0">
            <a:spAutoFit/>
          </a:bodyPr>
          <a:lstStyle/>
          <a:p>
            <a:pPr algn="ctr"/>
            <a:r>
              <a:rPr lang="en-US" dirty="0" smtClean="0">
                <a:latin typeface="Arial Black" pitchFamily="34" charset="0"/>
              </a:rPr>
              <a:t>Stilt walkers and team members distribute leaflets </a:t>
            </a:r>
          </a:p>
          <a:p>
            <a:pPr algn="ctr"/>
            <a:r>
              <a:rPr lang="en-US" dirty="0" smtClean="0">
                <a:latin typeface="Arial Black" pitchFamily="34" charset="0"/>
              </a:rPr>
              <a:t>&amp;</a:t>
            </a:r>
          </a:p>
          <a:p>
            <a:pPr algn="ctr"/>
            <a:r>
              <a:rPr lang="en-US" dirty="0" smtClean="0">
                <a:latin typeface="Arial Black" pitchFamily="34" charset="0"/>
              </a:rPr>
              <a:t>wear sandwich board communicating offers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Disruptive communication</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4876800" y="1307194"/>
            <a:ext cx="4267200" cy="3721100"/>
          </a:xfrm>
          <a:prstGeom prst="rect">
            <a:avLst/>
          </a:prstGeom>
          <a:noFill/>
          <a:ln w="9525">
            <a:noFill/>
            <a:miter lim="800000"/>
            <a:headEnd/>
            <a:tailEnd/>
          </a:ln>
        </p:spPr>
      </p:pic>
      <p:pic>
        <p:nvPicPr>
          <p:cNvPr id="6" name="Picture 3"/>
          <p:cNvPicPr>
            <a:picLocks noChangeAspect="1" noChangeArrowheads="1"/>
          </p:cNvPicPr>
          <p:nvPr/>
        </p:nvPicPr>
        <p:blipFill>
          <a:blip r:embed="rId4" cstate="email"/>
          <a:srcRect/>
          <a:stretch>
            <a:fillRect/>
          </a:stretch>
        </p:blipFill>
        <p:spPr bwMode="auto">
          <a:xfrm>
            <a:off x="0" y="1407882"/>
            <a:ext cx="4876800" cy="2783118"/>
          </a:xfrm>
          <a:prstGeom prst="rect">
            <a:avLst/>
          </a:prstGeom>
          <a:noFill/>
          <a:ln w="9525">
            <a:noFill/>
            <a:miter lim="800000"/>
            <a:headEnd/>
            <a:tailEnd/>
          </a:ln>
        </p:spPr>
      </p:pic>
      <p:pic>
        <p:nvPicPr>
          <p:cNvPr id="7" name="Picture 1" descr="100_7461"/>
          <p:cNvPicPr>
            <a:picLocks noGrp="1" noChangeAspect="1"/>
          </p:cNvPicPr>
          <p:nvPr isPhoto="1"/>
        </p:nvPicPr>
        <p:blipFill>
          <a:blip r:embed="rId5" cstate="print"/>
          <a:srcRect r="35784"/>
          <a:stretch>
            <a:fillRect/>
          </a:stretch>
        </p:blipFill>
        <p:spPr bwMode="auto">
          <a:xfrm>
            <a:off x="0" y="4191000"/>
            <a:ext cx="2543628" cy="2667000"/>
          </a:xfrm>
          <a:prstGeom prst="rect">
            <a:avLst/>
          </a:prstGeom>
          <a:noFill/>
          <a:ln w="9525">
            <a:noFill/>
            <a:miter lim="800000"/>
            <a:headEnd/>
            <a:tailEnd/>
          </a:ln>
        </p:spPr>
      </p:pic>
      <p:pic>
        <p:nvPicPr>
          <p:cNvPr id="8" name="Picture 6" descr="C:\Users\mxm7477\Documents\Mega Week\Pics\Day 1\IMG-20130330-WA013.jpg"/>
          <p:cNvPicPr>
            <a:picLocks noChangeAspect="1" noChangeArrowheads="1"/>
          </p:cNvPicPr>
          <p:nvPr/>
        </p:nvPicPr>
        <p:blipFill>
          <a:blip r:embed="rId6" cstate="email"/>
          <a:srcRect/>
          <a:stretch>
            <a:fillRect/>
          </a:stretch>
        </p:blipFill>
        <p:spPr bwMode="auto">
          <a:xfrm>
            <a:off x="2541533" y="4191000"/>
            <a:ext cx="2320753" cy="2692400"/>
          </a:xfrm>
          <a:prstGeom prst="rect">
            <a:avLst/>
          </a:prstGeom>
          <a:noFill/>
        </p:spPr>
      </p:pic>
      <p:pic>
        <p:nvPicPr>
          <p:cNvPr id="9" name="Picture 2"/>
          <p:cNvPicPr>
            <a:picLocks noChangeAspect="1" noChangeArrowheads="1"/>
          </p:cNvPicPr>
          <p:nvPr/>
        </p:nvPicPr>
        <p:blipFill>
          <a:blip r:embed="rId7" cstate="email"/>
          <a:srcRect/>
          <a:stretch>
            <a:fillRect/>
          </a:stretch>
        </p:blipFill>
        <p:spPr bwMode="auto">
          <a:xfrm>
            <a:off x="4858656" y="4880430"/>
            <a:ext cx="2329482" cy="1977570"/>
          </a:xfrm>
          <a:prstGeom prst="rect">
            <a:avLst/>
          </a:prstGeom>
          <a:noFill/>
          <a:ln w="9525">
            <a:noFill/>
            <a:miter lim="800000"/>
            <a:headEnd/>
            <a:tailEnd/>
          </a:ln>
        </p:spPr>
      </p:pic>
      <p:pic>
        <p:nvPicPr>
          <p:cNvPr id="10" name="Picture 2" descr="C:\Users\mxm7477\Documents\Mega Week\Pics\Day 1\IMG-20130330-WA024.jpg"/>
          <p:cNvPicPr>
            <a:picLocks noChangeAspect="1" noChangeArrowheads="1"/>
          </p:cNvPicPr>
          <p:nvPr/>
        </p:nvPicPr>
        <p:blipFill>
          <a:blip r:embed="rId8" cstate="email"/>
          <a:srcRect/>
          <a:stretch>
            <a:fillRect/>
          </a:stretch>
        </p:blipFill>
        <p:spPr bwMode="auto">
          <a:xfrm>
            <a:off x="7182092" y="4925120"/>
            <a:ext cx="1961908" cy="1947394"/>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6200"/>
            <a:ext cx="8229600" cy="1143000"/>
          </a:xfrm>
        </p:spPr>
        <p:txBody>
          <a:bodyPr/>
          <a:lstStyle/>
          <a:p>
            <a:r>
              <a:rPr lang="en-US" dirty="0" smtClean="0"/>
              <a:t>Celebration Week</a:t>
            </a:r>
            <a:endParaRPr lang="en-US" dirty="0"/>
          </a:p>
        </p:txBody>
      </p:sp>
      <p:sp>
        <p:nvSpPr>
          <p:cNvPr id="7" name="Text Placeholder 6"/>
          <p:cNvSpPr>
            <a:spLocks noGrp="1"/>
          </p:cNvSpPr>
          <p:nvPr>
            <p:ph type="body" idx="1"/>
          </p:nvPr>
        </p:nvSpPr>
        <p:spPr>
          <a:xfrm>
            <a:off x="457200" y="1295400"/>
            <a:ext cx="4040188" cy="639762"/>
          </a:xfrm>
        </p:spPr>
        <p:txBody>
          <a:bodyPr/>
          <a:lstStyle/>
          <a:p>
            <a:r>
              <a:rPr lang="en-US" dirty="0" smtClean="0"/>
              <a:t>Do’s</a:t>
            </a:r>
            <a:endParaRPr lang="en-US" dirty="0"/>
          </a:p>
        </p:txBody>
      </p:sp>
      <p:sp>
        <p:nvSpPr>
          <p:cNvPr id="8" name="Content Placeholder 7"/>
          <p:cNvSpPr>
            <a:spLocks noGrp="1"/>
          </p:cNvSpPr>
          <p:nvPr>
            <p:ph sz="half" idx="2"/>
          </p:nvPr>
        </p:nvSpPr>
        <p:spPr>
          <a:xfrm>
            <a:off x="76200" y="1905000"/>
            <a:ext cx="4419600" cy="4454525"/>
          </a:xfrm>
        </p:spPr>
        <p:txBody>
          <a:bodyPr/>
          <a:lstStyle/>
          <a:p>
            <a:r>
              <a:rPr lang="en-US" sz="1800" dirty="0" smtClean="0"/>
              <a:t>Plan for CW a month in advance</a:t>
            </a:r>
          </a:p>
          <a:p>
            <a:r>
              <a:rPr lang="en-US" sz="1800" dirty="0" smtClean="0"/>
              <a:t>Ensure IT update is done</a:t>
            </a:r>
          </a:p>
          <a:p>
            <a:r>
              <a:rPr lang="en-US" sz="1800" dirty="0" smtClean="0"/>
              <a:t>Inform call center of start date</a:t>
            </a:r>
          </a:p>
          <a:p>
            <a:r>
              <a:rPr lang="en-US" sz="1800" dirty="0" smtClean="0"/>
              <a:t>All marketing collateral to placed prior to start day</a:t>
            </a:r>
          </a:p>
          <a:p>
            <a:r>
              <a:rPr lang="en-US" sz="1800" dirty="0" smtClean="0"/>
              <a:t>Store is decorated with red &amp; white balloons</a:t>
            </a:r>
          </a:p>
          <a:p>
            <a:r>
              <a:rPr lang="en-US" sz="1800" dirty="0" smtClean="0"/>
              <a:t>Minimum of 3 bike rallies during the week.</a:t>
            </a:r>
          </a:p>
          <a:p>
            <a:r>
              <a:rPr lang="en-US" sz="1800" dirty="0" smtClean="0"/>
              <a:t>Customer data is collected for every interaction</a:t>
            </a:r>
          </a:p>
          <a:p>
            <a:r>
              <a:rPr lang="en-US" sz="1800" dirty="0" smtClean="0"/>
              <a:t>Sampling to be conducted in underpenetrated RWAs</a:t>
            </a:r>
          </a:p>
          <a:p>
            <a:r>
              <a:rPr lang="en-US" sz="1800" dirty="0" smtClean="0"/>
              <a:t>Use banners &amp; sandwich boards to communicate offer in trade zone</a:t>
            </a:r>
          </a:p>
          <a:p>
            <a:endParaRPr lang="en-US" sz="1800" dirty="0" smtClean="0"/>
          </a:p>
          <a:p>
            <a:endParaRPr lang="en-US" sz="1800" dirty="0" smtClean="0"/>
          </a:p>
          <a:p>
            <a:endParaRPr lang="en-US" sz="1800" dirty="0"/>
          </a:p>
        </p:txBody>
      </p:sp>
      <p:sp>
        <p:nvSpPr>
          <p:cNvPr id="9" name="Text Placeholder 8"/>
          <p:cNvSpPr>
            <a:spLocks noGrp="1"/>
          </p:cNvSpPr>
          <p:nvPr>
            <p:ph type="body" sz="quarter" idx="3"/>
          </p:nvPr>
        </p:nvSpPr>
        <p:spPr>
          <a:xfrm>
            <a:off x="4645025" y="1219200"/>
            <a:ext cx="4041775" cy="639762"/>
          </a:xfrm>
        </p:spPr>
        <p:txBody>
          <a:bodyPr/>
          <a:lstStyle/>
          <a:p>
            <a:r>
              <a:rPr lang="en-US" dirty="0" err="1" smtClean="0"/>
              <a:t>Don’t’s</a:t>
            </a:r>
            <a:endParaRPr lang="en-US" dirty="0"/>
          </a:p>
        </p:txBody>
      </p:sp>
      <p:sp>
        <p:nvSpPr>
          <p:cNvPr id="10" name="Content Placeholder 9"/>
          <p:cNvSpPr>
            <a:spLocks noGrp="1"/>
          </p:cNvSpPr>
          <p:nvPr>
            <p:ph sz="quarter" idx="4"/>
          </p:nvPr>
        </p:nvSpPr>
        <p:spPr>
          <a:xfrm>
            <a:off x="4495800" y="1937658"/>
            <a:ext cx="4495800" cy="4419600"/>
          </a:xfrm>
        </p:spPr>
        <p:txBody>
          <a:bodyPr/>
          <a:lstStyle/>
          <a:p>
            <a:r>
              <a:rPr lang="en-US" sz="1800" dirty="0" smtClean="0"/>
              <a:t>Do not use blue or yellow balloons</a:t>
            </a:r>
          </a:p>
          <a:p>
            <a:r>
              <a:rPr lang="en-US" sz="1800" dirty="0" smtClean="0"/>
              <a:t>Do not use A4 leaflets for NPI’s</a:t>
            </a:r>
          </a:p>
          <a:p>
            <a:r>
              <a:rPr lang="en-US" sz="1800" dirty="0" smtClean="0"/>
              <a:t>Use horse carts/chariots to drive visibility.</a:t>
            </a:r>
          </a:p>
          <a:p>
            <a:r>
              <a:rPr lang="en-US" sz="1800" dirty="0" smtClean="0"/>
              <a:t>Avoid using camels, elephants ,etc.</a:t>
            </a:r>
          </a:p>
          <a:p>
            <a:r>
              <a:rPr lang="en-US" sz="1800" dirty="0" smtClean="0"/>
              <a:t>Don’t  enter societies without the required permissions.</a:t>
            </a:r>
          </a:p>
          <a:p>
            <a:endParaRPr lang="en-US" sz="1800"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Tactical </a:t>
            </a:r>
            <a:r>
              <a:rPr lang="en-US" sz="4400" kern="0" dirty="0" smtClean="0">
                <a:solidFill>
                  <a:srgbClr val="FFFFFF"/>
                </a:solidFill>
                <a:latin typeface="+mj-lt"/>
                <a:ea typeface="+mj-ea"/>
                <a:cs typeface="+mj-cs"/>
              </a:rPr>
              <a:t>Programs</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2133600" y="28956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Celebration week</a:t>
            </a:r>
            <a:endParaRPr lang="en-US" sz="2000" dirty="0">
              <a:solidFill>
                <a:srgbClr val="FFFFFF"/>
              </a:solidFill>
              <a:latin typeface="Arial Black" pitchFamily="34" charset="0"/>
            </a:endParaRPr>
          </a:p>
        </p:txBody>
      </p:sp>
      <p:sp>
        <p:nvSpPr>
          <p:cNvPr id="9" name="Rectangle 8"/>
          <p:cNvSpPr/>
          <p:nvPr/>
        </p:nvSpPr>
        <p:spPr>
          <a:xfrm>
            <a:off x="4343400" y="2895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Corporate Sales</a:t>
            </a:r>
            <a:endParaRPr lang="en-US" sz="2000" dirty="0">
              <a:solidFill>
                <a:srgbClr val="FFFFFF"/>
              </a:solidFill>
              <a:latin typeface="Arial Black" pitchFamily="34" charset="0"/>
            </a:endParaRPr>
          </a:p>
        </p:txBody>
      </p:sp>
      <p:grpSp>
        <p:nvGrpSpPr>
          <p:cNvPr id="2" name="Group 11"/>
          <p:cNvGrpSpPr/>
          <p:nvPr/>
        </p:nvGrpSpPr>
        <p:grpSpPr>
          <a:xfrm>
            <a:off x="2590800" y="4035577"/>
            <a:ext cx="3642344" cy="1831823"/>
            <a:chOff x="1600200" y="3733800"/>
            <a:chExt cx="3642344" cy="1831823"/>
          </a:xfrm>
        </p:grpSpPr>
        <p:pic>
          <p:nvPicPr>
            <p:cNvPr id="8" name="Picture 2"/>
            <p:cNvPicPr>
              <a:picLocks noChangeAspect="1" noChangeArrowheads="1"/>
            </p:cNvPicPr>
            <p:nvPr/>
          </p:nvPicPr>
          <p:blipFill>
            <a:blip r:embed="rId3" cstate="print"/>
            <a:srcRect/>
            <a:stretch>
              <a:fillRect/>
            </a:stretch>
          </p:blipFill>
          <p:spPr bwMode="auto">
            <a:xfrm>
              <a:off x="1828800" y="3733800"/>
              <a:ext cx="2834640" cy="1434587"/>
            </a:xfrm>
            <a:prstGeom prst="rect">
              <a:avLst/>
            </a:prstGeom>
            <a:noFill/>
            <a:ln w="9525">
              <a:noFill/>
              <a:miter lim="800000"/>
              <a:headEnd/>
              <a:tailEnd/>
            </a:ln>
          </p:spPr>
        </p:pic>
        <p:sp>
          <p:nvSpPr>
            <p:cNvPr id="11" name="TextBox 10"/>
            <p:cNvSpPr txBox="1"/>
            <p:nvPr/>
          </p:nvSpPr>
          <p:spPr>
            <a:xfrm>
              <a:off x="1600200" y="5103958"/>
              <a:ext cx="3642344" cy="461665"/>
            </a:xfrm>
            <a:prstGeom prst="rect">
              <a:avLst/>
            </a:prstGeom>
            <a:solidFill>
              <a:srgbClr val="FFFFFF"/>
            </a:solidFill>
          </p:spPr>
          <p:txBody>
            <a:bodyPr wrap="none" rtlCol="0">
              <a:spAutoFit/>
            </a:bodyPr>
            <a:lstStyle/>
            <a:p>
              <a:r>
                <a:rPr lang="en-US" dirty="0" smtClean="0">
                  <a:latin typeface="+mn-lt"/>
                </a:rPr>
                <a:t>Corporate Sales Strategy</a:t>
              </a:r>
              <a:endParaRPr lang="en-US" dirty="0">
                <a:latin typeface="+mn-lt"/>
              </a:endParaRPr>
            </a:p>
          </p:txBody>
        </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sales program</a:t>
            </a:r>
            <a:endParaRPr lang="en-US" dirty="0"/>
          </a:p>
        </p:txBody>
      </p:sp>
      <p:sp>
        <p:nvSpPr>
          <p:cNvPr id="5" name="TextBox 4"/>
          <p:cNvSpPr txBox="1"/>
          <p:nvPr/>
        </p:nvSpPr>
        <p:spPr>
          <a:xfrm>
            <a:off x="2819400" y="2057400"/>
            <a:ext cx="5496826" cy="830997"/>
          </a:xfrm>
          <a:prstGeom prst="rect">
            <a:avLst/>
          </a:prstGeom>
          <a:noFill/>
        </p:spPr>
        <p:txBody>
          <a:bodyPr wrap="none" rtlCol="0">
            <a:spAutoFit/>
          </a:bodyPr>
          <a:lstStyle/>
          <a:p>
            <a:r>
              <a:rPr lang="en-US" dirty="0" smtClean="0">
                <a:latin typeface="Arial Black" pitchFamily="34" charset="0"/>
              </a:rPr>
              <a:t>Building sales from offices and </a:t>
            </a:r>
          </a:p>
          <a:p>
            <a:r>
              <a:rPr lang="en-US" dirty="0" smtClean="0">
                <a:latin typeface="Arial Black" pitchFamily="34" charset="0"/>
              </a:rPr>
              <a:t>businesses in our trade zone </a:t>
            </a:r>
            <a:endParaRPr lang="en-US" dirty="0">
              <a:latin typeface="Arial Black" pitchFamily="34" charset="0"/>
            </a:endParaRPr>
          </a:p>
        </p:txBody>
      </p:sp>
      <p:sp>
        <p:nvSpPr>
          <p:cNvPr id="6" name="Rectangle 5"/>
          <p:cNvSpPr/>
          <p:nvPr/>
        </p:nvSpPr>
        <p:spPr>
          <a:xfrm>
            <a:off x="152400" y="20574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Objective</a:t>
            </a:r>
            <a:endParaRPr lang="en-US" sz="2000" dirty="0">
              <a:solidFill>
                <a:srgbClr val="FFFFFF"/>
              </a:solidFill>
              <a:latin typeface="Arial Black" pitchFamily="34" charset="0"/>
            </a:endParaRPr>
          </a:p>
        </p:txBody>
      </p:sp>
      <p:sp>
        <p:nvSpPr>
          <p:cNvPr id="7" name="Rectangle 6"/>
          <p:cNvSpPr/>
          <p:nvPr/>
        </p:nvSpPr>
        <p:spPr>
          <a:xfrm>
            <a:off x="152400" y="35814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How?</a:t>
            </a:r>
            <a:endParaRPr lang="en-US" sz="2000" dirty="0">
              <a:solidFill>
                <a:srgbClr val="FFFFFF"/>
              </a:solidFill>
              <a:latin typeface="Arial Black" pitchFamily="34" charset="0"/>
            </a:endParaRPr>
          </a:p>
        </p:txBody>
      </p:sp>
      <p:sp>
        <p:nvSpPr>
          <p:cNvPr id="8" name="Rectangle 7"/>
          <p:cNvSpPr/>
          <p:nvPr/>
        </p:nvSpPr>
        <p:spPr>
          <a:xfrm>
            <a:off x="152400" y="5029200"/>
            <a:ext cx="1828800" cy="720080"/>
          </a:xfrm>
          <a:prstGeom prst="rect">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Expected Result</a:t>
            </a:r>
            <a:endParaRPr lang="en-US" sz="2000" dirty="0">
              <a:solidFill>
                <a:srgbClr val="FFFFFF"/>
              </a:solidFill>
              <a:latin typeface="Arial Black" pitchFamily="34" charset="0"/>
            </a:endParaRPr>
          </a:p>
        </p:txBody>
      </p:sp>
      <p:sp>
        <p:nvSpPr>
          <p:cNvPr id="9" name="TextBox 8"/>
          <p:cNvSpPr txBox="1"/>
          <p:nvPr/>
        </p:nvSpPr>
        <p:spPr>
          <a:xfrm>
            <a:off x="2895600" y="3588603"/>
            <a:ext cx="5674759" cy="461665"/>
          </a:xfrm>
          <a:prstGeom prst="rect">
            <a:avLst/>
          </a:prstGeom>
          <a:noFill/>
        </p:spPr>
        <p:txBody>
          <a:bodyPr wrap="none" rtlCol="0">
            <a:spAutoFit/>
          </a:bodyPr>
          <a:lstStyle/>
          <a:p>
            <a:r>
              <a:rPr lang="en-US" dirty="0" smtClean="0">
                <a:latin typeface="Arial Black" pitchFamily="34" charset="0"/>
              </a:rPr>
              <a:t>Build visibility &amp; build patronage</a:t>
            </a:r>
          </a:p>
        </p:txBody>
      </p:sp>
      <p:sp>
        <p:nvSpPr>
          <p:cNvPr id="10" name="TextBox 9"/>
          <p:cNvSpPr txBox="1"/>
          <p:nvPr/>
        </p:nvSpPr>
        <p:spPr>
          <a:xfrm>
            <a:off x="2895600" y="4953000"/>
            <a:ext cx="6195863" cy="1200329"/>
          </a:xfrm>
          <a:prstGeom prst="rect">
            <a:avLst/>
          </a:prstGeom>
          <a:noFill/>
        </p:spPr>
        <p:txBody>
          <a:bodyPr wrap="none" rtlCol="0">
            <a:spAutoFit/>
          </a:bodyPr>
          <a:lstStyle/>
          <a:p>
            <a:r>
              <a:rPr lang="en-US" dirty="0" smtClean="0">
                <a:latin typeface="Arial Black" pitchFamily="34" charset="0"/>
              </a:rPr>
              <a:t>Customers in </a:t>
            </a:r>
            <a:r>
              <a:rPr lang="en-US" dirty="0" err="1" smtClean="0">
                <a:latin typeface="Arial Black" pitchFamily="34" charset="0"/>
              </a:rPr>
              <a:t>corporates</a:t>
            </a:r>
            <a:r>
              <a:rPr lang="en-US" dirty="0" smtClean="0">
                <a:latin typeface="Arial Black" pitchFamily="34" charset="0"/>
              </a:rPr>
              <a:t> choose </a:t>
            </a:r>
          </a:p>
          <a:p>
            <a:r>
              <a:rPr lang="en-US" dirty="0" smtClean="0">
                <a:latin typeface="Arial Black" pitchFamily="34" charset="0"/>
              </a:rPr>
              <a:t>pizza hut over other delivery brands</a:t>
            </a:r>
          </a:p>
          <a:p>
            <a:r>
              <a:rPr lang="en-US" dirty="0" smtClean="0">
                <a:latin typeface="Arial Black" pitchFamily="34" charset="0"/>
              </a:rPr>
              <a:t>in the trade zone</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Sales cycle key steps</a:t>
            </a:r>
            <a:endParaRPr lang="en-US" dirty="0"/>
          </a:p>
        </p:txBody>
      </p:sp>
      <p:sp>
        <p:nvSpPr>
          <p:cNvPr id="5" name="Rectangle 4"/>
          <p:cNvSpPr/>
          <p:nvPr/>
        </p:nvSpPr>
        <p:spPr>
          <a:xfrm>
            <a:off x="1517729" y="2286000"/>
            <a:ext cx="2209800" cy="838200"/>
          </a:xfrm>
          <a:prstGeom prst="rect">
            <a:avLst/>
          </a:prstGeom>
          <a:solidFill>
            <a:srgbClr val="8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Identify Opportunity</a:t>
            </a:r>
            <a:endParaRPr lang="en-US" dirty="0">
              <a:solidFill>
                <a:srgbClr val="FFFFFF"/>
              </a:solidFill>
            </a:endParaRPr>
          </a:p>
        </p:txBody>
      </p:sp>
      <p:sp>
        <p:nvSpPr>
          <p:cNvPr id="6" name="Rectangle 5"/>
          <p:cNvSpPr/>
          <p:nvPr/>
        </p:nvSpPr>
        <p:spPr>
          <a:xfrm>
            <a:off x="4413329" y="2286000"/>
            <a:ext cx="2209800" cy="838200"/>
          </a:xfrm>
          <a:prstGeom prst="rect">
            <a:avLst/>
          </a:prstGeom>
          <a:solidFill>
            <a:srgbClr val="8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Gain Visibility &amp; Incentivize</a:t>
            </a:r>
            <a:endParaRPr lang="en-US" dirty="0">
              <a:solidFill>
                <a:srgbClr val="FFFFFF"/>
              </a:solidFill>
            </a:endParaRPr>
          </a:p>
        </p:txBody>
      </p:sp>
      <p:sp>
        <p:nvSpPr>
          <p:cNvPr id="8" name="Right Arrow 7"/>
          <p:cNvSpPr/>
          <p:nvPr/>
        </p:nvSpPr>
        <p:spPr>
          <a:xfrm>
            <a:off x="3879929" y="2514600"/>
            <a:ext cx="381000" cy="381000"/>
          </a:xfrm>
          <a:prstGeom prst="rightArrow">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55020" y="3352800"/>
            <a:ext cx="2441694" cy="369332"/>
          </a:xfrm>
          <a:prstGeom prst="rect">
            <a:avLst/>
          </a:prstGeom>
          <a:noFill/>
        </p:spPr>
        <p:txBody>
          <a:bodyPr wrap="none" rtlCol="0">
            <a:spAutoFit/>
          </a:bodyPr>
          <a:lstStyle/>
          <a:p>
            <a:r>
              <a:rPr lang="en-US" sz="1800" dirty="0" smtClean="0">
                <a:latin typeface="+mn-lt"/>
              </a:rPr>
              <a:t>Step 1 Build database</a:t>
            </a:r>
            <a:endParaRPr lang="en-US" sz="1800" dirty="0">
              <a:latin typeface="+mn-lt"/>
            </a:endParaRPr>
          </a:p>
        </p:txBody>
      </p:sp>
      <p:sp>
        <p:nvSpPr>
          <p:cNvPr id="11" name="TextBox 10"/>
          <p:cNvSpPr txBox="1"/>
          <p:nvPr/>
        </p:nvSpPr>
        <p:spPr>
          <a:xfrm>
            <a:off x="1358314" y="3669268"/>
            <a:ext cx="2826415" cy="369332"/>
          </a:xfrm>
          <a:prstGeom prst="rect">
            <a:avLst/>
          </a:prstGeom>
          <a:noFill/>
        </p:spPr>
        <p:txBody>
          <a:bodyPr wrap="none" rtlCol="0">
            <a:spAutoFit/>
          </a:bodyPr>
          <a:lstStyle/>
          <a:p>
            <a:r>
              <a:rPr lang="en-US" sz="1800" dirty="0" smtClean="0">
                <a:latin typeface="+mn-lt"/>
              </a:rPr>
              <a:t>Step 2 Gather information</a:t>
            </a:r>
            <a:endParaRPr lang="en-US" sz="1800" dirty="0">
              <a:latin typeface="+mn-lt"/>
            </a:endParaRPr>
          </a:p>
        </p:txBody>
      </p:sp>
      <p:sp>
        <p:nvSpPr>
          <p:cNvPr id="12" name="TextBox 11"/>
          <p:cNvSpPr txBox="1"/>
          <p:nvPr/>
        </p:nvSpPr>
        <p:spPr>
          <a:xfrm>
            <a:off x="1358314" y="4050268"/>
            <a:ext cx="2219518" cy="369332"/>
          </a:xfrm>
          <a:prstGeom prst="rect">
            <a:avLst/>
          </a:prstGeom>
          <a:noFill/>
        </p:spPr>
        <p:txBody>
          <a:bodyPr wrap="none" rtlCol="0">
            <a:spAutoFit/>
          </a:bodyPr>
          <a:lstStyle/>
          <a:p>
            <a:r>
              <a:rPr lang="en-US" sz="1800" dirty="0" smtClean="0">
                <a:latin typeface="+mn-lt"/>
              </a:rPr>
              <a:t>Step 3 Visit process</a:t>
            </a:r>
            <a:endParaRPr lang="en-US" sz="1800" dirty="0">
              <a:latin typeface="+mn-lt"/>
            </a:endParaRPr>
          </a:p>
        </p:txBody>
      </p:sp>
      <p:sp>
        <p:nvSpPr>
          <p:cNvPr id="14" name="TextBox 13"/>
          <p:cNvSpPr txBox="1"/>
          <p:nvPr/>
        </p:nvSpPr>
        <p:spPr>
          <a:xfrm>
            <a:off x="4563750" y="3276600"/>
            <a:ext cx="992579" cy="369332"/>
          </a:xfrm>
          <a:prstGeom prst="rect">
            <a:avLst/>
          </a:prstGeom>
          <a:noFill/>
        </p:spPr>
        <p:txBody>
          <a:bodyPr wrap="none" rtlCol="0">
            <a:spAutoFit/>
          </a:bodyPr>
          <a:lstStyle/>
          <a:p>
            <a:r>
              <a:rPr lang="en-US" sz="1800" dirty="0" smtClean="0">
                <a:latin typeface="+mn-lt"/>
              </a:rPr>
              <a:t>Leaflets</a:t>
            </a:r>
            <a:endParaRPr lang="en-US" sz="1800" dirty="0">
              <a:latin typeface="+mn-lt"/>
            </a:endParaRPr>
          </a:p>
        </p:txBody>
      </p:sp>
      <p:sp>
        <p:nvSpPr>
          <p:cNvPr id="15" name="TextBox 14"/>
          <p:cNvSpPr txBox="1"/>
          <p:nvPr/>
        </p:nvSpPr>
        <p:spPr>
          <a:xfrm>
            <a:off x="4589398" y="3669268"/>
            <a:ext cx="966931" cy="369332"/>
          </a:xfrm>
          <a:prstGeom prst="rect">
            <a:avLst/>
          </a:prstGeom>
          <a:noFill/>
        </p:spPr>
        <p:txBody>
          <a:bodyPr wrap="none" rtlCol="0">
            <a:spAutoFit/>
          </a:bodyPr>
          <a:lstStyle/>
          <a:p>
            <a:r>
              <a:rPr lang="en-US" sz="1800" dirty="0" smtClean="0">
                <a:latin typeface="+mn-lt"/>
              </a:rPr>
              <a:t>Posters</a:t>
            </a:r>
            <a:endParaRPr lang="en-US" sz="1800" dirty="0">
              <a:latin typeface="+mn-lt"/>
            </a:endParaRPr>
          </a:p>
        </p:txBody>
      </p:sp>
      <p:sp>
        <p:nvSpPr>
          <p:cNvPr id="16" name="TextBox 15"/>
          <p:cNvSpPr txBox="1"/>
          <p:nvPr/>
        </p:nvSpPr>
        <p:spPr>
          <a:xfrm>
            <a:off x="4565729" y="4050268"/>
            <a:ext cx="1146468" cy="369332"/>
          </a:xfrm>
          <a:prstGeom prst="rect">
            <a:avLst/>
          </a:prstGeom>
          <a:noFill/>
        </p:spPr>
        <p:txBody>
          <a:bodyPr wrap="none" rtlCol="0">
            <a:spAutoFit/>
          </a:bodyPr>
          <a:lstStyle/>
          <a:p>
            <a:r>
              <a:rPr lang="en-US" sz="1800" dirty="0" smtClean="0">
                <a:latin typeface="+mn-lt"/>
              </a:rPr>
              <a:t>E mailers</a:t>
            </a:r>
            <a:endParaRPr lang="en-US" sz="1800" dirty="0">
              <a:latin typeface="+mn-lt"/>
            </a:endParaRPr>
          </a:p>
        </p:txBody>
      </p:sp>
      <p:sp>
        <p:nvSpPr>
          <p:cNvPr id="17" name="TextBox 16"/>
          <p:cNvSpPr txBox="1"/>
          <p:nvPr/>
        </p:nvSpPr>
        <p:spPr>
          <a:xfrm>
            <a:off x="4565729" y="4495800"/>
            <a:ext cx="2749471" cy="369332"/>
          </a:xfrm>
          <a:prstGeom prst="rect">
            <a:avLst/>
          </a:prstGeom>
          <a:noFill/>
        </p:spPr>
        <p:txBody>
          <a:bodyPr wrap="none" rtlCol="0">
            <a:spAutoFit/>
          </a:bodyPr>
          <a:lstStyle/>
          <a:p>
            <a:r>
              <a:rPr lang="en-US" sz="1800" dirty="0" smtClean="0">
                <a:latin typeface="+mn-lt"/>
              </a:rPr>
              <a:t>Discounts on Bulk orders</a:t>
            </a:r>
            <a:endParaRPr lang="en-US" sz="1800" dirty="0">
              <a:latin typeface="+mn-lt"/>
            </a:endParaRPr>
          </a:p>
        </p:txBody>
      </p:sp>
      <p:sp>
        <p:nvSpPr>
          <p:cNvPr id="18" name="TextBox 17"/>
          <p:cNvSpPr txBox="1"/>
          <p:nvPr/>
        </p:nvSpPr>
        <p:spPr>
          <a:xfrm>
            <a:off x="4565729" y="4888468"/>
            <a:ext cx="2595582" cy="369332"/>
          </a:xfrm>
          <a:prstGeom prst="rect">
            <a:avLst/>
          </a:prstGeom>
          <a:noFill/>
        </p:spPr>
        <p:txBody>
          <a:bodyPr wrap="none" rtlCol="0">
            <a:spAutoFit/>
          </a:bodyPr>
          <a:lstStyle/>
          <a:p>
            <a:r>
              <a:rPr lang="en-US" sz="1800" dirty="0" smtClean="0">
                <a:latin typeface="+mn-lt"/>
              </a:rPr>
              <a:t>Discount for employees</a:t>
            </a:r>
            <a:endParaRPr lang="en-US" sz="1800" dirty="0">
              <a:latin typeface="+mn-lt"/>
            </a:endParaRPr>
          </a:p>
        </p:txBody>
      </p:sp>
      <p:sp>
        <p:nvSpPr>
          <p:cNvPr id="19" name="TextBox 18"/>
          <p:cNvSpPr txBox="1"/>
          <p:nvPr/>
        </p:nvSpPr>
        <p:spPr>
          <a:xfrm>
            <a:off x="4565729" y="5345668"/>
            <a:ext cx="2749471" cy="369332"/>
          </a:xfrm>
          <a:prstGeom prst="rect">
            <a:avLst/>
          </a:prstGeom>
          <a:noFill/>
        </p:spPr>
        <p:txBody>
          <a:bodyPr wrap="none" rtlCol="0">
            <a:spAutoFit/>
          </a:bodyPr>
          <a:lstStyle/>
          <a:p>
            <a:r>
              <a:rPr lang="en-US" sz="1800" dirty="0" smtClean="0">
                <a:latin typeface="+mn-lt"/>
              </a:rPr>
              <a:t>Corporate discount deals</a:t>
            </a:r>
            <a:endParaRPr lang="en-US" sz="1800" dirty="0">
              <a:latin typeface="+mn-lt"/>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Sales key steps</a:t>
            </a:r>
            <a:endParaRPr lang="en-US" dirty="0"/>
          </a:p>
        </p:txBody>
      </p:sp>
      <p:sp>
        <p:nvSpPr>
          <p:cNvPr id="5" name="Rectangle 4"/>
          <p:cNvSpPr/>
          <p:nvPr/>
        </p:nvSpPr>
        <p:spPr>
          <a:xfrm>
            <a:off x="1828800" y="2286000"/>
            <a:ext cx="2209800" cy="822960"/>
          </a:xfrm>
          <a:prstGeom prst="rect">
            <a:avLst/>
          </a:prstGeom>
          <a:solidFill>
            <a:srgbClr val="8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Identify Opportunity</a:t>
            </a:r>
            <a:endParaRPr lang="en-US" dirty="0">
              <a:solidFill>
                <a:srgbClr val="FFFFFF"/>
              </a:solidFill>
            </a:endParaRPr>
          </a:p>
        </p:txBody>
      </p:sp>
      <p:sp>
        <p:nvSpPr>
          <p:cNvPr id="6" name="Rectangle 5"/>
          <p:cNvSpPr/>
          <p:nvPr/>
        </p:nvSpPr>
        <p:spPr>
          <a:xfrm>
            <a:off x="4724400" y="2286000"/>
            <a:ext cx="2209800" cy="82296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Gain Visibility &amp; Incentivize</a:t>
            </a:r>
            <a:endParaRPr lang="en-US" dirty="0">
              <a:solidFill>
                <a:srgbClr val="FFFFFF"/>
              </a:solidFill>
            </a:endParaRPr>
          </a:p>
        </p:txBody>
      </p:sp>
      <p:sp>
        <p:nvSpPr>
          <p:cNvPr id="8" name="Right Arrow 7"/>
          <p:cNvSpPr/>
          <p:nvPr/>
        </p:nvSpPr>
        <p:spPr>
          <a:xfrm>
            <a:off x="4191000" y="2514600"/>
            <a:ext cx="381000" cy="381000"/>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66091" y="3352800"/>
            <a:ext cx="2441694" cy="369332"/>
          </a:xfrm>
          <a:prstGeom prst="rect">
            <a:avLst/>
          </a:prstGeom>
          <a:noFill/>
        </p:spPr>
        <p:txBody>
          <a:bodyPr wrap="none" rtlCol="0">
            <a:spAutoFit/>
          </a:bodyPr>
          <a:lstStyle/>
          <a:p>
            <a:r>
              <a:rPr lang="en-US" sz="1800" dirty="0" smtClean="0">
                <a:latin typeface="+mn-lt"/>
              </a:rPr>
              <a:t>Step 1 Build database</a:t>
            </a:r>
            <a:endParaRPr lang="en-US" sz="1800" dirty="0">
              <a:latin typeface="+mn-lt"/>
            </a:endParaRPr>
          </a:p>
        </p:txBody>
      </p:sp>
      <p:sp>
        <p:nvSpPr>
          <p:cNvPr id="11" name="TextBox 10"/>
          <p:cNvSpPr txBox="1"/>
          <p:nvPr/>
        </p:nvSpPr>
        <p:spPr>
          <a:xfrm>
            <a:off x="1669385" y="3669268"/>
            <a:ext cx="2826415" cy="369332"/>
          </a:xfrm>
          <a:prstGeom prst="rect">
            <a:avLst/>
          </a:prstGeom>
          <a:noFill/>
        </p:spPr>
        <p:txBody>
          <a:bodyPr wrap="none" rtlCol="0">
            <a:spAutoFit/>
          </a:bodyPr>
          <a:lstStyle/>
          <a:p>
            <a:r>
              <a:rPr lang="en-US" sz="1800" dirty="0" smtClean="0">
                <a:latin typeface="+mn-lt"/>
              </a:rPr>
              <a:t>Step 2 Gather information</a:t>
            </a:r>
            <a:endParaRPr lang="en-US" sz="1800" dirty="0">
              <a:latin typeface="+mn-lt"/>
            </a:endParaRPr>
          </a:p>
        </p:txBody>
      </p:sp>
      <p:sp>
        <p:nvSpPr>
          <p:cNvPr id="12" name="TextBox 11"/>
          <p:cNvSpPr txBox="1"/>
          <p:nvPr/>
        </p:nvSpPr>
        <p:spPr>
          <a:xfrm>
            <a:off x="1669385" y="4050268"/>
            <a:ext cx="2557110" cy="646331"/>
          </a:xfrm>
          <a:prstGeom prst="rect">
            <a:avLst/>
          </a:prstGeom>
          <a:noFill/>
        </p:spPr>
        <p:txBody>
          <a:bodyPr wrap="none" rtlCol="0">
            <a:spAutoFit/>
          </a:bodyPr>
          <a:lstStyle/>
          <a:p>
            <a:r>
              <a:rPr lang="en-US" sz="1800" dirty="0" smtClean="0">
                <a:latin typeface="+mn-lt"/>
              </a:rPr>
              <a:t>Step 3 Approach key</a:t>
            </a:r>
          </a:p>
          <a:p>
            <a:r>
              <a:rPr lang="en-US" sz="1800" dirty="0" smtClean="0">
                <a:latin typeface="+mn-lt"/>
              </a:rPr>
              <a:t>           decision makers</a:t>
            </a:r>
            <a:endParaRPr lang="en-US" sz="1800" dirty="0">
              <a:latin typeface="+mn-lt"/>
            </a:endParaRPr>
          </a:p>
        </p:txBody>
      </p:sp>
      <p:sp>
        <p:nvSpPr>
          <p:cNvPr id="14" name="TextBox 13"/>
          <p:cNvSpPr txBox="1"/>
          <p:nvPr/>
        </p:nvSpPr>
        <p:spPr>
          <a:xfrm>
            <a:off x="4874821" y="3276600"/>
            <a:ext cx="992579" cy="369332"/>
          </a:xfrm>
          <a:prstGeom prst="rect">
            <a:avLst/>
          </a:prstGeom>
          <a:noFill/>
        </p:spPr>
        <p:txBody>
          <a:bodyPr wrap="none" rtlCol="0">
            <a:spAutoFit/>
          </a:bodyPr>
          <a:lstStyle/>
          <a:p>
            <a:r>
              <a:rPr lang="en-US" sz="1800" dirty="0" smtClean="0">
                <a:solidFill>
                  <a:schemeClr val="bg2"/>
                </a:solidFill>
                <a:latin typeface="+mn-lt"/>
              </a:rPr>
              <a:t>Leaflets</a:t>
            </a:r>
            <a:endParaRPr lang="en-US" sz="1800" dirty="0">
              <a:solidFill>
                <a:schemeClr val="bg2"/>
              </a:solidFill>
              <a:latin typeface="+mn-lt"/>
            </a:endParaRPr>
          </a:p>
        </p:txBody>
      </p:sp>
      <p:sp>
        <p:nvSpPr>
          <p:cNvPr id="15" name="TextBox 14"/>
          <p:cNvSpPr txBox="1"/>
          <p:nvPr/>
        </p:nvSpPr>
        <p:spPr>
          <a:xfrm>
            <a:off x="4900469" y="3669268"/>
            <a:ext cx="966931" cy="369332"/>
          </a:xfrm>
          <a:prstGeom prst="rect">
            <a:avLst/>
          </a:prstGeom>
          <a:noFill/>
        </p:spPr>
        <p:txBody>
          <a:bodyPr wrap="none" rtlCol="0">
            <a:spAutoFit/>
          </a:bodyPr>
          <a:lstStyle/>
          <a:p>
            <a:r>
              <a:rPr lang="en-US" sz="1800" dirty="0" smtClean="0">
                <a:solidFill>
                  <a:schemeClr val="bg2"/>
                </a:solidFill>
                <a:latin typeface="+mn-lt"/>
              </a:rPr>
              <a:t>Posters</a:t>
            </a:r>
            <a:endParaRPr lang="en-US" sz="1800" dirty="0">
              <a:solidFill>
                <a:schemeClr val="bg2"/>
              </a:solidFill>
              <a:latin typeface="+mn-lt"/>
            </a:endParaRPr>
          </a:p>
        </p:txBody>
      </p:sp>
      <p:sp>
        <p:nvSpPr>
          <p:cNvPr id="16" name="TextBox 15"/>
          <p:cNvSpPr txBox="1"/>
          <p:nvPr/>
        </p:nvSpPr>
        <p:spPr>
          <a:xfrm>
            <a:off x="4876800" y="4050268"/>
            <a:ext cx="1146468" cy="369332"/>
          </a:xfrm>
          <a:prstGeom prst="rect">
            <a:avLst/>
          </a:prstGeom>
          <a:noFill/>
        </p:spPr>
        <p:txBody>
          <a:bodyPr wrap="none" rtlCol="0">
            <a:spAutoFit/>
          </a:bodyPr>
          <a:lstStyle/>
          <a:p>
            <a:r>
              <a:rPr lang="en-US" sz="1800" dirty="0" smtClean="0">
                <a:solidFill>
                  <a:schemeClr val="bg2"/>
                </a:solidFill>
                <a:latin typeface="+mn-lt"/>
              </a:rPr>
              <a:t>E mailers</a:t>
            </a:r>
            <a:endParaRPr lang="en-US" sz="1800" dirty="0">
              <a:solidFill>
                <a:schemeClr val="bg2"/>
              </a:solidFill>
              <a:latin typeface="+mn-lt"/>
            </a:endParaRPr>
          </a:p>
        </p:txBody>
      </p:sp>
      <p:sp>
        <p:nvSpPr>
          <p:cNvPr id="17" name="TextBox 16"/>
          <p:cNvSpPr txBox="1"/>
          <p:nvPr/>
        </p:nvSpPr>
        <p:spPr>
          <a:xfrm>
            <a:off x="4870529" y="4419600"/>
            <a:ext cx="2749471" cy="369332"/>
          </a:xfrm>
          <a:prstGeom prst="rect">
            <a:avLst/>
          </a:prstGeom>
          <a:noFill/>
        </p:spPr>
        <p:txBody>
          <a:bodyPr wrap="none" rtlCol="0">
            <a:spAutoFit/>
          </a:bodyPr>
          <a:lstStyle/>
          <a:p>
            <a:r>
              <a:rPr lang="en-US" sz="1800" dirty="0" smtClean="0">
                <a:solidFill>
                  <a:schemeClr val="bg2"/>
                </a:solidFill>
                <a:latin typeface="+mn-lt"/>
              </a:rPr>
              <a:t>Discounts on Bulk orders</a:t>
            </a:r>
            <a:endParaRPr lang="en-US" sz="1800" dirty="0">
              <a:solidFill>
                <a:schemeClr val="bg2"/>
              </a:solidFill>
              <a:latin typeface="+mn-lt"/>
            </a:endParaRPr>
          </a:p>
        </p:txBody>
      </p:sp>
      <p:sp>
        <p:nvSpPr>
          <p:cNvPr id="18" name="TextBox 17"/>
          <p:cNvSpPr txBox="1"/>
          <p:nvPr/>
        </p:nvSpPr>
        <p:spPr>
          <a:xfrm>
            <a:off x="4870529" y="4812268"/>
            <a:ext cx="2595582" cy="369332"/>
          </a:xfrm>
          <a:prstGeom prst="rect">
            <a:avLst/>
          </a:prstGeom>
          <a:noFill/>
        </p:spPr>
        <p:txBody>
          <a:bodyPr wrap="none" rtlCol="0">
            <a:spAutoFit/>
          </a:bodyPr>
          <a:lstStyle/>
          <a:p>
            <a:r>
              <a:rPr lang="en-US" sz="1800" dirty="0" smtClean="0">
                <a:solidFill>
                  <a:schemeClr val="bg2"/>
                </a:solidFill>
                <a:latin typeface="+mn-lt"/>
              </a:rPr>
              <a:t>Discount for employees</a:t>
            </a:r>
            <a:endParaRPr lang="en-US" sz="1800" dirty="0">
              <a:solidFill>
                <a:schemeClr val="bg2"/>
              </a:solidFill>
              <a:latin typeface="+mn-lt"/>
            </a:endParaRPr>
          </a:p>
        </p:txBody>
      </p:sp>
      <p:sp>
        <p:nvSpPr>
          <p:cNvPr id="19" name="TextBox 18"/>
          <p:cNvSpPr txBox="1"/>
          <p:nvPr/>
        </p:nvSpPr>
        <p:spPr>
          <a:xfrm>
            <a:off x="4870529" y="5269468"/>
            <a:ext cx="2749471" cy="369332"/>
          </a:xfrm>
          <a:prstGeom prst="rect">
            <a:avLst/>
          </a:prstGeom>
          <a:noFill/>
        </p:spPr>
        <p:txBody>
          <a:bodyPr wrap="none" rtlCol="0">
            <a:spAutoFit/>
          </a:bodyPr>
          <a:lstStyle/>
          <a:p>
            <a:r>
              <a:rPr lang="en-US" sz="1800" dirty="0" smtClean="0">
                <a:solidFill>
                  <a:schemeClr val="bg2"/>
                </a:solidFill>
                <a:latin typeface="+mn-lt"/>
              </a:rPr>
              <a:t>Corporate discount deals</a:t>
            </a:r>
            <a:endParaRPr lang="en-US" sz="1800" dirty="0">
              <a:solidFill>
                <a:schemeClr val="bg2"/>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Understanding Sales</a:t>
            </a:r>
            <a:endParaRPr lang="en-US" dirty="0"/>
          </a:p>
        </p:txBody>
      </p:sp>
      <p:pic>
        <p:nvPicPr>
          <p:cNvPr id="7" name="Picture 2" descr="C:\Users\vqg4244\AppData\Local\Temp\Rar$DI00.351\PPP_CSYMB_CLP_circlepuzzle5.png"/>
          <p:cNvPicPr>
            <a:picLocks noChangeAspect="1" noChangeArrowheads="1"/>
          </p:cNvPicPr>
          <p:nvPr/>
        </p:nvPicPr>
        <p:blipFill>
          <a:blip r:embed="rId3" cstate="print"/>
          <a:srcRect/>
          <a:stretch>
            <a:fillRect/>
          </a:stretch>
        </p:blipFill>
        <p:spPr bwMode="auto">
          <a:xfrm>
            <a:off x="1524000" y="152718"/>
            <a:ext cx="5791200" cy="4190683"/>
          </a:xfrm>
          <a:prstGeom prst="rect">
            <a:avLst/>
          </a:prstGeom>
          <a:noFill/>
        </p:spPr>
      </p:pic>
      <p:sp>
        <p:nvSpPr>
          <p:cNvPr id="8" name="TextBox 7"/>
          <p:cNvSpPr txBox="1"/>
          <p:nvPr/>
        </p:nvSpPr>
        <p:spPr>
          <a:xfrm>
            <a:off x="5499971" y="881311"/>
            <a:ext cx="1524049" cy="795089"/>
          </a:xfrm>
          <a:prstGeom prst="rect">
            <a:avLst/>
          </a:prstGeom>
          <a:noFill/>
        </p:spPr>
        <p:txBody>
          <a:bodyPr wrap="none" rtlCol="0">
            <a:spAutoFit/>
          </a:bodyPr>
          <a:lstStyle/>
          <a:p>
            <a:pPr algn="ctr"/>
            <a:r>
              <a:rPr lang="en-US" b="1" dirty="0" smtClean="0">
                <a:solidFill>
                  <a:srgbClr val="FFFFFF"/>
                </a:solidFill>
                <a:latin typeface="Arial Black" pitchFamily="34" charset="0"/>
              </a:rPr>
              <a:t>1.</a:t>
            </a:r>
          </a:p>
          <a:p>
            <a:pPr algn="ctr"/>
            <a:r>
              <a:rPr lang="en-US" sz="1600" b="1" dirty="0" smtClean="0">
                <a:solidFill>
                  <a:srgbClr val="FFFFFF"/>
                </a:solidFill>
                <a:latin typeface="Arial Black" pitchFamily="34" charset="0"/>
              </a:rPr>
              <a:t>Understanding</a:t>
            </a:r>
          </a:p>
          <a:p>
            <a:pPr algn="ctr"/>
            <a:r>
              <a:rPr lang="en-US" sz="1600" b="1" dirty="0" smtClean="0">
                <a:solidFill>
                  <a:srgbClr val="FFFFFF"/>
                </a:solidFill>
                <a:latin typeface="Arial Black" pitchFamily="34" charset="0"/>
              </a:rPr>
              <a:t>Sales</a:t>
            </a:r>
            <a:endParaRPr lang="en-US" sz="1600" b="1" dirty="0">
              <a:solidFill>
                <a:srgbClr val="FFFFFF"/>
              </a:solidFill>
              <a:latin typeface="Arial Black" pitchFamily="34" charset="0"/>
            </a:endParaRPr>
          </a:p>
        </p:txBody>
      </p:sp>
      <p:sp>
        <p:nvSpPr>
          <p:cNvPr id="9" name="TextBox 8"/>
          <p:cNvSpPr txBox="1"/>
          <p:nvPr/>
        </p:nvSpPr>
        <p:spPr>
          <a:xfrm>
            <a:off x="4744162" y="2184400"/>
            <a:ext cx="2062817" cy="1200329"/>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chemeClr val="tx1">
                    <a:lumMod val="50000"/>
                    <a:lumOff val="50000"/>
                  </a:schemeClr>
                </a:solidFill>
                <a:latin typeface="Arial Black" pitchFamily="34" charset="0"/>
              </a:rPr>
              <a:t>2. </a:t>
            </a:r>
          </a:p>
          <a:p>
            <a:pPr algn="ctr"/>
            <a:r>
              <a:rPr lang="en-US" sz="1600" b="1" dirty="0" smtClean="0">
                <a:solidFill>
                  <a:schemeClr val="tx1">
                    <a:lumMod val="50000"/>
                    <a:lumOff val="50000"/>
                  </a:schemeClr>
                </a:solidFill>
                <a:latin typeface="Arial Black" pitchFamily="34" charset="0"/>
              </a:rPr>
              <a:t>Maximize sales inside </a:t>
            </a:r>
            <a:r>
              <a:rPr lang="en-US" sz="1600" b="1" dirty="0">
                <a:solidFill>
                  <a:schemeClr val="tx1">
                    <a:lumMod val="50000"/>
                    <a:lumOff val="50000"/>
                  </a:schemeClr>
                </a:solidFill>
                <a:latin typeface="Arial Black" pitchFamily="34" charset="0"/>
              </a:rPr>
              <a:t>t</a:t>
            </a:r>
            <a:r>
              <a:rPr lang="en-US" sz="1600" b="1" dirty="0" smtClean="0">
                <a:solidFill>
                  <a:schemeClr val="tx1">
                    <a:lumMod val="50000"/>
                    <a:lumOff val="50000"/>
                  </a:schemeClr>
                </a:solidFill>
                <a:latin typeface="Arial Black" pitchFamily="34" charset="0"/>
              </a:rPr>
              <a:t>he store</a:t>
            </a:r>
          </a:p>
        </p:txBody>
      </p:sp>
      <p:sp>
        <p:nvSpPr>
          <p:cNvPr id="10" name="TextBox 9"/>
          <p:cNvSpPr txBox="1"/>
          <p:nvPr/>
        </p:nvSpPr>
        <p:spPr>
          <a:xfrm>
            <a:off x="1978883" y="2184400"/>
            <a:ext cx="2223465" cy="1200329"/>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chemeClr val="tx1">
                    <a:lumMod val="50000"/>
                    <a:lumOff val="50000"/>
                  </a:schemeClr>
                </a:solidFill>
                <a:latin typeface="Arial Black" pitchFamily="34" charset="0"/>
              </a:rPr>
              <a:t>3. </a:t>
            </a:r>
          </a:p>
          <a:p>
            <a:pPr algn="ctr"/>
            <a:r>
              <a:rPr lang="en-US" sz="1600" b="1" dirty="0" smtClean="0">
                <a:solidFill>
                  <a:schemeClr val="tx1">
                    <a:lumMod val="50000"/>
                    <a:lumOff val="50000"/>
                  </a:schemeClr>
                </a:solidFill>
                <a:latin typeface="Arial Black" pitchFamily="34" charset="0"/>
              </a:rPr>
              <a:t>Maximize sales outside the store</a:t>
            </a:r>
          </a:p>
        </p:txBody>
      </p:sp>
      <p:sp>
        <p:nvSpPr>
          <p:cNvPr id="11" name="TextBox 10"/>
          <p:cNvSpPr txBox="1"/>
          <p:nvPr/>
        </p:nvSpPr>
        <p:spPr>
          <a:xfrm>
            <a:off x="1676296" y="914400"/>
            <a:ext cx="1542538" cy="954107"/>
          </a:xfrm>
          <a:prstGeom prst="rect">
            <a:avLst/>
          </a:prstGeom>
          <a:noFill/>
        </p:spPr>
        <p:txBody>
          <a:bodyPr wrap="none" rtlCol="0">
            <a:spAutoFit/>
          </a:bodyPr>
          <a:lstStyle/>
          <a:p>
            <a:pPr algn="ctr"/>
            <a:r>
              <a:rPr lang="en-US" b="1" dirty="0">
                <a:solidFill>
                  <a:schemeClr val="tx1">
                    <a:lumMod val="50000"/>
                    <a:lumOff val="50000"/>
                  </a:schemeClr>
                </a:solidFill>
                <a:latin typeface="Arial Black" pitchFamily="34" charset="0"/>
              </a:rPr>
              <a:t>4.</a:t>
            </a:r>
          </a:p>
          <a:p>
            <a:pPr algn="ctr"/>
            <a:r>
              <a:rPr lang="en-US" sz="1600" b="1" dirty="0" smtClean="0">
                <a:solidFill>
                  <a:schemeClr val="tx1">
                    <a:lumMod val="50000"/>
                    <a:lumOff val="50000"/>
                  </a:schemeClr>
                </a:solidFill>
                <a:latin typeface="Arial Black" pitchFamily="34" charset="0"/>
              </a:rPr>
              <a:t> Local Store</a:t>
            </a:r>
          </a:p>
          <a:p>
            <a:pPr algn="ctr"/>
            <a:r>
              <a:rPr lang="en-US" sz="1600" b="1" dirty="0" smtClean="0">
                <a:solidFill>
                  <a:schemeClr val="tx1">
                    <a:lumMod val="50000"/>
                    <a:lumOff val="50000"/>
                  </a:schemeClr>
                </a:solidFill>
                <a:latin typeface="Arial Black" pitchFamily="34" charset="0"/>
              </a:rPr>
              <a:t> Marketing</a:t>
            </a:r>
          </a:p>
        </p:txBody>
      </p:sp>
      <p:sp>
        <p:nvSpPr>
          <p:cNvPr id="12" name="TextBox 11"/>
          <p:cNvSpPr txBox="1"/>
          <p:nvPr/>
        </p:nvSpPr>
        <p:spPr>
          <a:xfrm>
            <a:off x="3777307" y="152400"/>
            <a:ext cx="1414170" cy="954107"/>
          </a:xfrm>
          <a:prstGeom prst="rect">
            <a:avLst/>
          </a:prstGeom>
          <a:noFill/>
        </p:spPr>
        <p:txBody>
          <a:bodyPr wrap="none" rtlCol="0">
            <a:spAutoFit/>
          </a:bodyPr>
          <a:lstStyle/>
          <a:p>
            <a:pPr algn="ctr"/>
            <a:r>
              <a:rPr lang="en-US" b="1" dirty="0">
                <a:solidFill>
                  <a:schemeClr val="tx1">
                    <a:lumMod val="50000"/>
                    <a:lumOff val="50000"/>
                  </a:schemeClr>
                </a:solidFill>
                <a:latin typeface="Arial Black" pitchFamily="34" charset="0"/>
              </a:rPr>
              <a:t>5. </a:t>
            </a:r>
          </a:p>
          <a:p>
            <a:pPr algn="ctr"/>
            <a:r>
              <a:rPr lang="en-US" sz="1600" b="1" dirty="0" smtClean="0">
                <a:solidFill>
                  <a:schemeClr val="tx1">
                    <a:lumMod val="50000"/>
                    <a:lumOff val="50000"/>
                  </a:schemeClr>
                </a:solidFill>
                <a:latin typeface="Arial Black" pitchFamily="34" charset="0"/>
              </a:rPr>
              <a:t>Measuring </a:t>
            </a:r>
          </a:p>
          <a:p>
            <a:pPr algn="ctr"/>
            <a:r>
              <a:rPr lang="en-US" sz="1600" b="1" dirty="0" smtClean="0">
                <a:solidFill>
                  <a:schemeClr val="tx1">
                    <a:lumMod val="50000"/>
                    <a:lumOff val="50000"/>
                  </a:schemeClr>
                </a:solidFill>
                <a:latin typeface="Arial Black" pitchFamily="34" charset="0"/>
              </a:rPr>
              <a:t>Results </a:t>
            </a:r>
          </a:p>
        </p:txBody>
      </p:sp>
      <p:pic>
        <p:nvPicPr>
          <p:cNvPr id="13" name="Picture 7" descr="Logo 0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962400" y="1371600"/>
            <a:ext cx="1002712" cy="1041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Opportunity</a:t>
            </a:r>
            <a:endParaRPr lang="en-US" dirty="0"/>
          </a:p>
        </p:txBody>
      </p:sp>
      <p:sp>
        <p:nvSpPr>
          <p:cNvPr id="3" name="Content Placeholder 2"/>
          <p:cNvSpPr>
            <a:spLocks noGrp="1"/>
          </p:cNvSpPr>
          <p:nvPr>
            <p:ph idx="1"/>
          </p:nvPr>
        </p:nvSpPr>
        <p:spPr/>
        <p:txBody>
          <a:bodyPr/>
          <a:lstStyle/>
          <a:p>
            <a:pPr>
              <a:buNone/>
            </a:pPr>
            <a:r>
              <a:rPr lang="en-US" sz="2800" dirty="0" smtClean="0">
                <a:solidFill>
                  <a:schemeClr val="tx2"/>
                </a:solidFill>
                <a:latin typeface="Arial Black" pitchFamily="34" charset="0"/>
              </a:rPr>
              <a:t>Step 1</a:t>
            </a:r>
          </a:p>
          <a:p>
            <a:pPr lvl="1">
              <a:buFont typeface="Wingdings" pitchFamily="2" charset="2"/>
              <a:buChar char="§"/>
            </a:pPr>
            <a:r>
              <a:rPr lang="en-US" sz="2200" dirty="0" smtClean="0">
                <a:solidFill>
                  <a:schemeClr val="tx2"/>
                </a:solidFill>
                <a:latin typeface="Arial Black" pitchFamily="34" charset="0"/>
              </a:rPr>
              <a:t>List all major corporate in your area</a:t>
            </a:r>
          </a:p>
          <a:p>
            <a:pPr lvl="1">
              <a:buFont typeface="Wingdings" pitchFamily="2" charset="2"/>
              <a:buChar char="§"/>
            </a:pPr>
            <a:r>
              <a:rPr lang="en-US" sz="2200" dirty="0" smtClean="0">
                <a:solidFill>
                  <a:schemeClr val="tx2"/>
                </a:solidFill>
                <a:latin typeface="Arial Black" pitchFamily="34" charset="0"/>
              </a:rPr>
              <a:t>Tap into Map My India data</a:t>
            </a:r>
          </a:p>
          <a:p>
            <a:pPr lvl="1">
              <a:buFont typeface="Wingdings" pitchFamily="2" charset="2"/>
              <a:buChar char="§"/>
            </a:pPr>
            <a:r>
              <a:rPr lang="en-US" sz="2200" dirty="0" smtClean="0">
                <a:solidFill>
                  <a:schemeClr val="tx2"/>
                </a:solidFill>
                <a:latin typeface="Arial Black" pitchFamily="34" charset="0"/>
              </a:rPr>
              <a:t> Use hard coded pod data</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categories based on opportunity</a:t>
            </a:r>
            <a:endParaRPr lang="en-US" dirty="0"/>
          </a:p>
        </p:txBody>
      </p:sp>
      <p:sp>
        <p:nvSpPr>
          <p:cNvPr id="3" name="Content Placeholder 2"/>
          <p:cNvSpPr>
            <a:spLocks noGrp="1"/>
          </p:cNvSpPr>
          <p:nvPr>
            <p:ph idx="1"/>
          </p:nvPr>
        </p:nvSpPr>
        <p:spPr>
          <a:xfrm>
            <a:off x="457200" y="1759863"/>
            <a:ext cx="8229600" cy="4525963"/>
          </a:xfrm>
        </p:spPr>
        <p:txBody>
          <a:bodyPr>
            <a:normAutofit/>
          </a:bodyPr>
          <a:lstStyle/>
          <a:p>
            <a:pPr>
              <a:buNone/>
            </a:pPr>
            <a:r>
              <a:rPr lang="en-US" sz="2800" dirty="0" smtClean="0">
                <a:solidFill>
                  <a:schemeClr val="tx2"/>
                </a:solidFill>
                <a:latin typeface="Arial Black" pitchFamily="34" charset="0"/>
              </a:rPr>
              <a:t>Step 2 </a:t>
            </a:r>
            <a:r>
              <a:rPr lang="en-US" sz="2200" dirty="0" smtClean="0">
                <a:solidFill>
                  <a:schemeClr val="tx2"/>
                </a:solidFill>
                <a:latin typeface="Arial Black" pitchFamily="34" charset="0"/>
              </a:rPr>
              <a:t>(Gather information about companies)</a:t>
            </a:r>
          </a:p>
          <a:p>
            <a:pPr lvl="1">
              <a:buFont typeface="Wingdings" pitchFamily="2" charset="2"/>
              <a:buChar char="§"/>
            </a:pPr>
            <a:r>
              <a:rPr lang="en-US" sz="2200" dirty="0" smtClean="0">
                <a:solidFill>
                  <a:schemeClr val="tx2"/>
                </a:solidFill>
                <a:latin typeface="Arial Black" pitchFamily="34" charset="0"/>
              </a:rPr>
              <a:t>Employee count</a:t>
            </a:r>
          </a:p>
          <a:p>
            <a:pPr lvl="1">
              <a:buFont typeface="Wingdings" pitchFamily="2" charset="2"/>
              <a:buChar char="§"/>
            </a:pPr>
            <a:r>
              <a:rPr lang="en-US" sz="2200" dirty="0" smtClean="0">
                <a:solidFill>
                  <a:schemeClr val="tx2"/>
                </a:solidFill>
                <a:latin typeface="Arial Black" pitchFamily="34" charset="0"/>
              </a:rPr>
              <a:t>Drive time</a:t>
            </a:r>
          </a:p>
          <a:p>
            <a:pPr lvl="1">
              <a:buFont typeface="Wingdings" pitchFamily="2" charset="2"/>
              <a:buChar char="§"/>
            </a:pPr>
            <a:r>
              <a:rPr lang="en-US" sz="2200" dirty="0" smtClean="0">
                <a:solidFill>
                  <a:schemeClr val="tx2"/>
                </a:solidFill>
                <a:latin typeface="Arial Black" pitchFamily="34" charset="0"/>
              </a:rPr>
              <a:t>Presence of competition</a:t>
            </a:r>
          </a:p>
          <a:p>
            <a:pPr lvl="1">
              <a:buFont typeface="Wingdings" pitchFamily="2" charset="2"/>
              <a:buChar char="§"/>
            </a:pPr>
            <a:r>
              <a:rPr lang="en-US" sz="2200" dirty="0" smtClean="0">
                <a:solidFill>
                  <a:schemeClr val="tx2"/>
                </a:solidFill>
                <a:latin typeface="Arial Black" pitchFamily="34" charset="0"/>
              </a:rPr>
              <a:t>Previous order history</a:t>
            </a:r>
            <a:endParaRPr lang="en-US" sz="2200" dirty="0">
              <a:solidFill>
                <a:schemeClr val="tx2"/>
              </a:solidFill>
              <a:latin typeface="Arial Black" pitchFamily="34"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5228" y="2319524"/>
            <a:ext cx="8915400" cy="2390361"/>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Example</a:t>
            </a:r>
            <a:endParaRPr lang="en-US" dirty="0"/>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 key decision makers</a:t>
            </a:r>
            <a:endParaRPr lang="en-US" dirty="0"/>
          </a:p>
        </p:txBody>
      </p:sp>
      <p:sp>
        <p:nvSpPr>
          <p:cNvPr id="3" name="Content Placeholder 2"/>
          <p:cNvSpPr>
            <a:spLocks noGrp="1"/>
          </p:cNvSpPr>
          <p:nvPr>
            <p:ph idx="1"/>
          </p:nvPr>
        </p:nvSpPr>
        <p:spPr/>
        <p:txBody>
          <a:bodyPr/>
          <a:lstStyle/>
          <a:p>
            <a:pPr>
              <a:buNone/>
            </a:pPr>
            <a:r>
              <a:rPr lang="en-US" sz="2800" dirty="0" smtClean="0">
                <a:solidFill>
                  <a:schemeClr val="tx2"/>
                </a:solidFill>
                <a:latin typeface="Arial Black" pitchFamily="34" charset="0"/>
              </a:rPr>
              <a:t>Step 3</a:t>
            </a:r>
            <a:r>
              <a:rPr lang="en-US" sz="2200" dirty="0" smtClean="0">
                <a:solidFill>
                  <a:schemeClr val="tx2"/>
                </a:solidFill>
                <a:latin typeface="Arial Black" pitchFamily="34" charset="0"/>
              </a:rPr>
              <a:t> - Corporate kit to reach out to 	       	       HR/Admin head-</a:t>
            </a:r>
          </a:p>
          <a:p>
            <a:pPr>
              <a:buNone/>
            </a:pPr>
            <a:endParaRPr lang="en-US" sz="2200" dirty="0" smtClean="0">
              <a:solidFill>
                <a:schemeClr val="tx2"/>
              </a:solidFill>
              <a:latin typeface="Arial Black" pitchFamily="34" charset="0"/>
            </a:endParaRPr>
          </a:p>
          <a:p>
            <a:pPr lvl="2">
              <a:buFont typeface="Wingdings" pitchFamily="2" charset="2"/>
              <a:buChar char="§"/>
            </a:pPr>
            <a:r>
              <a:rPr lang="en-US" sz="2200" dirty="0" smtClean="0">
                <a:solidFill>
                  <a:schemeClr val="tx2"/>
                </a:solidFill>
                <a:latin typeface="Arial Black" pitchFamily="34" charset="0"/>
              </a:rPr>
              <a:t>Brief introduction</a:t>
            </a:r>
          </a:p>
          <a:p>
            <a:pPr lvl="2">
              <a:buFont typeface="Wingdings" pitchFamily="2" charset="2"/>
              <a:buChar char="§"/>
            </a:pPr>
            <a:r>
              <a:rPr lang="en-US" sz="2200" dirty="0" smtClean="0">
                <a:solidFill>
                  <a:schemeClr val="tx2"/>
                </a:solidFill>
                <a:latin typeface="Arial Black" pitchFamily="34" charset="0"/>
              </a:rPr>
              <a:t>Corporate leaflet</a:t>
            </a:r>
          </a:p>
          <a:p>
            <a:pPr lvl="2">
              <a:buFont typeface="Wingdings" pitchFamily="2" charset="2"/>
              <a:buChar char="§"/>
            </a:pPr>
            <a:r>
              <a:rPr lang="en-US" sz="2200" dirty="0" smtClean="0">
                <a:solidFill>
                  <a:schemeClr val="tx2"/>
                </a:solidFill>
                <a:latin typeface="Arial Black" pitchFamily="34" charset="0"/>
              </a:rPr>
              <a:t>E-mail with offers (Bulk Order Slabs)</a:t>
            </a:r>
          </a:p>
          <a:p>
            <a:pPr lvl="2">
              <a:buFont typeface="Wingdings" pitchFamily="2" charset="2"/>
              <a:buChar char="§"/>
            </a:pPr>
            <a:r>
              <a:rPr lang="en-US" sz="2200" dirty="0" smtClean="0">
                <a:solidFill>
                  <a:schemeClr val="tx2"/>
                </a:solidFill>
                <a:latin typeface="Arial Black" pitchFamily="34" charset="0"/>
              </a:rPr>
              <a:t>Employee discount </a:t>
            </a:r>
            <a:endParaRPr lang="en-US" sz="2200" dirty="0">
              <a:solidFill>
                <a:schemeClr val="tx2"/>
              </a:solidFill>
              <a:latin typeface="Arial Black"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77"/>
            <a:ext cx="8229600" cy="1143000"/>
          </a:xfrm>
        </p:spPr>
        <p:txBody>
          <a:bodyPr/>
          <a:lstStyle/>
          <a:p>
            <a:r>
              <a:rPr lang="en-US" dirty="0" smtClean="0"/>
              <a:t>Script Flow</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1" y="1143000"/>
            <a:ext cx="4517571" cy="1895127"/>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6273" t="13687" r="7881" b="17127"/>
          <a:stretch>
            <a:fillRect/>
          </a:stretch>
        </p:blipFill>
        <p:spPr bwMode="auto">
          <a:xfrm>
            <a:off x="2623224" y="1538513"/>
            <a:ext cx="1843548" cy="551141"/>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2286000" y="3046700"/>
            <a:ext cx="4135210" cy="183010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4419600" y="4908655"/>
            <a:ext cx="4352926" cy="1920317"/>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l="6273" t="13687" r="7881" b="17127"/>
          <a:stretch>
            <a:fillRect/>
          </a:stretch>
        </p:blipFill>
        <p:spPr bwMode="auto">
          <a:xfrm>
            <a:off x="6995147" y="5334001"/>
            <a:ext cx="1691654" cy="5293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contact report</a:t>
            </a:r>
            <a:endParaRPr lang="en-US" dirty="0"/>
          </a:p>
        </p:txBody>
      </p:sp>
      <p:graphicFrame>
        <p:nvGraphicFramePr>
          <p:cNvPr id="4" name="Table 3"/>
          <p:cNvGraphicFramePr>
            <a:graphicFrameLocks noGrp="1"/>
          </p:cNvGraphicFramePr>
          <p:nvPr/>
        </p:nvGraphicFramePr>
        <p:xfrm>
          <a:off x="457200" y="2133602"/>
          <a:ext cx="8229600" cy="3047996"/>
        </p:xfrm>
        <a:graphic>
          <a:graphicData uri="http://schemas.openxmlformats.org/drawingml/2006/table">
            <a:tbl>
              <a:tblPr>
                <a:effectLst>
                  <a:outerShdw blurRad="50800" dist="38100" dir="2700000" algn="tl" rotWithShape="0">
                    <a:prstClr val="black">
                      <a:alpha val="40000"/>
                    </a:prstClr>
                  </a:outerShdw>
                </a:effectLst>
              </a:tblPr>
              <a:tblGrid>
                <a:gridCol w="1752600"/>
                <a:gridCol w="3216216"/>
                <a:gridCol w="3260784"/>
              </a:tblGrid>
              <a:tr h="460549">
                <a:tc>
                  <a:txBody>
                    <a:bodyPr/>
                    <a:lstStyle/>
                    <a:p>
                      <a:pPr algn="l" fontAlgn="b"/>
                      <a:r>
                        <a:rPr lang="en-US" sz="1600" b="0" i="0" u="none" strike="noStrike" dirty="0">
                          <a:solidFill>
                            <a:srgbClr val="FFFFFF"/>
                          </a:solidFill>
                          <a:latin typeface="Arial"/>
                        </a:rPr>
                        <a:t>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000000"/>
                    </a:solidFill>
                  </a:tcPr>
                </a:tc>
                <a:tc>
                  <a:txBody>
                    <a:bodyPr/>
                    <a:lstStyle/>
                    <a:p>
                      <a:pPr algn="ctr" fontAlgn="b"/>
                      <a:r>
                        <a:rPr lang="en-US" sz="1600" b="0" i="0" u="none" strike="noStrike" dirty="0">
                          <a:solidFill>
                            <a:srgbClr val="000000"/>
                          </a:solidFill>
                          <a:latin typeface="Arial"/>
                        </a:rPr>
                        <a:t> 15th Aug, 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c>
                  <a:txBody>
                    <a:bodyPr/>
                    <a:lstStyle/>
                    <a:p>
                      <a:pPr algn="ctr" fontAlgn="b"/>
                      <a:r>
                        <a:rPr lang="en-US" sz="1600" b="0" i="0" u="none" strike="noStrike">
                          <a:solidFill>
                            <a:srgbClr val="000000"/>
                          </a:solidFill>
                          <a:latin typeface="Arial"/>
                        </a:rPr>
                        <a:t>16th Aug, 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r>
              <a:tr h="602900">
                <a:tc>
                  <a:txBody>
                    <a:bodyPr/>
                    <a:lstStyle/>
                    <a:p>
                      <a:pPr algn="l" fontAlgn="b"/>
                      <a:r>
                        <a:rPr lang="en-US" sz="1600" b="0" i="0" u="none" strike="noStrike" dirty="0">
                          <a:solidFill>
                            <a:srgbClr val="FFFFFF"/>
                          </a:solidFill>
                          <a:latin typeface="Arial"/>
                        </a:rPr>
                        <a:t>Account Contacted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000000"/>
                    </a:solidFill>
                  </a:tcPr>
                </a:tc>
                <a:tc>
                  <a:txBody>
                    <a:bodyPr/>
                    <a:lstStyle/>
                    <a:p>
                      <a:pPr algn="ctr" fontAlgn="b"/>
                      <a:r>
                        <a:rPr lang="en-US" sz="1600" b="0" i="0" u="none" strike="noStrike" dirty="0">
                          <a:solidFill>
                            <a:srgbClr val="000000"/>
                          </a:solidFill>
                          <a:latin typeface="Arial"/>
                        </a:rPr>
                        <a:t>Indigo Airlines (Global Business Park)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c>
                  <a:txBody>
                    <a:bodyPr/>
                    <a:lstStyle/>
                    <a:p>
                      <a:pPr algn="ctr" fontAlgn="b"/>
                      <a:r>
                        <a:rPr lang="en-US" sz="1600" b="0" i="0" u="none" strike="noStrike">
                          <a:solidFill>
                            <a:srgbClr val="000000"/>
                          </a:solidFill>
                          <a:latin typeface="Arial"/>
                        </a:rPr>
                        <a:t>Genpact (Golf Course 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r>
              <a:tr h="460549">
                <a:tc>
                  <a:txBody>
                    <a:bodyPr/>
                    <a:lstStyle/>
                    <a:p>
                      <a:pPr algn="l" fontAlgn="b"/>
                      <a:r>
                        <a:rPr lang="en-US" sz="1600" b="0" i="0" u="none" strike="noStrike" dirty="0">
                          <a:solidFill>
                            <a:srgbClr val="FFFFFF"/>
                          </a:solidFill>
                          <a:latin typeface="Arial"/>
                        </a:rPr>
                        <a:t>Remarks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000000"/>
                    </a:solidFill>
                  </a:tcPr>
                </a:tc>
                <a:tc rowSpan="2">
                  <a:txBody>
                    <a:bodyPr/>
                    <a:lstStyle/>
                    <a:p>
                      <a:pPr algn="ctr" fontAlgn="b"/>
                      <a:r>
                        <a:rPr lang="en-US" sz="1600" b="0" i="0" u="none" strike="noStrike" dirty="0">
                          <a:solidFill>
                            <a:srgbClr val="000000"/>
                          </a:solidFill>
                          <a:latin typeface="Arial"/>
                        </a:rPr>
                        <a:t>Discussed bulk order for annual celebration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c rowSpan="2">
                  <a:txBody>
                    <a:bodyPr/>
                    <a:lstStyle/>
                    <a:p>
                      <a:pPr algn="ctr" fontAlgn="b"/>
                      <a:r>
                        <a:rPr lang="en-US" sz="1600" b="0" i="0" u="none" strike="noStrike">
                          <a:solidFill>
                            <a:srgbClr val="000000"/>
                          </a:solidFill>
                          <a:latin typeface="Arial"/>
                        </a:rPr>
                        <a:t>100 gift voucher of Rs 250 to be delivered on 25th of August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r>
              <a:tr h="460549">
                <a:tc>
                  <a:txBody>
                    <a:bodyPr/>
                    <a:lstStyle/>
                    <a:p>
                      <a:pPr algn="l" fontAlgn="b"/>
                      <a:r>
                        <a:rPr lang="en-US" sz="1600" b="0" i="0" u="none" strike="noStrike" dirty="0">
                          <a:solidFill>
                            <a:srgbClr val="FFFFFF"/>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000000"/>
                    </a:solidFill>
                  </a:tcPr>
                </a:tc>
                <a:tc vMerge="1">
                  <a:txBody>
                    <a:bodyPr/>
                    <a:lstStyle/>
                    <a:p>
                      <a:endParaRPr lang="en-US"/>
                    </a:p>
                  </a:txBody>
                  <a:tcPr/>
                </a:tc>
                <a:tc vMerge="1">
                  <a:txBody>
                    <a:bodyPr/>
                    <a:lstStyle/>
                    <a:p>
                      <a:endParaRPr lang="en-US"/>
                    </a:p>
                  </a:txBody>
                  <a:tcPr/>
                </a:tc>
              </a:tr>
              <a:tr h="602900">
                <a:tc>
                  <a:txBody>
                    <a:bodyPr/>
                    <a:lstStyle/>
                    <a:p>
                      <a:pPr algn="l" fontAlgn="b"/>
                      <a:r>
                        <a:rPr lang="en-US" sz="1600" b="0" i="0" u="none" strike="noStrike" dirty="0">
                          <a:solidFill>
                            <a:srgbClr val="FFFFFF"/>
                          </a:solidFill>
                          <a:latin typeface="Arial"/>
                        </a:rPr>
                        <a:t>Mode of Contact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000000"/>
                    </a:solidFill>
                  </a:tcPr>
                </a:tc>
                <a:tc>
                  <a:txBody>
                    <a:bodyPr/>
                    <a:lstStyle/>
                    <a:p>
                      <a:pPr algn="ctr" fontAlgn="b"/>
                      <a:r>
                        <a:rPr lang="en-US" sz="1600" b="0" i="0" u="none" strike="noStrike" dirty="0">
                          <a:solidFill>
                            <a:srgbClr val="000000"/>
                          </a:solidFill>
                          <a:latin typeface="Arial"/>
                        </a:rPr>
                        <a:t>Visit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c>
                  <a:txBody>
                    <a:bodyPr/>
                    <a:lstStyle/>
                    <a:p>
                      <a:pPr algn="ctr" fontAlgn="b"/>
                      <a:r>
                        <a:rPr lang="en-US" sz="1600" b="0" i="0" u="none" strike="noStrike">
                          <a:solidFill>
                            <a:srgbClr val="000000"/>
                          </a:solidFill>
                          <a:latin typeface="Arial"/>
                        </a:rPr>
                        <a:t>Telephone call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r>
              <a:tr h="460549">
                <a:tc>
                  <a:txBody>
                    <a:bodyPr/>
                    <a:lstStyle/>
                    <a:p>
                      <a:pPr algn="l" fontAlgn="b"/>
                      <a:r>
                        <a:rPr lang="en-US" sz="1600" b="0" i="0" u="none" strike="noStrike" dirty="0">
                          <a:solidFill>
                            <a:srgbClr val="FFFFFF"/>
                          </a:solidFill>
                          <a:latin typeface="Arial"/>
                        </a:rPr>
                        <a:t>Contact Person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solidFill>
                      <a:srgbClr val="000000"/>
                    </a:solidFill>
                  </a:tcPr>
                </a:tc>
                <a:tc>
                  <a:txBody>
                    <a:bodyPr/>
                    <a:lstStyle/>
                    <a:p>
                      <a:pPr algn="ctr" fontAlgn="b"/>
                      <a:r>
                        <a:rPr lang="en-US" sz="1600" b="0" i="0" u="none" strike="noStrike" dirty="0">
                          <a:solidFill>
                            <a:srgbClr val="000000"/>
                          </a:solidFill>
                          <a:latin typeface="Arial"/>
                        </a:rPr>
                        <a:t>Susan Andrews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c>
                  <a:txBody>
                    <a:bodyPr/>
                    <a:lstStyle/>
                    <a:p>
                      <a:pPr algn="ctr" fontAlgn="b"/>
                      <a:r>
                        <a:rPr lang="en-US" sz="1600" b="0" i="0" u="none" strike="noStrike" dirty="0" err="1">
                          <a:solidFill>
                            <a:srgbClr val="000000"/>
                          </a:solidFill>
                          <a:latin typeface="Arial"/>
                        </a:rPr>
                        <a:t>Pritam</a:t>
                      </a:r>
                      <a:r>
                        <a:rPr lang="en-US" sz="1600" b="0" i="0" u="none" strike="noStrike" dirty="0">
                          <a:solidFill>
                            <a:srgbClr val="000000"/>
                          </a:solidFill>
                          <a:latin typeface="Arial"/>
                        </a:rPr>
                        <a:t> Kumar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cell3D prstMaterial="dkEdge">
                      <a:bevel/>
                      <a:lightRig rig="flood" dir="t"/>
                    </a:cell3D>
                  </a:tcPr>
                </a:tc>
              </a:tr>
            </a:tbl>
          </a:graphicData>
        </a:graphic>
      </p:graphicFrame>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Sales ..key steps</a:t>
            </a:r>
            <a:endParaRPr lang="en-US" dirty="0"/>
          </a:p>
        </p:txBody>
      </p:sp>
      <p:sp>
        <p:nvSpPr>
          <p:cNvPr id="5" name="Rectangle 4"/>
          <p:cNvSpPr/>
          <p:nvPr/>
        </p:nvSpPr>
        <p:spPr>
          <a:xfrm>
            <a:off x="1365329" y="2286000"/>
            <a:ext cx="2209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Identify Opportunity</a:t>
            </a:r>
            <a:endParaRPr lang="en-US" dirty="0">
              <a:solidFill>
                <a:srgbClr val="FFFFFF"/>
              </a:solidFill>
            </a:endParaRPr>
          </a:p>
        </p:txBody>
      </p:sp>
      <p:sp>
        <p:nvSpPr>
          <p:cNvPr id="6" name="Rectangle 5"/>
          <p:cNvSpPr/>
          <p:nvPr/>
        </p:nvSpPr>
        <p:spPr>
          <a:xfrm>
            <a:off x="4260929" y="2286000"/>
            <a:ext cx="2209800" cy="838200"/>
          </a:xfrm>
          <a:prstGeom prst="rect">
            <a:avLst/>
          </a:prstGeom>
          <a:solidFill>
            <a:srgbClr val="8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Gain Visibility &amp; Incentivize</a:t>
            </a:r>
            <a:endParaRPr lang="en-US" dirty="0">
              <a:solidFill>
                <a:srgbClr val="FFFFFF"/>
              </a:solidFill>
            </a:endParaRPr>
          </a:p>
        </p:txBody>
      </p:sp>
      <p:sp>
        <p:nvSpPr>
          <p:cNvPr id="8" name="Right Arrow 7"/>
          <p:cNvSpPr/>
          <p:nvPr/>
        </p:nvSpPr>
        <p:spPr>
          <a:xfrm>
            <a:off x="3727529" y="2514600"/>
            <a:ext cx="381000" cy="381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02620" y="3352800"/>
            <a:ext cx="2441694" cy="369332"/>
          </a:xfrm>
          <a:prstGeom prst="rect">
            <a:avLst/>
          </a:prstGeom>
          <a:noFill/>
        </p:spPr>
        <p:txBody>
          <a:bodyPr wrap="none" rtlCol="0">
            <a:spAutoFit/>
          </a:bodyPr>
          <a:lstStyle/>
          <a:p>
            <a:r>
              <a:rPr lang="en-US" sz="1800" dirty="0" smtClean="0">
                <a:solidFill>
                  <a:schemeClr val="bg2"/>
                </a:solidFill>
                <a:latin typeface="+mn-lt"/>
              </a:rPr>
              <a:t>Step 1 Build database</a:t>
            </a:r>
            <a:endParaRPr lang="en-US" sz="1800" dirty="0">
              <a:solidFill>
                <a:schemeClr val="bg2"/>
              </a:solidFill>
              <a:latin typeface="+mn-lt"/>
            </a:endParaRPr>
          </a:p>
        </p:txBody>
      </p:sp>
      <p:sp>
        <p:nvSpPr>
          <p:cNvPr id="11" name="TextBox 10"/>
          <p:cNvSpPr txBox="1"/>
          <p:nvPr/>
        </p:nvSpPr>
        <p:spPr>
          <a:xfrm>
            <a:off x="1205914" y="3669268"/>
            <a:ext cx="2826415" cy="369332"/>
          </a:xfrm>
          <a:prstGeom prst="rect">
            <a:avLst/>
          </a:prstGeom>
          <a:noFill/>
        </p:spPr>
        <p:txBody>
          <a:bodyPr wrap="none" rtlCol="0">
            <a:spAutoFit/>
          </a:bodyPr>
          <a:lstStyle/>
          <a:p>
            <a:r>
              <a:rPr lang="en-US" sz="1800" dirty="0" smtClean="0">
                <a:solidFill>
                  <a:schemeClr val="bg2"/>
                </a:solidFill>
                <a:latin typeface="+mn-lt"/>
              </a:rPr>
              <a:t>Step 2 Gather information</a:t>
            </a:r>
            <a:endParaRPr lang="en-US" sz="1800" dirty="0">
              <a:solidFill>
                <a:schemeClr val="bg2"/>
              </a:solidFill>
              <a:latin typeface="+mn-lt"/>
            </a:endParaRPr>
          </a:p>
        </p:txBody>
      </p:sp>
      <p:sp>
        <p:nvSpPr>
          <p:cNvPr id="12" name="TextBox 11"/>
          <p:cNvSpPr txBox="1"/>
          <p:nvPr/>
        </p:nvSpPr>
        <p:spPr>
          <a:xfrm>
            <a:off x="1205914" y="4050268"/>
            <a:ext cx="2219518" cy="369332"/>
          </a:xfrm>
          <a:prstGeom prst="rect">
            <a:avLst/>
          </a:prstGeom>
          <a:noFill/>
        </p:spPr>
        <p:txBody>
          <a:bodyPr wrap="none" rtlCol="0">
            <a:spAutoFit/>
          </a:bodyPr>
          <a:lstStyle/>
          <a:p>
            <a:r>
              <a:rPr lang="en-US" sz="1800" dirty="0" smtClean="0">
                <a:solidFill>
                  <a:schemeClr val="bg2"/>
                </a:solidFill>
                <a:latin typeface="+mn-lt"/>
              </a:rPr>
              <a:t>Step 3 Visit process</a:t>
            </a:r>
            <a:endParaRPr lang="en-US" sz="1800" dirty="0">
              <a:solidFill>
                <a:schemeClr val="bg2"/>
              </a:solidFill>
              <a:latin typeface="+mn-lt"/>
            </a:endParaRPr>
          </a:p>
        </p:txBody>
      </p:sp>
      <p:sp>
        <p:nvSpPr>
          <p:cNvPr id="14" name="TextBox 13"/>
          <p:cNvSpPr txBox="1"/>
          <p:nvPr/>
        </p:nvSpPr>
        <p:spPr>
          <a:xfrm>
            <a:off x="4411350" y="3276600"/>
            <a:ext cx="1685077" cy="369332"/>
          </a:xfrm>
          <a:prstGeom prst="rect">
            <a:avLst/>
          </a:prstGeom>
          <a:noFill/>
        </p:spPr>
        <p:txBody>
          <a:bodyPr wrap="none" rtlCol="0">
            <a:spAutoFit/>
          </a:bodyPr>
          <a:lstStyle/>
          <a:p>
            <a:r>
              <a:rPr lang="en-US" sz="1800" dirty="0" smtClean="0">
                <a:latin typeface="+mn-lt"/>
              </a:rPr>
              <a:t>Menu booklets</a:t>
            </a:r>
            <a:endParaRPr lang="en-US" sz="1800" dirty="0">
              <a:latin typeface="+mn-lt"/>
            </a:endParaRPr>
          </a:p>
        </p:txBody>
      </p:sp>
      <p:sp>
        <p:nvSpPr>
          <p:cNvPr id="15" name="TextBox 14"/>
          <p:cNvSpPr txBox="1"/>
          <p:nvPr/>
        </p:nvSpPr>
        <p:spPr>
          <a:xfrm>
            <a:off x="4436998" y="3669268"/>
            <a:ext cx="966931" cy="369332"/>
          </a:xfrm>
          <a:prstGeom prst="rect">
            <a:avLst/>
          </a:prstGeom>
          <a:noFill/>
        </p:spPr>
        <p:txBody>
          <a:bodyPr wrap="none" rtlCol="0">
            <a:spAutoFit/>
          </a:bodyPr>
          <a:lstStyle/>
          <a:p>
            <a:r>
              <a:rPr lang="en-US" sz="1800" dirty="0" smtClean="0">
                <a:latin typeface="+mn-lt"/>
              </a:rPr>
              <a:t>Posters</a:t>
            </a:r>
            <a:endParaRPr lang="en-US" sz="1800" dirty="0">
              <a:latin typeface="+mn-lt"/>
            </a:endParaRPr>
          </a:p>
        </p:txBody>
      </p:sp>
      <p:sp>
        <p:nvSpPr>
          <p:cNvPr id="16" name="TextBox 15"/>
          <p:cNvSpPr txBox="1"/>
          <p:nvPr/>
        </p:nvSpPr>
        <p:spPr>
          <a:xfrm>
            <a:off x="4413329" y="4050268"/>
            <a:ext cx="1146468" cy="369332"/>
          </a:xfrm>
          <a:prstGeom prst="rect">
            <a:avLst/>
          </a:prstGeom>
          <a:noFill/>
        </p:spPr>
        <p:txBody>
          <a:bodyPr wrap="none" rtlCol="0">
            <a:spAutoFit/>
          </a:bodyPr>
          <a:lstStyle/>
          <a:p>
            <a:r>
              <a:rPr lang="en-US" sz="1800" dirty="0" smtClean="0">
                <a:latin typeface="+mn-lt"/>
              </a:rPr>
              <a:t>E mailers</a:t>
            </a:r>
            <a:endParaRPr lang="en-US" sz="1800" dirty="0">
              <a:latin typeface="+mn-lt"/>
            </a:endParaRPr>
          </a:p>
        </p:txBody>
      </p:sp>
      <p:sp>
        <p:nvSpPr>
          <p:cNvPr id="17" name="TextBox 16"/>
          <p:cNvSpPr txBox="1"/>
          <p:nvPr/>
        </p:nvSpPr>
        <p:spPr>
          <a:xfrm>
            <a:off x="4413329" y="4495800"/>
            <a:ext cx="2749471" cy="369332"/>
          </a:xfrm>
          <a:prstGeom prst="rect">
            <a:avLst/>
          </a:prstGeom>
          <a:noFill/>
        </p:spPr>
        <p:txBody>
          <a:bodyPr wrap="none" rtlCol="0">
            <a:spAutoFit/>
          </a:bodyPr>
          <a:lstStyle/>
          <a:p>
            <a:r>
              <a:rPr lang="en-US" sz="1800" dirty="0" smtClean="0">
                <a:latin typeface="+mn-lt"/>
              </a:rPr>
              <a:t>Discounts on Bulk orders</a:t>
            </a:r>
            <a:endParaRPr lang="en-US" sz="1800" dirty="0">
              <a:latin typeface="+mn-lt"/>
            </a:endParaRPr>
          </a:p>
        </p:txBody>
      </p:sp>
      <p:sp>
        <p:nvSpPr>
          <p:cNvPr id="18" name="TextBox 17"/>
          <p:cNvSpPr txBox="1"/>
          <p:nvPr/>
        </p:nvSpPr>
        <p:spPr>
          <a:xfrm>
            <a:off x="4413329" y="4888468"/>
            <a:ext cx="2595582" cy="369332"/>
          </a:xfrm>
          <a:prstGeom prst="rect">
            <a:avLst/>
          </a:prstGeom>
          <a:noFill/>
        </p:spPr>
        <p:txBody>
          <a:bodyPr wrap="none" rtlCol="0">
            <a:spAutoFit/>
          </a:bodyPr>
          <a:lstStyle/>
          <a:p>
            <a:r>
              <a:rPr lang="en-US" sz="1800" dirty="0" smtClean="0">
                <a:latin typeface="+mn-lt"/>
              </a:rPr>
              <a:t>Discount for employees</a:t>
            </a:r>
            <a:endParaRPr lang="en-US" sz="1800" dirty="0">
              <a:latin typeface="+mn-lt"/>
            </a:endParaRPr>
          </a:p>
        </p:txBody>
      </p:sp>
      <p:sp>
        <p:nvSpPr>
          <p:cNvPr id="19" name="TextBox 18"/>
          <p:cNvSpPr txBox="1"/>
          <p:nvPr/>
        </p:nvSpPr>
        <p:spPr>
          <a:xfrm>
            <a:off x="4413329" y="5345668"/>
            <a:ext cx="2749471" cy="369332"/>
          </a:xfrm>
          <a:prstGeom prst="rect">
            <a:avLst/>
          </a:prstGeom>
          <a:noFill/>
        </p:spPr>
        <p:txBody>
          <a:bodyPr wrap="none" rtlCol="0">
            <a:spAutoFit/>
          </a:bodyPr>
          <a:lstStyle/>
          <a:p>
            <a:r>
              <a:rPr lang="en-US" sz="1800" dirty="0" smtClean="0">
                <a:latin typeface="+mn-lt"/>
              </a:rPr>
              <a:t>Corporate discount deals</a:t>
            </a:r>
            <a:endParaRPr lang="en-US" sz="1800" dirty="0">
              <a:latin typeface="+mn-lt"/>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descr="image009"/>
          <p:cNvPicPr>
            <a:picLocks noChangeAspect="1" noChangeArrowheads="1"/>
          </p:cNvPicPr>
          <p:nvPr/>
        </p:nvPicPr>
        <p:blipFill>
          <a:blip r:embed="rId3" cstate="print"/>
          <a:srcRect/>
          <a:stretch>
            <a:fillRect/>
          </a:stretch>
        </p:blipFill>
        <p:spPr bwMode="auto">
          <a:xfrm>
            <a:off x="5846988" y="1447800"/>
            <a:ext cx="2535012" cy="5219772"/>
          </a:xfrm>
          <a:prstGeom prst="rect">
            <a:avLst/>
          </a:prstGeom>
          <a:noFill/>
          <a:ln w="9525">
            <a:noFill/>
            <a:miter lim="800000"/>
            <a:headEnd/>
            <a:tailEnd/>
          </a:ln>
        </p:spPr>
      </p:pic>
      <p:sp>
        <p:nvSpPr>
          <p:cNvPr id="7" name="Title 6"/>
          <p:cNvSpPr>
            <a:spLocks noGrp="1"/>
          </p:cNvSpPr>
          <p:nvPr>
            <p:ph type="title"/>
          </p:nvPr>
        </p:nvSpPr>
        <p:spPr>
          <a:xfrm>
            <a:off x="0" y="77788"/>
            <a:ext cx="8839200" cy="1141412"/>
          </a:xfrm>
        </p:spPr>
        <p:txBody>
          <a:bodyPr/>
          <a:lstStyle/>
          <a:p>
            <a:r>
              <a:rPr lang="en-US" dirty="0" smtClean="0"/>
              <a:t>Gain Visibility</a:t>
            </a:r>
            <a:endParaRPr lang="en-US" dirty="0"/>
          </a:p>
        </p:txBody>
      </p:sp>
      <p:sp>
        <p:nvSpPr>
          <p:cNvPr id="5" name="TextBox 4"/>
          <p:cNvSpPr txBox="1"/>
          <p:nvPr/>
        </p:nvSpPr>
        <p:spPr>
          <a:xfrm>
            <a:off x="1371600" y="5562600"/>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6" name="TextBox 5"/>
          <p:cNvSpPr txBox="1"/>
          <p:nvPr/>
        </p:nvSpPr>
        <p:spPr>
          <a:xfrm>
            <a:off x="0" y="2738735"/>
            <a:ext cx="4454617" cy="461665"/>
          </a:xfrm>
          <a:prstGeom prst="rect">
            <a:avLst/>
          </a:prstGeom>
          <a:noFill/>
        </p:spPr>
        <p:txBody>
          <a:bodyPr wrap="none" rtlCol="0">
            <a:spAutoFit/>
          </a:bodyPr>
          <a:lstStyle/>
          <a:p>
            <a:r>
              <a:rPr lang="en-US" dirty="0" smtClean="0">
                <a:latin typeface="Arial Black" pitchFamily="34" charset="0"/>
              </a:rPr>
              <a:t>Pizza day communication</a:t>
            </a:r>
          </a:p>
        </p:txBody>
      </p:sp>
      <p:sp>
        <p:nvSpPr>
          <p:cNvPr id="8" name="TextBox 7"/>
          <p:cNvSpPr txBox="1"/>
          <p:nvPr/>
        </p:nvSpPr>
        <p:spPr>
          <a:xfrm>
            <a:off x="0" y="1905000"/>
            <a:ext cx="5638800" cy="830997"/>
          </a:xfrm>
          <a:prstGeom prst="rect">
            <a:avLst/>
          </a:prstGeom>
          <a:noFill/>
        </p:spPr>
        <p:txBody>
          <a:bodyPr wrap="square" rtlCol="0">
            <a:spAutoFit/>
          </a:bodyPr>
          <a:lstStyle/>
          <a:p>
            <a:r>
              <a:rPr lang="en-US" dirty="0" smtClean="0">
                <a:latin typeface="Arial Black" pitchFamily="34" charset="0"/>
              </a:rPr>
              <a:t>Poster in canteens/notice </a:t>
            </a:r>
            <a:br>
              <a:rPr lang="en-US" dirty="0" smtClean="0">
                <a:latin typeface="Arial Black" pitchFamily="34" charset="0"/>
              </a:rPr>
            </a:br>
            <a:r>
              <a:rPr lang="en-US" dirty="0" smtClean="0">
                <a:latin typeface="Arial Black" pitchFamily="34" charset="0"/>
              </a:rPr>
              <a:t>boards</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Gain visibility and incentivize</a:t>
            </a:r>
            <a:endParaRPr lang="en-US" dirty="0"/>
          </a:p>
        </p:txBody>
      </p:sp>
      <p:pic>
        <p:nvPicPr>
          <p:cNvPr id="4" name="Picture 2" descr="image008"/>
          <p:cNvPicPr>
            <a:picLocks noChangeAspect="1" noChangeArrowheads="1"/>
          </p:cNvPicPr>
          <p:nvPr/>
        </p:nvPicPr>
        <p:blipFill>
          <a:blip r:embed="rId3" cstate="print"/>
          <a:srcRect/>
          <a:stretch>
            <a:fillRect/>
          </a:stretch>
        </p:blipFill>
        <p:spPr bwMode="auto">
          <a:xfrm>
            <a:off x="6019800" y="1447800"/>
            <a:ext cx="2560320" cy="5227766"/>
          </a:xfrm>
          <a:prstGeom prst="rect">
            <a:avLst/>
          </a:prstGeom>
          <a:noFill/>
          <a:ln w="9525">
            <a:noFill/>
            <a:miter lim="800000"/>
            <a:headEnd/>
            <a:tailEnd/>
          </a:ln>
        </p:spPr>
      </p:pic>
      <p:sp>
        <p:nvSpPr>
          <p:cNvPr id="5" name="TextBox 4"/>
          <p:cNvSpPr txBox="1"/>
          <p:nvPr/>
        </p:nvSpPr>
        <p:spPr>
          <a:xfrm>
            <a:off x="1371600" y="5562600"/>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6" name="TextBox 5"/>
          <p:cNvSpPr txBox="1"/>
          <p:nvPr/>
        </p:nvSpPr>
        <p:spPr>
          <a:xfrm>
            <a:off x="0" y="3272135"/>
            <a:ext cx="6121869" cy="461665"/>
          </a:xfrm>
          <a:prstGeom prst="rect">
            <a:avLst/>
          </a:prstGeom>
          <a:noFill/>
        </p:spPr>
        <p:txBody>
          <a:bodyPr wrap="none" rtlCol="0">
            <a:spAutoFit/>
          </a:bodyPr>
          <a:lstStyle/>
          <a:p>
            <a:r>
              <a:rPr lang="en-US" dirty="0" smtClean="0">
                <a:latin typeface="Arial Black" pitchFamily="34" charset="0"/>
              </a:rPr>
              <a:t>Corporate discount communication</a:t>
            </a:r>
          </a:p>
        </p:txBody>
      </p:sp>
      <p:sp>
        <p:nvSpPr>
          <p:cNvPr id="7" name="TextBox 6"/>
          <p:cNvSpPr txBox="1"/>
          <p:nvPr/>
        </p:nvSpPr>
        <p:spPr>
          <a:xfrm>
            <a:off x="0" y="2293203"/>
            <a:ext cx="4584973" cy="830997"/>
          </a:xfrm>
          <a:prstGeom prst="rect">
            <a:avLst/>
          </a:prstGeom>
          <a:noFill/>
        </p:spPr>
        <p:txBody>
          <a:bodyPr wrap="none" rtlCol="0">
            <a:spAutoFit/>
          </a:bodyPr>
          <a:lstStyle/>
          <a:p>
            <a:r>
              <a:rPr lang="en-US" dirty="0" smtClean="0">
                <a:latin typeface="Arial Black" pitchFamily="34" charset="0"/>
              </a:rPr>
              <a:t>Poster in canteens/notice </a:t>
            </a:r>
            <a:br>
              <a:rPr lang="en-US" dirty="0" smtClean="0">
                <a:latin typeface="Arial Black" pitchFamily="34" charset="0"/>
              </a:rPr>
            </a:br>
            <a:r>
              <a:rPr lang="en-US" dirty="0" smtClean="0">
                <a:latin typeface="Arial Black" pitchFamily="34" charset="0"/>
              </a:rPr>
              <a:t>boards</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cstate="print"/>
          <a:srcRect/>
          <a:stretch>
            <a:fillRect/>
          </a:stretch>
        </p:blipFill>
        <p:spPr bwMode="auto">
          <a:xfrm>
            <a:off x="4419600" y="703944"/>
            <a:ext cx="4585728" cy="3029856"/>
          </a:xfrm>
          <a:prstGeom prst="rect">
            <a:avLst/>
          </a:prstGeom>
          <a:noFill/>
          <a:ln w="9525">
            <a:noFill/>
            <a:miter lim="800000"/>
            <a:headEnd/>
            <a:tailEnd/>
          </a:ln>
        </p:spPr>
      </p:pic>
      <p:pic>
        <p:nvPicPr>
          <p:cNvPr id="146435" name="Picture 3"/>
          <p:cNvPicPr>
            <a:picLocks noChangeAspect="1" noChangeArrowheads="1"/>
          </p:cNvPicPr>
          <p:nvPr/>
        </p:nvPicPr>
        <p:blipFill>
          <a:blip r:embed="rId4" cstate="print"/>
          <a:srcRect/>
          <a:stretch>
            <a:fillRect/>
          </a:stretch>
        </p:blipFill>
        <p:spPr bwMode="auto">
          <a:xfrm>
            <a:off x="4419600" y="3715792"/>
            <a:ext cx="4572000" cy="3142208"/>
          </a:xfrm>
          <a:prstGeom prst="rect">
            <a:avLst/>
          </a:prstGeom>
          <a:noFill/>
          <a:ln w="9525">
            <a:noFill/>
            <a:miter lim="800000"/>
            <a:headEnd/>
            <a:tailEnd/>
          </a:ln>
        </p:spPr>
      </p:pic>
      <p:sp>
        <p:nvSpPr>
          <p:cNvPr id="7" name="Title 6"/>
          <p:cNvSpPr>
            <a:spLocks noGrp="1"/>
          </p:cNvSpPr>
          <p:nvPr>
            <p:ph type="title"/>
          </p:nvPr>
        </p:nvSpPr>
        <p:spPr>
          <a:xfrm>
            <a:off x="0" y="0"/>
            <a:ext cx="8839200" cy="1141412"/>
          </a:xfrm>
        </p:spPr>
        <p:txBody>
          <a:bodyPr/>
          <a:lstStyle/>
          <a:p>
            <a:r>
              <a:rPr lang="en-US" dirty="0" smtClean="0"/>
              <a:t>Gain visibility and incentivize</a:t>
            </a:r>
            <a:endParaRPr lang="en-US" dirty="0"/>
          </a:p>
        </p:txBody>
      </p:sp>
      <p:sp>
        <p:nvSpPr>
          <p:cNvPr id="10" name="TextBox 9"/>
          <p:cNvSpPr txBox="1"/>
          <p:nvPr/>
        </p:nvSpPr>
        <p:spPr>
          <a:xfrm>
            <a:off x="76200" y="2521803"/>
            <a:ext cx="3823675" cy="461665"/>
          </a:xfrm>
          <a:prstGeom prst="rect">
            <a:avLst/>
          </a:prstGeom>
          <a:noFill/>
        </p:spPr>
        <p:txBody>
          <a:bodyPr wrap="none" rtlCol="0">
            <a:spAutoFit/>
          </a:bodyPr>
          <a:lstStyle/>
          <a:p>
            <a:r>
              <a:rPr lang="en-US" dirty="0" smtClean="0">
                <a:latin typeface="Arial Black" pitchFamily="34" charset="0"/>
              </a:rPr>
              <a:t>A3 Size menu booklet</a:t>
            </a:r>
            <a:endParaRPr lang="en-US" dirty="0">
              <a:latin typeface="Arial Black" pitchFamily="34" charset="0"/>
            </a:endParaRPr>
          </a:p>
        </p:txBody>
      </p:sp>
      <p:sp>
        <p:nvSpPr>
          <p:cNvPr id="11" name="TextBox 10"/>
          <p:cNvSpPr txBox="1"/>
          <p:nvPr/>
        </p:nvSpPr>
        <p:spPr>
          <a:xfrm>
            <a:off x="76200" y="3126938"/>
            <a:ext cx="2961323" cy="461665"/>
          </a:xfrm>
          <a:prstGeom prst="rect">
            <a:avLst/>
          </a:prstGeom>
          <a:noFill/>
        </p:spPr>
        <p:txBody>
          <a:bodyPr wrap="none" rtlCol="0">
            <a:spAutoFit/>
          </a:bodyPr>
          <a:lstStyle/>
          <a:p>
            <a:r>
              <a:rPr lang="en-US" dirty="0" smtClean="0">
                <a:latin typeface="Arial Black" pitchFamily="34" charset="0"/>
              </a:rPr>
              <a:t>Durable booklet </a:t>
            </a:r>
            <a:endParaRPr lang="en-US" dirty="0">
              <a:latin typeface="Arial Black" pitchFamily="34" charset="0"/>
            </a:endParaRPr>
          </a:p>
        </p:txBody>
      </p:sp>
      <p:sp>
        <p:nvSpPr>
          <p:cNvPr id="12" name="TextBox 11"/>
          <p:cNvSpPr txBox="1"/>
          <p:nvPr/>
        </p:nvSpPr>
        <p:spPr>
          <a:xfrm>
            <a:off x="76200" y="3736538"/>
            <a:ext cx="3033716" cy="830997"/>
          </a:xfrm>
          <a:prstGeom prst="rect">
            <a:avLst/>
          </a:prstGeom>
          <a:noFill/>
        </p:spPr>
        <p:txBody>
          <a:bodyPr wrap="none" rtlCol="0">
            <a:spAutoFit/>
          </a:bodyPr>
          <a:lstStyle/>
          <a:p>
            <a:r>
              <a:rPr lang="en-US" dirty="0" smtClean="0">
                <a:latin typeface="Arial Black" pitchFamily="34" charset="0"/>
              </a:rPr>
              <a:t>Offers on bulk &amp; </a:t>
            </a:r>
          </a:p>
          <a:p>
            <a:r>
              <a:rPr lang="en-US" dirty="0" smtClean="0">
                <a:latin typeface="Arial Black" pitchFamily="34" charset="0"/>
              </a:rPr>
              <a:t>Individual orders</a:t>
            </a:r>
            <a:endParaRPr lang="en-US" dirty="0">
              <a:latin typeface="Arial Black" pitchFamily="34" charset="0"/>
            </a:endParaRPr>
          </a:p>
        </p:txBody>
      </p:sp>
      <p:sp>
        <p:nvSpPr>
          <p:cNvPr id="14" name="TextBox 13"/>
          <p:cNvSpPr txBox="1"/>
          <p:nvPr/>
        </p:nvSpPr>
        <p:spPr>
          <a:xfrm>
            <a:off x="1676400" y="5757446"/>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5" name="TextBox 14"/>
          <p:cNvSpPr txBox="1"/>
          <p:nvPr/>
        </p:nvSpPr>
        <p:spPr>
          <a:xfrm>
            <a:off x="76200" y="4731603"/>
            <a:ext cx="3911392" cy="830997"/>
          </a:xfrm>
          <a:prstGeom prst="rect">
            <a:avLst/>
          </a:prstGeom>
          <a:noFill/>
        </p:spPr>
        <p:txBody>
          <a:bodyPr wrap="none" rtlCol="0">
            <a:spAutoFit/>
          </a:bodyPr>
          <a:lstStyle/>
          <a:p>
            <a:r>
              <a:rPr lang="en-US" dirty="0" smtClean="0">
                <a:latin typeface="Arial Black" pitchFamily="34" charset="0"/>
              </a:rPr>
              <a:t>Hand deliver to office </a:t>
            </a:r>
          </a:p>
          <a:p>
            <a:r>
              <a:rPr lang="en-US" dirty="0" smtClean="0">
                <a:latin typeface="Arial Black" pitchFamily="34" charset="0"/>
              </a:rPr>
              <a:t>administrator</a:t>
            </a:r>
          </a:p>
        </p:txBody>
      </p:sp>
      <p:sp>
        <p:nvSpPr>
          <p:cNvPr id="16" name="TextBox 15"/>
          <p:cNvSpPr txBox="1"/>
          <p:nvPr/>
        </p:nvSpPr>
        <p:spPr>
          <a:xfrm>
            <a:off x="0" y="1976735"/>
            <a:ext cx="4264437" cy="461665"/>
          </a:xfrm>
          <a:prstGeom prst="rect">
            <a:avLst/>
          </a:prstGeom>
          <a:solidFill>
            <a:schemeClr val="tx1"/>
          </a:solidFill>
        </p:spPr>
        <p:txBody>
          <a:bodyPr wrap="none" rtlCol="0">
            <a:spAutoFit/>
          </a:bodyPr>
          <a:lstStyle/>
          <a:p>
            <a:r>
              <a:rPr lang="en-US" dirty="0" smtClean="0">
                <a:solidFill>
                  <a:srgbClr val="FFFFFF"/>
                </a:solidFill>
                <a:latin typeface="Arial Black" pitchFamily="34" charset="0"/>
              </a:rPr>
              <a:t>Corporate menu booklet</a:t>
            </a:r>
            <a:endParaRPr lang="en-US" dirty="0">
              <a:solidFill>
                <a:srgbClr val="FFFFFF"/>
              </a:solidFill>
              <a:latin typeface="Arial Blac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537075"/>
            <a:ext cx="7543800" cy="1101725"/>
          </a:xfrm>
        </p:spPr>
        <p:txBody>
          <a:bodyPr/>
          <a:lstStyle/>
          <a:p>
            <a:r>
              <a:rPr lang="en-US" sz="4400" dirty="0" smtClean="0"/>
              <a:t>What is Sales?</a:t>
            </a:r>
            <a:endParaRPr lang="en-US" sz="44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bwMode="auto">
          <a:xfrm>
            <a:off x="4067627" y="1560529"/>
            <a:ext cx="5029201" cy="4535471"/>
          </a:xfrm>
          <a:prstGeom prst="rect">
            <a:avLst/>
          </a:prstGeom>
          <a:noFill/>
          <a:ln w="9525">
            <a:noFill/>
            <a:miter lim="800000"/>
            <a:headEnd/>
            <a:tailEnd/>
          </a:ln>
        </p:spPr>
      </p:pic>
      <p:sp>
        <p:nvSpPr>
          <p:cNvPr id="5" name="Title 4"/>
          <p:cNvSpPr>
            <a:spLocks noGrp="1"/>
          </p:cNvSpPr>
          <p:nvPr>
            <p:ph type="title"/>
          </p:nvPr>
        </p:nvSpPr>
        <p:spPr>
          <a:xfrm>
            <a:off x="0" y="76200"/>
            <a:ext cx="8839200" cy="1141412"/>
          </a:xfrm>
        </p:spPr>
        <p:txBody>
          <a:bodyPr/>
          <a:lstStyle/>
          <a:p>
            <a:r>
              <a:rPr lang="en-US" dirty="0" smtClean="0"/>
              <a:t/>
            </a:r>
            <a:br>
              <a:rPr lang="en-US" dirty="0" smtClean="0"/>
            </a:br>
            <a:r>
              <a:rPr lang="en-US" dirty="0" smtClean="0"/>
              <a:t>Gain visibility and incentivize</a:t>
            </a:r>
            <a:br>
              <a:rPr lang="en-US" dirty="0" smtClean="0"/>
            </a:br>
            <a:endParaRPr lang="en-US" dirty="0"/>
          </a:p>
        </p:txBody>
      </p:sp>
      <p:sp>
        <p:nvSpPr>
          <p:cNvPr id="7" name="TextBox 6"/>
          <p:cNvSpPr txBox="1"/>
          <p:nvPr/>
        </p:nvSpPr>
        <p:spPr>
          <a:xfrm>
            <a:off x="0" y="2895600"/>
            <a:ext cx="4199548" cy="830997"/>
          </a:xfrm>
          <a:prstGeom prst="rect">
            <a:avLst/>
          </a:prstGeom>
          <a:noFill/>
        </p:spPr>
        <p:txBody>
          <a:bodyPr wrap="none" rtlCol="0">
            <a:spAutoFit/>
          </a:bodyPr>
          <a:lstStyle/>
          <a:p>
            <a:r>
              <a:rPr lang="en-US" dirty="0" smtClean="0">
                <a:latin typeface="Arial Black" pitchFamily="34" charset="0"/>
              </a:rPr>
              <a:t>Attractive offers on </a:t>
            </a:r>
          </a:p>
          <a:p>
            <a:r>
              <a:rPr lang="en-US" dirty="0" smtClean="0">
                <a:latin typeface="Arial Black" pitchFamily="34" charset="0"/>
              </a:rPr>
              <a:t>bulk &amp; individual orders</a:t>
            </a:r>
            <a:endParaRPr lang="en-US" dirty="0">
              <a:latin typeface="Arial Black" pitchFamily="34" charset="0"/>
            </a:endParaRPr>
          </a:p>
        </p:txBody>
      </p:sp>
      <p:sp>
        <p:nvSpPr>
          <p:cNvPr id="9" name="TextBox 8"/>
          <p:cNvSpPr txBox="1"/>
          <p:nvPr/>
        </p:nvSpPr>
        <p:spPr>
          <a:xfrm>
            <a:off x="0" y="3886200"/>
            <a:ext cx="2815194" cy="461665"/>
          </a:xfrm>
          <a:prstGeom prst="rect">
            <a:avLst/>
          </a:prstGeom>
          <a:noFill/>
        </p:spPr>
        <p:txBody>
          <a:bodyPr wrap="none" rtlCol="0">
            <a:spAutoFit/>
          </a:bodyPr>
          <a:lstStyle/>
          <a:p>
            <a:r>
              <a:rPr lang="en-US" dirty="0" smtClean="0">
                <a:latin typeface="Arial Black" pitchFamily="34" charset="0"/>
              </a:rPr>
              <a:t>60 days validity</a:t>
            </a:r>
          </a:p>
        </p:txBody>
      </p:sp>
      <p:sp>
        <p:nvSpPr>
          <p:cNvPr id="10" name="TextBox 9"/>
          <p:cNvSpPr txBox="1"/>
          <p:nvPr/>
        </p:nvSpPr>
        <p:spPr>
          <a:xfrm>
            <a:off x="1371600" y="5562600"/>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11" name="TextBox 10"/>
          <p:cNvSpPr txBox="1"/>
          <p:nvPr/>
        </p:nvSpPr>
        <p:spPr>
          <a:xfrm>
            <a:off x="37088" y="2209800"/>
            <a:ext cx="2553712" cy="461665"/>
          </a:xfrm>
          <a:prstGeom prst="rect">
            <a:avLst/>
          </a:prstGeom>
          <a:solidFill>
            <a:schemeClr val="tx1"/>
          </a:solidFill>
        </p:spPr>
        <p:txBody>
          <a:bodyPr wrap="none" rtlCol="0">
            <a:spAutoFit/>
          </a:bodyPr>
          <a:lstStyle/>
          <a:p>
            <a:r>
              <a:rPr lang="en-US" dirty="0" smtClean="0">
                <a:solidFill>
                  <a:srgbClr val="FFFFFF"/>
                </a:solidFill>
                <a:latin typeface="Arial Black" pitchFamily="34" charset="0"/>
              </a:rPr>
              <a:t>Direct Mailers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495800" y="2819400"/>
            <a:ext cx="2825772" cy="3924616"/>
          </a:xfrm>
          <a:prstGeom prst="rect">
            <a:avLst/>
          </a:prstGeom>
          <a:noFill/>
          <a:ln w="9525">
            <a:noFill/>
            <a:miter lim="800000"/>
            <a:headEnd/>
            <a:tailEnd/>
          </a:ln>
        </p:spPr>
      </p:pic>
      <p:sp>
        <p:nvSpPr>
          <p:cNvPr id="3" name="TextBox 2"/>
          <p:cNvSpPr txBox="1"/>
          <p:nvPr/>
        </p:nvSpPr>
        <p:spPr>
          <a:xfrm>
            <a:off x="0" y="304800"/>
            <a:ext cx="8382000" cy="769441"/>
          </a:xfrm>
          <a:prstGeom prst="rect">
            <a:avLst/>
          </a:prstGeom>
          <a:noFill/>
        </p:spPr>
        <p:txBody>
          <a:bodyPr wrap="square" rtlCol="0">
            <a:spAutoFit/>
          </a:bodyPr>
          <a:lstStyle/>
          <a:p>
            <a:r>
              <a:rPr lang="en-US" sz="4400" dirty="0" smtClean="0">
                <a:solidFill>
                  <a:srgbClr val="FFFFFF"/>
                </a:solidFill>
                <a:latin typeface="+mj-lt"/>
              </a:rPr>
              <a:t>Gain visibility and incentivize</a:t>
            </a:r>
            <a:endParaRPr lang="en-US" sz="4400" dirty="0">
              <a:solidFill>
                <a:srgbClr val="FFFFFF"/>
              </a:solidFill>
              <a:latin typeface="+mj-lt"/>
            </a:endParaRPr>
          </a:p>
        </p:txBody>
      </p:sp>
      <p:pic>
        <p:nvPicPr>
          <p:cNvPr id="4" name="Picture 7"/>
          <p:cNvPicPr>
            <a:picLocks noChangeAspect="1" noChangeArrowheads="1"/>
          </p:cNvPicPr>
          <p:nvPr/>
        </p:nvPicPr>
        <p:blipFill>
          <a:blip r:embed="rId4" cstate="print"/>
          <a:srcRect/>
          <a:stretch>
            <a:fillRect/>
          </a:stretch>
        </p:blipFill>
        <p:spPr bwMode="auto">
          <a:xfrm>
            <a:off x="6201228" y="1238092"/>
            <a:ext cx="2907418" cy="3940632"/>
          </a:xfrm>
          <a:prstGeom prst="rect">
            <a:avLst/>
          </a:prstGeom>
          <a:noFill/>
          <a:ln w="9525">
            <a:noFill/>
            <a:miter lim="800000"/>
            <a:headEnd/>
            <a:tailEnd/>
          </a:ln>
          <a:effectLst/>
        </p:spPr>
      </p:pic>
      <p:sp>
        <p:nvSpPr>
          <p:cNvPr id="5" name="TextBox 4"/>
          <p:cNvSpPr txBox="1"/>
          <p:nvPr/>
        </p:nvSpPr>
        <p:spPr>
          <a:xfrm>
            <a:off x="6353628" y="1975535"/>
            <a:ext cx="2590801" cy="2539157"/>
          </a:xfrm>
          <a:prstGeom prst="rect">
            <a:avLst/>
          </a:prstGeom>
          <a:noFill/>
        </p:spPr>
        <p:txBody>
          <a:bodyPr wrap="square" rtlCol="0">
            <a:spAutoFit/>
          </a:bodyPr>
          <a:lstStyle/>
          <a:p>
            <a:r>
              <a:rPr lang="en-US" sz="900" b="1" i="1" dirty="0" smtClean="0">
                <a:latin typeface="Cambria" pitchFamily="18" charset="0"/>
                <a:cs typeface="Lucida Sans Unicode" pitchFamily="34" charset="0"/>
              </a:rPr>
              <a:t>Exclusive Offer for _________ Employees</a:t>
            </a:r>
          </a:p>
          <a:p>
            <a:endParaRPr lang="en-US" sz="600" b="1" dirty="0">
              <a:latin typeface="Cambria" pitchFamily="18" charset="0"/>
              <a:cs typeface="Lucida Sans Unicode" pitchFamily="34" charset="0"/>
            </a:endParaRPr>
          </a:p>
          <a:p>
            <a:r>
              <a:rPr lang="en-US" sz="600" dirty="0" smtClean="0">
                <a:latin typeface="Cambria" pitchFamily="18" charset="0"/>
                <a:cs typeface="Lucida Sans Unicode" pitchFamily="34" charset="0"/>
              </a:rPr>
              <a:t>Dear _</a:t>
            </a:r>
            <a:r>
              <a:rPr lang="en-US" sz="600" b="1" dirty="0" smtClean="0">
                <a:latin typeface="Cambria" pitchFamily="18" charset="0"/>
                <a:cs typeface="Lucida Sans Unicode" pitchFamily="34" charset="0"/>
              </a:rPr>
              <a:t>_______</a:t>
            </a:r>
            <a:r>
              <a:rPr lang="en-US" sz="600" dirty="0" smtClean="0">
                <a:latin typeface="Cambria" pitchFamily="18" charset="0"/>
                <a:cs typeface="Lucida Sans Unicode" pitchFamily="34" charset="0"/>
              </a:rPr>
              <a:t>_,	</a:t>
            </a:r>
          </a:p>
          <a:p>
            <a:endParaRPr lang="en-US" sz="600" dirty="0" smtClean="0">
              <a:latin typeface="Cambria" pitchFamily="18" charset="0"/>
              <a:cs typeface="Lucida Sans Unicode" pitchFamily="34" charset="0"/>
            </a:endParaRPr>
          </a:p>
          <a:p>
            <a:r>
              <a:rPr lang="en-US" sz="600" dirty="0" smtClean="0">
                <a:latin typeface="Cambria" pitchFamily="18" charset="0"/>
                <a:cs typeface="Lucida Sans Unicode" pitchFamily="34" charset="0"/>
              </a:rPr>
              <a:t>Thank you so much for your valuable time, it was a pleasure meeting you . </a:t>
            </a:r>
            <a:r>
              <a:rPr lang="en-US" sz="600" i="1" dirty="0" smtClean="0">
                <a:latin typeface="Cambria" pitchFamily="18" charset="0"/>
                <a:cs typeface="Lucida Sans Unicode" pitchFamily="34" charset="0"/>
              </a:rPr>
              <a:t> Attached you will find some exclusive offers for you and every employee belonging to __</a:t>
            </a:r>
            <a:r>
              <a:rPr lang="en-US" sz="600" b="1" dirty="0" smtClean="0">
                <a:latin typeface="Cambria" pitchFamily="18" charset="0"/>
                <a:cs typeface="Lucida Sans Unicode" pitchFamily="34" charset="0"/>
              </a:rPr>
              <a:t>_______</a:t>
            </a:r>
            <a:r>
              <a:rPr lang="en-US" sz="600" i="1" dirty="0" smtClean="0">
                <a:latin typeface="Cambria" pitchFamily="18" charset="0"/>
                <a:cs typeface="Lucida Sans Unicode" pitchFamily="34" charset="0"/>
              </a:rPr>
              <a:t>_</a:t>
            </a:r>
            <a:r>
              <a:rPr lang="en-US" sz="600" i="1" dirty="0">
                <a:latin typeface="Cambria" pitchFamily="18" charset="0"/>
                <a:cs typeface="Lucida Sans Unicode" pitchFamily="34" charset="0"/>
              </a:rPr>
              <a:t>	.   </a:t>
            </a:r>
            <a:endParaRPr lang="en-US" sz="600" i="1" dirty="0" smtClean="0">
              <a:latin typeface="Cambria" pitchFamily="18" charset="0"/>
              <a:cs typeface="Lucida Sans Unicode" pitchFamily="34" charset="0"/>
            </a:endParaRPr>
          </a:p>
          <a:p>
            <a:r>
              <a:rPr lang="en-US" sz="600" i="1" dirty="0" smtClean="0">
                <a:latin typeface="Cambria" pitchFamily="18" charset="0"/>
                <a:cs typeface="Lucida Sans Unicode" pitchFamily="34" charset="0"/>
              </a:rPr>
              <a:t>                         </a:t>
            </a:r>
            <a:r>
              <a:rPr lang="en-US" sz="600" i="1" dirty="0">
                <a:latin typeface="Cambria" pitchFamily="18" charset="0"/>
                <a:cs typeface="Lucida Sans Unicode" pitchFamily="34" charset="0"/>
              </a:rPr>
              <a:t>.</a:t>
            </a:r>
            <a:endParaRPr lang="en-US" sz="600" dirty="0">
              <a:latin typeface="Cambria" pitchFamily="18" charset="0"/>
              <a:cs typeface="Lucida Sans Unicode" pitchFamily="34" charset="0"/>
            </a:endParaRPr>
          </a:p>
          <a:p>
            <a:r>
              <a:rPr lang="en-US" sz="600" dirty="0" smtClean="0">
                <a:latin typeface="Cambria" pitchFamily="18" charset="0"/>
                <a:cs typeface="Lucida Sans Unicode" pitchFamily="34" charset="0"/>
              </a:rPr>
              <a:t>Requesting </a:t>
            </a:r>
            <a:r>
              <a:rPr lang="en-US" sz="600" dirty="0">
                <a:latin typeface="Cambria" pitchFamily="18" charset="0"/>
                <a:cs typeface="Lucida Sans Unicode" pitchFamily="34" charset="0"/>
              </a:rPr>
              <a:t>you to cascade </a:t>
            </a:r>
            <a:r>
              <a:rPr lang="en-US" sz="600" dirty="0" smtClean="0">
                <a:latin typeface="Cambria" pitchFamily="18" charset="0"/>
                <a:cs typeface="Lucida Sans Unicode" pitchFamily="34" charset="0"/>
              </a:rPr>
              <a:t>these special offers to </a:t>
            </a:r>
            <a:r>
              <a:rPr lang="en-US" sz="600" dirty="0">
                <a:latin typeface="Cambria" pitchFamily="18" charset="0"/>
                <a:cs typeface="Lucida Sans Unicode" pitchFamily="34" charset="0"/>
              </a:rPr>
              <a:t>all </a:t>
            </a:r>
            <a:r>
              <a:rPr lang="en-US" sz="600" dirty="0" smtClean="0">
                <a:latin typeface="Cambria" pitchFamily="18" charset="0"/>
                <a:cs typeface="Lucida Sans Unicode" pitchFamily="34" charset="0"/>
              </a:rPr>
              <a:t>employees </a:t>
            </a:r>
            <a:r>
              <a:rPr lang="en-US" sz="600" dirty="0">
                <a:latin typeface="Cambria" pitchFamily="18" charset="0"/>
                <a:cs typeface="Lucida Sans Unicode" pitchFamily="34" charset="0"/>
              </a:rPr>
              <a:t>so </a:t>
            </a:r>
            <a:r>
              <a:rPr lang="en-US" sz="600" dirty="0" smtClean="0">
                <a:latin typeface="Cambria" pitchFamily="18" charset="0"/>
                <a:cs typeface="Lucida Sans Unicode" pitchFamily="34" charset="0"/>
              </a:rPr>
              <a:t>they can start availing their exclusive discount from Pizza </a:t>
            </a:r>
            <a:r>
              <a:rPr lang="en-US" sz="600" dirty="0">
                <a:latin typeface="Cambria" pitchFamily="18" charset="0"/>
                <a:cs typeface="Lucida Sans Unicode" pitchFamily="34" charset="0"/>
              </a:rPr>
              <a:t>Hut Delivery. It would be great if you could share my contact details </a:t>
            </a:r>
            <a:r>
              <a:rPr lang="en-US" sz="600" dirty="0" smtClean="0">
                <a:latin typeface="Cambria" pitchFamily="18" charset="0"/>
                <a:cs typeface="Lucida Sans Unicode" pitchFamily="34" charset="0"/>
              </a:rPr>
              <a:t>as </a:t>
            </a:r>
            <a:r>
              <a:rPr lang="en-US" sz="600" dirty="0">
                <a:latin typeface="Cambria" pitchFamily="18" charset="0"/>
                <a:cs typeface="Lucida Sans Unicode" pitchFamily="34" charset="0"/>
              </a:rPr>
              <a:t>well. This way, they can get in touch with me directly for any queries or feedback</a:t>
            </a:r>
            <a:r>
              <a:rPr lang="en-US" sz="600" dirty="0" smtClean="0">
                <a:latin typeface="Cambria" pitchFamily="18" charset="0"/>
                <a:cs typeface="Lucida Sans Unicode" pitchFamily="34" charset="0"/>
              </a:rPr>
              <a:t>.</a:t>
            </a:r>
          </a:p>
          <a:p>
            <a:endParaRPr lang="en-US" sz="600" dirty="0">
              <a:latin typeface="Cambria" pitchFamily="18" charset="0"/>
              <a:cs typeface="Lucida Sans Unicode" pitchFamily="34" charset="0"/>
            </a:endParaRPr>
          </a:p>
          <a:p>
            <a:r>
              <a:rPr lang="en-US" sz="600" dirty="0" smtClean="0">
                <a:latin typeface="Cambria" pitchFamily="18" charset="0"/>
                <a:cs typeface="Lucida Sans Unicode" pitchFamily="34" charset="0"/>
              </a:rPr>
              <a:t>Looking </a:t>
            </a:r>
            <a:r>
              <a:rPr lang="en-US" sz="600" dirty="0">
                <a:latin typeface="Cambria" pitchFamily="18" charset="0"/>
                <a:cs typeface="Lucida Sans Unicode" pitchFamily="34" charset="0"/>
              </a:rPr>
              <a:t>forward to </a:t>
            </a:r>
            <a:r>
              <a:rPr lang="en-US" sz="600" dirty="0" smtClean="0">
                <a:latin typeface="Cambria" pitchFamily="18" charset="0"/>
                <a:cs typeface="Lucida Sans Unicode" pitchFamily="34" charset="0"/>
              </a:rPr>
              <a:t>serving the best pizzas to </a:t>
            </a:r>
            <a:r>
              <a:rPr lang="en-US" sz="600" i="1" dirty="0" smtClean="0">
                <a:latin typeface="Cambria" pitchFamily="18" charset="0"/>
                <a:cs typeface="Lucida Sans Unicode" pitchFamily="34" charset="0"/>
              </a:rPr>
              <a:t>__</a:t>
            </a:r>
            <a:r>
              <a:rPr lang="en-US" sz="600" b="1" dirty="0" smtClean="0">
                <a:latin typeface="Cambria" pitchFamily="18" charset="0"/>
                <a:cs typeface="Lucida Sans Unicode" pitchFamily="34" charset="0"/>
              </a:rPr>
              <a:t>_____</a:t>
            </a:r>
            <a:r>
              <a:rPr lang="en-US" sz="600" i="1" dirty="0" smtClean="0">
                <a:latin typeface="Cambria" pitchFamily="18" charset="0"/>
                <a:cs typeface="Lucida Sans Unicode" pitchFamily="34" charset="0"/>
              </a:rPr>
              <a:t>__  </a:t>
            </a:r>
            <a:r>
              <a:rPr lang="en-US" sz="600" dirty="0" smtClean="0">
                <a:latin typeface="Cambria" pitchFamily="18" charset="0"/>
                <a:cs typeface="Lucida Sans Unicode" pitchFamily="34" charset="0"/>
              </a:rPr>
              <a:t>and creating a long term relationship with Pizza Hut Delivery.</a:t>
            </a:r>
            <a:r>
              <a:rPr lang="en-US" sz="600" dirty="0">
                <a:latin typeface="Cambria" pitchFamily="18" charset="0"/>
                <a:cs typeface="Lucida Sans Unicode" pitchFamily="34" charset="0"/>
              </a:rPr>
              <a:t>			.</a:t>
            </a:r>
          </a:p>
          <a:p>
            <a:r>
              <a:rPr lang="en-US" sz="600" dirty="0">
                <a:latin typeface="Cambria" pitchFamily="18" charset="0"/>
                <a:cs typeface="Lucida Sans Unicode" pitchFamily="34" charset="0"/>
              </a:rPr>
              <a:t>For any further assistance, please feel free to call me anytime.</a:t>
            </a:r>
          </a:p>
          <a:p>
            <a:r>
              <a:rPr lang="en-US" sz="600" dirty="0">
                <a:latin typeface="Cambria" pitchFamily="18" charset="0"/>
                <a:cs typeface="Lucida Sans Unicode" pitchFamily="34" charset="0"/>
              </a:rPr>
              <a:t> </a:t>
            </a:r>
          </a:p>
          <a:p>
            <a:r>
              <a:rPr lang="en-US" sz="600" dirty="0" smtClean="0">
                <a:latin typeface="Cambria" pitchFamily="18" charset="0"/>
                <a:cs typeface="Lucida Sans Unicode" pitchFamily="34" charset="0"/>
              </a:rPr>
              <a:t>Yum to you! </a:t>
            </a:r>
          </a:p>
          <a:p>
            <a:r>
              <a:rPr lang="en-US" sz="600" dirty="0" smtClean="0">
                <a:latin typeface="Cambria" pitchFamily="18" charset="0"/>
                <a:cs typeface="Lucida Sans Unicode" pitchFamily="34" charset="0"/>
                <a:sym typeface="Wingdings" pitchFamily="2" charset="2"/>
              </a:rPr>
              <a:t></a:t>
            </a:r>
          </a:p>
          <a:p>
            <a:r>
              <a:rPr lang="en-US" sz="600" dirty="0" smtClean="0">
                <a:latin typeface="Cambria" pitchFamily="18" charset="0"/>
                <a:cs typeface="Lucida Sans Unicode" pitchFamily="34" charset="0"/>
                <a:sym typeface="Wingdings" pitchFamily="2" charset="2"/>
              </a:rPr>
              <a:t>( 	             </a:t>
            </a:r>
            <a:r>
              <a:rPr lang="en-US" sz="600" b="1" dirty="0" smtClean="0">
                <a:latin typeface="Cambria" pitchFamily="18" charset="0"/>
                <a:cs typeface="Lucida Sans Unicode" pitchFamily="34" charset="0"/>
                <a:sym typeface="Wingdings" pitchFamily="2" charset="2"/>
              </a:rPr>
              <a:t>  </a:t>
            </a:r>
            <a:r>
              <a:rPr lang="en-US" sz="600" dirty="0" smtClean="0">
                <a:latin typeface="Cambria" pitchFamily="18" charset="0"/>
                <a:cs typeface="Lucida Sans Unicode" pitchFamily="34" charset="0"/>
                <a:sym typeface="Wingdings" pitchFamily="2" charset="2"/>
              </a:rPr>
              <a:t>)</a:t>
            </a:r>
          </a:p>
          <a:p>
            <a:r>
              <a:rPr lang="en-US" sz="600" dirty="0" smtClean="0">
                <a:latin typeface="Cambria" pitchFamily="18" charset="0"/>
                <a:cs typeface="Lucida Sans Unicode" pitchFamily="34" charset="0"/>
                <a:sym typeface="Wingdings" pitchFamily="2" charset="2"/>
              </a:rPr>
              <a:t>Restaurant General Manager</a:t>
            </a:r>
            <a:endParaRPr lang="en-US" sz="600" dirty="0">
              <a:latin typeface="Cambria" pitchFamily="18" charset="0"/>
              <a:cs typeface="Lucida Sans Unicode" pitchFamily="34" charset="0"/>
            </a:endParaRPr>
          </a:p>
          <a:p>
            <a:endParaRPr lang="en-US" sz="600" dirty="0" smtClean="0">
              <a:latin typeface="Cambria" pitchFamily="18" charset="0"/>
              <a:cs typeface="Lucida Sans Unicode" pitchFamily="34" charset="0"/>
            </a:endParaRPr>
          </a:p>
          <a:p>
            <a:endParaRPr lang="en-US" sz="600" dirty="0" smtClean="0">
              <a:latin typeface="Cambria" pitchFamily="18" charset="0"/>
              <a:cs typeface="Lucida Sans Unicode" pitchFamily="34" charset="0"/>
            </a:endParaRPr>
          </a:p>
          <a:p>
            <a:endParaRPr lang="en-US" sz="600" dirty="0">
              <a:latin typeface="Cambria" pitchFamily="18" charset="0"/>
              <a:cs typeface="Lucida Sans Unicode" pitchFamily="34" charset="0"/>
            </a:endParaRPr>
          </a:p>
          <a:p>
            <a:endParaRPr lang="en-US" sz="600" dirty="0">
              <a:latin typeface="Cambria" pitchFamily="18" charset="0"/>
              <a:cs typeface="Lucida Sans Unicode" pitchFamily="34" charset="0"/>
            </a:endParaRPr>
          </a:p>
        </p:txBody>
      </p:sp>
      <p:sp>
        <p:nvSpPr>
          <p:cNvPr id="7" name="TextBox 6"/>
          <p:cNvSpPr txBox="1"/>
          <p:nvPr/>
        </p:nvSpPr>
        <p:spPr>
          <a:xfrm>
            <a:off x="1371600" y="5562600"/>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8" name="TextBox 7"/>
          <p:cNvSpPr txBox="1"/>
          <p:nvPr/>
        </p:nvSpPr>
        <p:spPr>
          <a:xfrm>
            <a:off x="0" y="2357735"/>
            <a:ext cx="5138651" cy="461665"/>
          </a:xfrm>
          <a:prstGeom prst="rect">
            <a:avLst/>
          </a:prstGeom>
          <a:noFill/>
        </p:spPr>
        <p:txBody>
          <a:bodyPr wrap="none" rtlCol="0">
            <a:spAutoFit/>
          </a:bodyPr>
          <a:lstStyle/>
          <a:p>
            <a:r>
              <a:rPr lang="en-US" dirty="0" smtClean="0">
                <a:latin typeface="Arial Black" pitchFamily="34" charset="0"/>
              </a:rPr>
              <a:t>Personalized letter from RGM</a:t>
            </a:r>
          </a:p>
        </p:txBody>
      </p:sp>
      <p:sp>
        <p:nvSpPr>
          <p:cNvPr id="9" name="TextBox 8"/>
          <p:cNvSpPr txBox="1"/>
          <p:nvPr/>
        </p:nvSpPr>
        <p:spPr>
          <a:xfrm>
            <a:off x="0" y="2971800"/>
            <a:ext cx="3690049" cy="830997"/>
          </a:xfrm>
          <a:prstGeom prst="rect">
            <a:avLst/>
          </a:prstGeom>
          <a:noFill/>
        </p:spPr>
        <p:txBody>
          <a:bodyPr wrap="none" rtlCol="0">
            <a:spAutoFit/>
          </a:bodyPr>
          <a:lstStyle/>
          <a:p>
            <a:r>
              <a:rPr lang="en-US" dirty="0" smtClean="0">
                <a:latin typeface="Arial Black" pitchFamily="34" charset="0"/>
              </a:rPr>
              <a:t>Attractive employee </a:t>
            </a:r>
          </a:p>
          <a:p>
            <a:r>
              <a:rPr lang="en-US" dirty="0" smtClean="0">
                <a:latin typeface="Arial Black" pitchFamily="34" charset="0"/>
              </a:rPr>
              <a:t>discounts</a:t>
            </a:r>
          </a:p>
        </p:txBody>
      </p:sp>
      <p:sp>
        <p:nvSpPr>
          <p:cNvPr id="10" name="TextBox 9"/>
          <p:cNvSpPr txBox="1"/>
          <p:nvPr/>
        </p:nvSpPr>
        <p:spPr>
          <a:xfrm>
            <a:off x="76200" y="1828800"/>
            <a:ext cx="3035190" cy="461665"/>
          </a:xfrm>
          <a:prstGeom prst="rect">
            <a:avLst/>
          </a:prstGeom>
          <a:solidFill>
            <a:schemeClr val="tx1"/>
          </a:solidFill>
        </p:spPr>
        <p:txBody>
          <a:bodyPr wrap="none" rtlCol="0">
            <a:spAutoFit/>
          </a:bodyPr>
          <a:lstStyle/>
          <a:p>
            <a:r>
              <a:rPr lang="en-US" dirty="0" smtClean="0">
                <a:solidFill>
                  <a:srgbClr val="FFFFFF"/>
                </a:solidFill>
                <a:latin typeface="Arial Black" pitchFamily="34" charset="0"/>
              </a:rPr>
              <a:t>Employee letters</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
            </a:r>
            <a:br>
              <a:rPr lang="en-US" dirty="0" smtClean="0"/>
            </a:br>
            <a:r>
              <a:rPr lang="en-US" dirty="0" smtClean="0"/>
              <a:t>Gain visibility and incentivize</a:t>
            </a:r>
            <a:br>
              <a:rPr lang="en-US" dirty="0" smtClean="0"/>
            </a:br>
            <a:endParaRPr lang="en-US" dirty="0"/>
          </a:p>
        </p:txBody>
      </p:sp>
      <p:pic>
        <p:nvPicPr>
          <p:cNvPr id="11265" name="Picture 1"/>
          <p:cNvPicPr>
            <a:picLocks noChangeAspect="1" noChangeArrowheads="1"/>
          </p:cNvPicPr>
          <p:nvPr/>
        </p:nvPicPr>
        <p:blipFill>
          <a:blip r:embed="rId3" cstate="print"/>
          <a:srcRect/>
          <a:stretch>
            <a:fillRect/>
          </a:stretch>
        </p:blipFill>
        <p:spPr bwMode="auto">
          <a:xfrm>
            <a:off x="4800600" y="1066800"/>
            <a:ext cx="4343400" cy="5486400"/>
          </a:xfrm>
          <a:prstGeom prst="rect">
            <a:avLst/>
          </a:prstGeom>
          <a:noFill/>
          <a:ln w="9525">
            <a:noFill/>
            <a:miter lim="800000"/>
            <a:headEnd/>
            <a:tailEnd/>
          </a:ln>
          <a:effectLst/>
        </p:spPr>
      </p:pic>
      <p:sp>
        <p:nvSpPr>
          <p:cNvPr id="4" name="TextBox 3"/>
          <p:cNvSpPr txBox="1"/>
          <p:nvPr/>
        </p:nvSpPr>
        <p:spPr>
          <a:xfrm>
            <a:off x="0" y="2907268"/>
            <a:ext cx="4079322" cy="461665"/>
          </a:xfrm>
          <a:prstGeom prst="rect">
            <a:avLst/>
          </a:prstGeom>
          <a:noFill/>
        </p:spPr>
        <p:txBody>
          <a:bodyPr wrap="none" rtlCol="0">
            <a:spAutoFit/>
          </a:bodyPr>
          <a:lstStyle/>
          <a:p>
            <a:r>
              <a:rPr lang="en-US" dirty="0" smtClean="0">
                <a:latin typeface="Arial Black" pitchFamily="34" charset="0"/>
              </a:rPr>
              <a:t>Sent to email database</a:t>
            </a:r>
          </a:p>
        </p:txBody>
      </p:sp>
      <p:sp>
        <p:nvSpPr>
          <p:cNvPr id="5" name="TextBox 4"/>
          <p:cNvSpPr txBox="1"/>
          <p:nvPr/>
        </p:nvSpPr>
        <p:spPr>
          <a:xfrm>
            <a:off x="0" y="3512403"/>
            <a:ext cx="4310475" cy="830997"/>
          </a:xfrm>
          <a:prstGeom prst="rect">
            <a:avLst/>
          </a:prstGeom>
          <a:noFill/>
        </p:spPr>
        <p:txBody>
          <a:bodyPr wrap="none" rtlCol="0">
            <a:spAutoFit/>
          </a:bodyPr>
          <a:lstStyle/>
          <a:p>
            <a:r>
              <a:rPr lang="en-US" dirty="0" smtClean="0">
                <a:latin typeface="Arial Black" pitchFamily="34" charset="0"/>
              </a:rPr>
              <a:t>Option to order online or</a:t>
            </a:r>
          </a:p>
          <a:p>
            <a:r>
              <a:rPr lang="en-US" dirty="0" smtClean="0">
                <a:latin typeface="Arial Black" pitchFamily="34" charset="0"/>
              </a:rPr>
              <a:t>via call center</a:t>
            </a:r>
          </a:p>
        </p:txBody>
      </p:sp>
      <p:sp>
        <p:nvSpPr>
          <p:cNvPr id="6" name="TextBox 5"/>
          <p:cNvSpPr txBox="1"/>
          <p:nvPr/>
        </p:nvSpPr>
        <p:spPr>
          <a:xfrm>
            <a:off x="1371600" y="5562600"/>
            <a:ext cx="2679192" cy="338554"/>
          </a:xfrm>
          <a:prstGeom prst="rightArrowCallout">
            <a:avLst>
              <a:gd name="adj1" fmla="val 25000"/>
              <a:gd name="adj2" fmla="val 25000"/>
              <a:gd name="adj3" fmla="val 25000"/>
              <a:gd name="adj4" fmla="val 93078"/>
            </a:avLst>
          </a:prstGeom>
          <a:solidFill>
            <a:schemeClr val="tx1"/>
          </a:solidFill>
        </p:spPr>
        <p:txBody>
          <a:bodyPr wrap="square" rtlCol="0">
            <a:spAutoFit/>
          </a:bodyPr>
          <a:lstStyle/>
          <a:p>
            <a:r>
              <a:rPr lang="en-US" sz="1600" i="1" dirty="0" smtClean="0">
                <a:solidFill>
                  <a:srgbClr val="FFFFFF"/>
                </a:solidFill>
                <a:latin typeface="+mj-lt"/>
              </a:rPr>
              <a:t>Art work can be ordered </a:t>
            </a:r>
          </a:p>
        </p:txBody>
      </p:sp>
      <p:sp>
        <p:nvSpPr>
          <p:cNvPr id="7" name="TextBox 6"/>
          <p:cNvSpPr txBox="1"/>
          <p:nvPr/>
        </p:nvSpPr>
        <p:spPr>
          <a:xfrm>
            <a:off x="0" y="1905000"/>
            <a:ext cx="4841069"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US" dirty="0" smtClean="0">
                <a:solidFill>
                  <a:srgbClr val="FFFFFF"/>
                </a:solidFill>
                <a:latin typeface="Arial Black" pitchFamily="34" charset="0"/>
              </a:rPr>
              <a:t>E-mailers/SMS with special </a:t>
            </a:r>
            <a:br>
              <a:rPr lang="en-US" dirty="0" smtClean="0">
                <a:solidFill>
                  <a:srgbClr val="FFFFFF"/>
                </a:solidFill>
                <a:latin typeface="Arial Black" pitchFamily="34" charset="0"/>
              </a:rPr>
            </a:br>
            <a:r>
              <a:rPr lang="en-US" dirty="0" smtClean="0">
                <a:solidFill>
                  <a:srgbClr val="FFFFFF"/>
                </a:solidFill>
                <a:latin typeface="Arial Black" pitchFamily="34" charset="0"/>
              </a:rPr>
              <a:t>offers</a:t>
            </a:r>
            <a:endParaRPr lang="en-US" dirty="0">
              <a:solidFill>
                <a:srgbClr val="FFFFFF"/>
              </a:solidFill>
              <a:latin typeface="Arial Black"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8382000" cy="1524000"/>
          </a:xfrm>
          <a:prstGeom prst="rect">
            <a:avLst/>
          </a:prstGeom>
        </p:spPr>
        <p:txBody>
          <a:bodyPr vert="horz" lIns="91440" tIns="45720" rIns="91440" bIns="45720" rtlCol="0" anchor="ctr">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3600" i="0" u="none" strike="noStrike" kern="1200" cap="none" spc="0" normalizeH="0" baseline="0" noProof="0" dirty="0">
              <a:ln>
                <a:noFill/>
              </a:ln>
              <a:solidFill>
                <a:srgbClr val="FFFFFF"/>
              </a:solidFill>
              <a:effectLst>
                <a:glow rad="63500">
                  <a:schemeClr val="tx1">
                    <a:alpha val="40000"/>
                  </a:schemeClr>
                </a:glow>
                <a:outerShdw blurRad="38100" dist="38100" dir="2700000" algn="tl">
                  <a:srgbClr val="000000">
                    <a:alpha val="43137"/>
                  </a:srgbClr>
                </a:outerShdw>
              </a:effectLst>
              <a:uLnTx/>
              <a:uFillTx/>
              <a:latin typeface="+mj-lt"/>
              <a:ea typeface="+mj-ea"/>
              <a:cs typeface="Arial" pitchFamily="34" charset="0"/>
            </a:endParaRPr>
          </a:p>
        </p:txBody>
      </p:sp>
      <p:graphicFrame>
        <p:nvGraphicFramePr>
          <p:cNvPr id="6" name="Diagram 5"/>
          <p:cNvGraphicFramePr/>
          <p:nvPr/>
        </p:nvGraphicFramePr>
        <p:xfrm>
          <a:off x="228600" y="685800"/>
          <a:ext cx="86106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Assess viability</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2286000" y="28194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Can you afford it</a:t>
            </a:r>
            <a:endParaRPr lang="en-US" sz="2000" dirty="0">
              <a:solidFill>
                <a:srgbClr val="FFFFFF"/>
              </a:solidFill>
              <a:latin typeface="Arial Black" pitchFamily="34" charset="0"/>
            </a:endParaRPr>
          </a:p>
        </p:txBody>
      </p:sp>
      <p:sp>
        <p:nvSpPr>
          <p:cNvPr id="9" name="Rectangle 8"/>
          <p:cNvSpPr/>
          <p:nvPr/>
        </p:nvSpPr>
        <p:spPr>
          <a:xfrm>
            <a:off x="4495800" y="28194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Targets for success</a:t>
            </a:r>
            <a:endParaRPr lang="en-US" sz="2000" dirty="0">
              <a:solidFill>
                <a:srgbClr val="FFFFFF"/>
              </a:solidFill>
              <a:latin typeface="Arial Black" pitchFamily="34"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Assess viability</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2286000" y="28194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Can you afford it</a:t>
            </a:r>
            <a:endParaRPr lang="en-US" sz="2000" dirty="0">
              <a:solidFill>
                <a:srgbClr val="FFFFFF"/>
              </a:solidFill>
              <a:latin typeface="Arial Black" pitchFamily="34" charset="0"/>
            </a:endParaRPr>
          </a:p>
        </p:txBody>
      </p:sp>
      <p:sp>
        <p:nvSpPr>
          <p:cNvPr id="9" name="Rectangle 8"/>
          <p:cNvSpPr/>
          <p:nvPr/>
        </p:nvSpPr>
        <p:spPr>
          <a:xfrm>
            <a:off x="4495800" y="2819400"/>
            <a:ext cx="2057400" cy="8382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Targets for success</a:t>
            </a:r>
            <a:endParaRPr lang="en-US" sz="2000" dirty="0">
              <a:solidFill>
                <a:srgbClr val="FFFFFF"/>
              </a:solidFill>
              <a:latin typeface="Arial Black" pitchFamily="34"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Can you afford it</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7" name="TextBox 6"/>
          <p:cNvSpPr txBox="1"/>
          <p:nvPr/>
        </p:nvSpPr>
        <p:spPr>
          <a:xfrm>
            <a:off x="685800" y="2286000"/>
            <a:ext cx="7772400" cy="34163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Any LSM will be viable only if the increased sales and the Flow Through compensates the costs incurred</a:t>
            </a:r>
          </a:p>
          <a:p>
            <a:endParaRPr lang="en-US" dirty="0" smtClean="0">
              <a:effectLst>
                <a:outerShdw blurRad="38100" dist="38100" dir="2700000" algn="tl">
                  <a:srgbClr val="000000">
                    <a:alpha val="43137"/>
                  </a:srgbClr>
                </a:outerShdw>
              </a:effectLst>
              <a:latin typeface="Arial Black" pitchFamily="34" charset="0"/>
            </a:endParaRPr>
          </a:p>
          <a:p>
            <a:endParaRPr lang="en-US" dirty="0" smtClean="0">
              <a:effectLst>
                <a:outerShdw blurRad="38100" dist="38100" dir="2700000" algn="tl">
                  <a:srgbClr val="000000">
                    <a:alpha val="43137"/>
                  </a:srgbClr>
                </a:outerShdw>
              </a:effectLst>
              <a:latin typeface="Arial Black" pitchFamily="34" charset="0"/>
            </a:endParaRPr>
          </a:p>
          <a:p>
            <a:pPr>
              <a:buFont typeface="Wingdings" pitchFamily="2" charset="2"/>
              <a:buChar char="§"/>
            </a:pPr>
            <a:r>
              <a:rPr lang="en-US" dirty="0" smtClean="0">
                <a:effectLst>
                  <a:outerShdw blurRad="38100" dist="38100" dir="2700000" algn="tl">
                    <a:srgbClr val="000000">
                      <a:alpha val="43137"/>
                    </a:srgbClr>
                  </a:outerShdw>
                </a:effectLst>
                <a:latin typeface="Arial Black" pitchFamily="34" charset="0"/>
              </a:rPr>
              <a:t>Costs incurred?</a:t>
            </a:r>
          </a:p>
          <a:p>
            <a:pPr>
              <a:buFont typeface="Wingdings" pitchFamily="2" charset="2"/>
              <a:buChar char="§"/>
            </a:pPr>
            <a:endParaRPr lang="en-US" dirty="0" smtClean="0">
              <a:effectLst>
                <a:outerShdw blurRad="38100" dist="38100" dir="2700000" algn="tl">
                  <a:srgbClr val="000000">
                    <a:alpha val="43137"/>
                  </a:srgbClr>
                </a:outerShdw>
              </a:effectLst>
              <a:latin typeface="Arial Black" pitchFamily="34" charset="0"/>
            </a:endParaRPr>
          </a:p>
          <a:p>
            <a:pPr>
              <a:buFont typeface="Wingdings" pitchFamily="2" charset="2"/>
              <a:buChar char="§"/>
            </a:pPr>
            <a:r>
              <a:rPr lang="en-US" dirty="0" smtClean="0">
                <a:effectLst>
                  <a:outerShdw blurRad="38100" dist="38100" dir="2700000" algn="tl">
                    <a:srgbClr val="000000">
                      <a:alpha val="43137"/>
                    </a:srgbClr>
                  </a:outerShdw>
                </a:effectLst>
                <a:latin typeface="Arial Black" pitchFamily="34" charset="0"/>
              </a:rPr>
              <a:t>Flow Through?</a:t>
            </a:r>
          </a:p>
          <a:p>
            <a:endParaRPr lang="en-US" dirty="0" smtClean="0">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Can you afford it?</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7" name="TextBox 6"/>
          <p:cNvSpPr txBox="1"/>
          <p:nvPr/>
        </p:nvSpPr>
        <p:spPr>
          <a:xfrm>
            <a:off x="685800" y="1524000"/>
            <a:ext cx="7772400" cy="4154984"/>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In a store there are different kind of costs</a:t>
            </a:r>
          </a:p>
          <a:p>
            <a:endParaRPr lang="en-US" dirty="0" smtClean="0">
              <a:effectLst>
                <a:outerShdw blurRad="38100" dist="38100" dir="2700000" algn="tl">
                  <a:srgbClr val="000000">
                    <a:alpha val="43137"/>
                  </a:srgbClr>
                </a:outerShdw>
              </a:effectLst>
              <a:latin typeface="Arial Black" pitchFamily="34" charset="0"/>
            </a:endParaRPr>
          </a:p>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Variable Costs</a:t>
            </a:r>
          </a:p>
          <a:p>
            <a:endParaRPr lang="en-US" dirty="0" smtClean="0">
              <a:effectLst>
                <a:outerShdw blurRad="38100" dist="38100" dir="2700000" algn="tl">
                  <a:srgbClr val="000000">
                    <a:alpha val="43137"/>
                  </a:srgbClr>
                </a:outerShdw>
              </a:effectLst>
              <a:latin typeface="Arial Black" pitchFamily="34" charset="0"/>
            </a:endParaRPr>
          </a:p>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Semi Variable Costs</a:t>
            </a:r>
          </a:p>
          <a:p>
            <a:endParaRPr lang="en-US" dirty="0" smtClean="0">
              <a:effectLst>
                <a:outerShdw blurRad="38100" dist="38100" dir="2700000" algn="tl">
                  <a:srgbClr val="000000">
                    <a:alpha val="43137"/>
                  </a:srgbClr>
                </a:outerShdw>
              </a:effectLst>
              <a:latin typeface="Arial Black" pitchFamily="34" charset="0"/>
            </a:endParaRPr>
          </a:p>
          <a:p>
            <a:endParaRPr lang="en-US" dirty="0" smtClean="0">
              <a:effectLst>
                <a:outerShdw blurRad="38100" dist="38100" dir="2700000" algn="tl">
                  <a:srgbClr val="000000">
                    <a:alpha val="43137"/>
                  </a:srgbClr>
                </a:outerShdw>
              </a:effectLst>
              <a:latin typeface="Arial Black" pitchFamily="34" charset="0"/>
            </a:endParaRPr>
          </a:p>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Fixed Costs</a:t>
            </a:r>
          </a:p>
        </p:txBody>
      </p:sp>
      <p:sp>
        <p:nvSpPr>
          <p:cNvPr id="4" name="TextBox 3"/>
          <p:cNvSpPr txBox="1"/>
          <p:nvPr/>
        </p:nvSpPr>
        <p:spPr>
          <a:xfrm>
            <a:off x="762000" y="2971800"/>
            <a:ext cx="5583580" cy="646331"/>
          </a:xfrm>
          <a:prstGeom prst="rect">
            <a:avLst/>
          </a:prstGeom>
          <a:noFill/>
        </p:spPr>
        <p:txBody>
          <a:bodyPr wrap="none" rtlCol="0">
            <a:spAutoFit/>
          </a:bodyPr>
          <a:lstStyle/>
          <a:p>
            <a:r>
              <a:rPr lang="en-US" sz="1800" dirty="0" smtClean="0">
                <a:latin typeface="+mj-lt"/>
              </a:rPr>
              <a:t>Costs that vary as a direct % of the sale generated…</a:t>
            </a:r>
          </a:p>
          <a:p>
            <a:r>
              <a:rPr lang="en-US" sz="1800" dirty="0" smtClean="0">
                <a:latin typeface="+mj-lt"/>
              </a:rPr>
              <a:t> </a:t>
            </a:r>
            <a:r>
              <a:rPr lang="en-US" sz="1800" b="1" i="1" dirty="0" smtClean="0">
                <a:latin typeface="+mj-lt"/>
              </a:rPr>
              <a:t>Eg… Food Cost, AMP, LSM</a:t>
            </a:r>
            <a:endParaRPr lang="en-US" sz="1800" b="1" i="1" dirty="0">
              <a:latin typeface="+mj-lt"/>
            </a:endParaRPr>
          </a:p>
        </p:txBody>
      </p:sp>
      <p:sp>
        <p:nvSpPr>
          <p:cNvPr id="6" name="TextBox 5"/>
          <p:cNvSpPr txBox="1"/>
          <p:nvPr/>
        </p:nvSpPr>
        <p:spPr>
          <a:xfrm>
            <a:off x="838200" y="4114800"/>
            <a:ext cx="6699270" cy="646331"/>
          </a:xfrm>
          <a:prstGeom prst="rect">
            <a:avLst/>
          </a:prstGeom>
          <a:noFill/>
        </p:spPr>
        <p:txBody>
          <a:bodyPr wrap="none" rtlCol="0">
            <a:spAutoFit/>
          </a:bodyPr>
          <a:lstStyle/>
          <a:p>
            <a:r>
              <a:rPr lang="en-US" sz="1800" dirty="0" smtClean="0">
                <a:latin typeface="+mj-lt"/>
              </a:rPr>
              <a:t>Costs that vary slightly as a result of increased/ decreased sale </a:t>
            </a:r>
          </a:p>
          <a:p>
            <a:r>
              <a:rPr lang="en-US" sz="1800" b="1" i="1" dirty="0" smtClean="0">
                <a:latin typeface="+mj-lt"/>
              </a:rPr>
              <a:t>Eg… Cost of </a:t>
            </a:r>
            <a:r>
              <a:rPr lang="en-US" sz="1800" b="1" i="1" dirty="0" err="1" smtClean="0">
                <a:latin typeface="+mj-lt"/>
              </a:rPr>
              <a:t>Labour</a:t>
            </a:r>
            <a:r>
              <a:rPr lang="en-US" sz="1800" b="1" i="1" dirty="0" smtClean="0">
                <a:latin typeface="+mj-lt"/>
              </a:rPr>
              <a:t>, Cost of Utilities etc</a:t>
            </a:r>
          </a:p>
        </p:txBody>
      </p:sp>
      <p:sp>
        <p:nvSpPr>
          <p:cNvPr id="8" name="TextBox 7"/>
          <p:cNvSpPr txBox="1"/>
          <p:nvPr/>
        </p:nvSpPr>
        <p:spPr>
          <a:xfrm>
            <a:off x="914400" y="5602069"/>
            <a:ext cx="7862089" cy="646331"/>
          </a:xfrm>
          <a:prstGeom prst="rect">
            <a:avLst/>
          </a:prstGeom>
          <a:noFill/>
        </p:spPr>
        <p:txBody>
          <a:bodyPr wrap="none" rtlCol="0">
            <a:spAutoFit/>
          </a:bodyPr>
          <a:lstStyle/>
          <a:p>
            <a:r>
              <a:rPr lang="en-US" sz="1800" dirty="0" smtClean="0">
                <a:latin typeface="+mj-lt"/>
              </a:rPr>
              <a:t>Costs that are constant and are not affected by increased/ decreased sale </a:t>
            </a:r>
          </a:p>
          <a:p>
            <a:r>
              <a:rPr lang="en-US" sz="1800" b="1" i="1" dirty="0" smtClean="0">
                <a:latin typeface="+mj-lt"/>
              </a:rPr>
              <a:t>Eg… Fixed rent, Corporate over heads</a:t>
            </a:r>
          </a:p>
        </p:txBody>
      </p:sp>
      <p:sp>
        <p:nvSpPr>
          <p:cNvPr id="9" name="TextBox 8"/>
          <p:cNvSpPr txBox="1"/>
          <p:nvPr/>
        </p:nvSpPr>
        <p:spPr>
          <a:xfrm>
            <a:off x="304800" y="1981200"/>
            <a:ext cx="8441735" cy="400110"/>
          </a:xfrm>
          <a:prstGeom prst="rect">
            <a:avLst/>
          </a:prstGeom>
          <a:solidFill>
            <a:schemeClr val="tx1"/>
          </a:solidFill>
        </p:spPr>
        <p:txBody>
          <a:bodyPr wrap="none" rtlCol="0">
            <a:spAutoFit/>
          </a:bodyPr>
          <a:lstStyle/>
          <a:p>
            <a:r>
              <a:rPr lang="en-US" sz="2000" dirty="0" smtClean="0">
                <a:solidFill>
                  <a:srgbClr val="FFFFFF"/>
                </a:solidFill>
                <a:latin typeface="+mj-lt"/>
              </a:rPr>
              <a:t>LSM related costs: Costs of marketing collateral, discount on food, semis</a:t>
            </a:r>
            <a:endParaRPr lang="en-US" sz="2000" dirty="0">
              <a:solidFill>
                <a:srgbClr val="FFFFFF"/>
              </a:solidFill>
              <a:latin typeface="+mj-lt"/>
            </a:endParaRPr>
          </a:p>
        </p:txBody>
      </p:sp>
      <p:sp>
        <p:nvSpPr>
          <p:cNvPr id="10" name="TextBox 9"/>
          <p:cNvSpPr txBox="1"/>
          <p:nvPr/>
        </p:nvSpPr>
        <p:spPr>
          <a:xfrm rot="16200000">
            <a:off x="-711985" y="4140985"/>
            <a:ext cx="2433680" cy="400110"/>
          </a:xfrm>
          <a:prstGeom prst="rect">
            <a:avLst/>
          </a:prstGeom>
          <a:solidFill>
            <a:schemeClr val="tx1"/>
          </a:solidFill>
        </p:spPr>
        <p:txBody>
          <a:bodyPr wrap="none" rtlCol="0">
            <a:spAutoFit/>
          </a:bodyPr>
          <a:lstStyle/>
          <a:p>
            <a:r>
              <a:rPr lang="en-US" sz="2000" dirty="0" smtClean="0">
                <a:solidFill>
                  <a:srgbClr val="FFFFFF"/>
                </a:solidFill>
                <a:latin typeface="+mj-lt"/>
              </a:rPr>
              <a:t>Other existing costs</a:t>
            </a:r>
            <a:endParaRPr lang="en-US" sz="2000" dirty="0">
              <a:solidFill>
                <a:srgbClr val="FFFFFF"/>
              </a:solidFill>
              <a:latin typeface="+mj-lt"/>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defRPr/>
            </a:pPr>
            <a:r>
              <a:rPr lang="en-US" sz="4400" kern="0" dirty="0" smtClean="0">
                <a:solidFill>
                  <a:srgbClr val="FFFFFF"/>
                </a:solidFill>
                <a:latin typeface="+mj-lt"/>
                <a:ea typeface="+mj-ea"/>
                <a:cs typeface="+mj-cs"/>
              </a:rPr>
              <a:t>Can you afford it?</a:t>
            </a:r>
          </a:p>
        </p:txBody>
      </p:sp>
      <p:sp>
        <p:nvSpPr>
          <p:cNvPr id="7" name="TextBox 6"/>
          <p:cNvSpPr txBox="1"/>
          <p:nvPr/>
        </p:nvSpPr>
        <p:spPr>
          <a:xfrm>
            <a:off x="685800" y="1676400"/>
            <a:ext cx="7772400" cy="34163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mn-lt"/>
              </a:rPr>
              <a:t>Since majority of the costs are of a fixed or a semi variable nature there is a minimum amount of sale that a business needs to generate to deliver a Profit after covering all variable costs.</a:t>
            </a:r>
          </a:p>
          <a:p>
            <a:endParaRPr lang="en-US" dirty="0" smtClean="0">
              <a:effectLst>
                <a:outerShdw blurRad="38100" dist="38100" dir="2700000" algn="tl">
                  <a:srgbClr val="000000">
                    <a:alpha val="43137"/>
                  </a:srgbClr>
                </a:outerShdw>
              </a:effectLst>
              <a:latin typeface="+mn-lt"/>
            </a:endParaRPr>
          </a:p>
          <a:p>
            <a:r>
              <a:rPr lang="en-US" dirty="0" smtClean="0">
                <a:effectLst>
                  <a:outerShdw blurRad="38100" dist="38100" dir="2700000" algn="tl">
                    <a:srgbClr val="000000">
                      <a:alpha val="43137"/>
                    </a:srgbClr>
                  </a:outerShdw>
                </a:effectLst>
                <a:latin typeface="+mn-lt"/>
              </a:rPr>
              <a:t>If sales exceed this minimum amount, the contribution towards the bottom line increases significantly for each additional rupee generated as the all the fixed costs and most part of the semi variable  are already covered</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Case study</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8" name="TextBox 7"/>
          <p:cNvSpPr txBox="1"/>
          <p:nvPr/>
        </p:nvSpPr>
        <p:spPr>
          <a:xfrm>
            <a:off x="228600" y="6019800"/>
            <a:ext cx="8686800" cy="461665"/>
          </a:xfrm>
          <a:prstGeom prst="rect">
            <a:avLst/>
          </a:prstGeom>
          <a:noFill/>
        </p:spPr>
        <p:txBody>
          <a:bodyPr wrap="square" rtlCol="0">
            <a:spAutoFit/>
          </a:bodyPr>
          <a:lstStyle/>
          <a:p>
            <a:r>
              <a:rPr lang="en-US" i="1" dirty="0" smtClean="0">
                <a:effectLst>
                  <a:outerShdw blurRad="38100" dist="38100" dir="2700000" algn="tl">
                    <a:srgbClr val="000000">
                      <a:alpha val="43137"/>
                    </a:srgbClr>
                  </a:outerShdw>
                </a:effectLst>
                <a:latin typeface="Arial Black" pitchFamily="34" charset="0"/>
              </a:rPr>
              <a:t>Did the store make more money or lost money ?</a:t>
            </a:r>
          </a:p>
        </p:txBody>
      </p:sp>
      <p:sp>
        <p:nvSpPr>
          <p:cNvPr id="6" name="TextBox 5"/>
          <p:cNvSpPr txBox="1"/>
          <p:nvPr/>
        </p:nvSpPr>
        <p:spPr>
          <a:xfrm>
            <a:off x="304800" y="1600200"/>
            <a:ext cx="7315200" cy="1938992"/>
          </a:xfrm>
          <a:prstGeom prst="rect">
            <a:avLst/>
          </a:prstGeom>
          <a:noFill/>
        </p:spPr>
        <p:txBody>
          <a:bodyPr wrap="square" rtlCol="0">
            <a:spAutoFit/>
          </a:bodyPr>
          <a:lstStyle/>
          <a:p>
            <a:pPr algn="just"/>
            <a:r>
              <a:rPr lang="en-US" dirty="0" smtClean="0">
                <a:effectLst>
                  <a:outerShdw blurRad="38100" dist="38100" dir="2700000" algn="tl">
                    <a:srgbClr val="000000">
                      <a:alpha val="43137"/>
                    </a:srgbClr>
                  </a:outerShdw>
                </a:effectLst>
                <a:latin typeface="+mn-lt"/>
              </a:rPr>
              <a:t>PHD </a:t>
            </a:r>
            <a:r>
              <a:rPr lang="en-US" dirty="0" err="1" smtClean="0">
                <a:effectLst>
                  <a:outerShdw blurRad="38100" dist="38100" dir="2700000" algn="tl">
                    <a:srgbClr val="000000">
                      <a:alpha val="43137"/>
                    </a:srgbClr>
                  </a:outerShdw>
                </a:effectLst>
                <a:latin typeface="+mn-lt"/>
              </a:rPr>
              <a:t>Halla</a:t>
            </a:r>
            <a:r>
              <a:rPr lang="en-US" dirty="0" smtClean="0">
                <a:effectLst>
                  <a:outerShdw blurRad="38100" dist="38100" dir="2700000" algn="tl">
                    <a:srgbClr val="000000">
                      <a:alpha val="43137"/>
                    </a:srgbClr>
                  </a:outerShdw>
                </a:effectLst>
                <a:latin typeface="+mn-lt"/>
              </a:rPr>
              <a:t> </a:t>
            </a:r>
            <a:r>
              <a:rPr lang="en-US" dirty="0" err="1" smtClean="0">
                <a:effectLst>
                  <a:outerShdw blurRad="38100" dist="38100" dir="2700000" algn="tl">
                    <a:srgbClr val="000000">
                      <a:alpha val="43137"/>
                    </a:srgbClr>
                  </a:outerShdw>
                </a:effectLst>
                <a:latin typeface="+mn-lt"/>
              </a:rPr>
              <a:t>Bol</a:t>
            </a:r>
            <a:r>
              <a:rPr lang="en-US" dirty="0" smtClean="0">
                <a:effectLst>
                  <a:outerShdw blurRad="38100" dist="38100" dir="2700000" algn="tl">
                    <a:srgbClr val="000000">
                      <a:alpha val="43137"/>
                    </a:srgbClr>
                  </a:outerShdw>
                </a:effectLst>
                <a:latin typeface="+mn-lt"/>
              </a:rPr>
              <a:t> does an average daily sale of Rs100000/-, the Cost of food % is 30% and sum total expenditure of their various Semi variable costs amount to 20%. They have a monthly fixed expense of Rs 20000/-</a:t>
            </a:r>
          </a:p>
        </p:txBody>
      </p:sp>
      <p:sp>
        <p:nvSpPr>
          <p:cNvPr id="9" name="TextBox 8"/>
          <p:cNvSpPr txBox="1"/>
          <p:nvPr/>
        </p:nvSpPr>
        <p:spPr>
          <a:xfrm>
            <a:off x="381000" y="3733800"/>
            <a:ext cx="7315200" cy="1938992"/>
          </a:xfrm>
          <a:prstGeom prst="rect">
            <a:avLst/>
          </a:prstGeom>
          <a:noFill/>
        </p:spPr>
        <p:txBody>
          <a:bodyPr wrap="square" rtlCol="0">
            <a:spAutoFit/>
          </a:bodyPr>
          <a:lstStyle/>
          <a:p>
            <a:pPr algn="just"/>
            <a:r>
              <a:rPr lang="en-US" dirty="0" smtClean="0">
                <a:effectLst>
                  <a:outerShdw blurRad="38100" dist="38100" dir="2700000" algn="tl">
                    <a:srgbClr val="000000">
                      <a:alpha val="43137"/>
                    </a:srgbClr>
                  </a:outerShdw>
                </a:effectLst>
                <a:latin typeface="+mn-lt"/>
              </a:rPr>
              <a:t>RGM has executed an aggressive LSM </a:t>
            </a:r>
            <a:r>
              <a:rPr lang="en-US" dirty="0" err="1" smtClean="0">
                <a:effectLst>
                  <a:outerShdw blurRad="38100" dist="38100" dir="2700000" algn="tl">
                    <a:srgbClr val="000000">
                      <a:alpha val="43137"/>
                    </a:srgbClr>
                  </a:outerShdw>
                </a:effectLst>
                <a:latin typeface="+mn-lt"/>
              </a:rPr>
              <a:t>Bogo</a:t>
            </a:r>
            <a:r>
              <a:rPr lang="en-US" dirty="0" smtClean="0">
                <a:effectLst>
                  <a:outerShdw blurRad="38100" dist="38100" dir="2700000" algn="tl">
                    <a:srgbClr val="000000">
                      <a:alpha val="43137"/>
                    </a:srgbClr>
                  </a:outerShdw>
                </a:effectLst>
                <a:latin typeface="+mn-lt"/>
              </a:rPr>
              <a:t> offer which increased sales by 50%, but increased his overall cost of food by 6%. This Promotion further increased the semi variable costs by additional Rs.5000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76200" y="77788"/>
            <a:ext cx="8839200" cy="1141412"/>
          </a:xfrm>
        </p:spPr>
        <p:txBody>
          <a:bodyPr/>
          <a:lstStyle/>
          <a:p>
            <a:r>
              <a:rPr lang="en-US" dirty="0" smtClean="0"/>
              <a:t>Sales</a:t>
            </a:r>
            <a:endParaRPr lang="en-US" dirty="0"/>
          </a:p>
        </p:txBody>
      </p:sp>
      <p:sp>
        <p:nvSpPr>
          <p:cNvPr id="34" name="Rectangle 33"/>
          <p:cNvSpPr/>
          <p:nvPr/>
        </p:nvSpPr>
        <p:spPr>
          <a:xfrm>
            <a:off x="152400" y="30480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Transaction</a:t>
            </a:r>
            <a:endParaRPr lang="en-US" dirty="0"/>
          </a:p>
        </p:txBody>
      </p:sp>
      <p:sp>
        <p:nvSpPr>
          <p:cNvPr id="36" name="Rectangle 35"/>
          <p:cNvSpPr/>
          <p:nvPr/>
        </p:nvSpPr>
        <p:spPr>
          <a:xfrm>
            <a:off x="3276600" y="30480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APC</a:t>
            </a:r>
            <a:endParaRPr lang="en-US" dirty="0"/>
          </a:p>
        </p:txBody>
      </p:sp>
      <p:sp>
        <p:nvSpPr>
          <p:cNvPr id="37" name="TextBox 36"/>
          <p:cNvSpPr txBox="1"/>
          <p:nvPr/>
        </p:nvSpPr>
        <p:spPr>
          <a:xfrm>
            <a:off x="2667000" y="3276600"/>
            <a:ext cx="423514" cy="461665"/>
          </a:xfrm>
          <a:prstGeom prst="rect">
            <a:avLst/>
          </a:prstGeom>
          <a:noFill/>
          <a:scene3d>
            <a:camera prst="orthographicFront"/>
            <a:lightRig rig="threePt" dir="t"/>
          </a:scene3d>
          <a:sp3d>
            <a:bevelT prst="angle"/>
          </a:sp3d>
        </p:spPr>
        <p:txBody>
          <a:bodyPr wrap="none" rtlCol="0">
            <a:spAutoFit/>
          </a:bodyPr>
          <a:lstStyle/>
          <a:p>
            <a:r>
              <a:rPr lang="en-US" dirty="0" smtClean="0">
                <a:latin typeface="Arial Black" pitchFamily="34" charset="0"/>
              </a:rPr>
              <a:t>X</a:t>
            </a:r>
            <a:endParaRPr lang="en-US" dirty="0">
              <a:latin typeface="Arial Black" pitchFamily="34" charset="0"/>
            </a:endParaRPr>
          </a:p>
        </p:txBody>
      </p:sp>
      <p:sp>
        <p:nvSpPr>
          <p:cNvPr id="38" name="TextBox 37"/>
          <p:cNvSpPr txBox="1"/>
          <p:nvPr/>
        </p:nvSpPr>
        <p:spPr>
          <a:xfrm>
            <a:off x="5943600" y="3276600"/>
            <a:ext cx="388248" cy="461665"/>
          </a:xfrm>
          <a:prstGeom prst="rect">
            <a:avLst/>
          </a:prstGeom>
          <a:noFill/>
          <a:scene3d>
            <a:camera prst="orthographicFront"/>
            <a:lightRig rig="threePt" dir="t"/>
          </a:scene3d>
          <a:sp3d>
            <a:bevelT prst="angle"/>
          </a:sp3d>
        </p:spPr>
        <p:txBody>
          <a:bodyPr wrap="none" rtlCol="0">
            <a:spAutoFit/>
          </a:bodyPr>
          <a:lstStyle/>
          <a:p>
            <a:r>
              <a:rPr lang="en-US" dirty="0">
                <a:latin typeface="Arial Black" pitchFamily="34" charset="0"/>
              </a:rPr>
              <a:t>=</a:t>
            </a:r>
          </a:p>
        </p:txBody>
      </p:sp>
      <p:sp>
        <p:nvSpPr>
          <p:cNvPr id="39" name="Rectangle 38"/>
          <p:cNvSpPr/>
          <p:nvPr/>
        </p:nvSpPr>
        <p:spPr>
          <a:xfrm>
            <a:off x="6477000" y="30480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Sales</a:t>
            </a:r>
            <a:endParaRPr lang="en-US" dirty="0"/>
          </a:p>
        </p:txBody>
      </p:sp>
      <p:sp>
        <p:nvSpPr>
          <p:cNvPr id="41" name="TextBox 40"/>
          <p:cNvSpPr txBox="1"/>
          <p:nvPr/>
        </p:nvSpPr>
        <p:spPr>
          <a:xfrm>
            <a:off x="152400" y="5029200"/>
            <a:ext cx="8915400" cy="830997"/>
          </a:xfrm>
          <a:prstGeom prst="rect">
            <a:avLst/>
          </a:prstGeom>
          <a:noFill/>
        </p:spPr>
        <p:txBody>
          <a:bodyPr wrap="square" rtlCol="0">
            <a:spAutoFit/>
          </a:bodyPr>
          <a:lstStyle/>
          <a:p>
            <a:pPr algn="ctr"/>
            <a:r>
              <a:rPr lang="en-US" dirty="0" smtClean="0">
                <a:latin typeface="Arial Black" pitchFamily="34" charset="0"/>
              </a:rPr>
              <a:t>Sales increases if any of the two components increases</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p:bldP spid="38" grpId="0"/>
      <p:bldP spid="39" grpId="0" animBg="1"/>
      <p:bldP spid="4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Case Study</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10" name="TextBox 9"/>
          <p:cNvSpPr txBox="1"/>
          <p:nvPr/>
        </p:nvSpPr>
        <p:spPr>
          <a:xfrm>
            <a:off x="3352800" y="1676400"/>
            <a:ext cx="1795428"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Arial Black" pitchFamily="34" charset="0"/>
              </a:rPr>
              <a:t>Before LSM</a:t>
            </a:r>
          </a:p>
        </p:txBody>
      </p:sp>
      <p:sp>
        <p:nvSpPr>
          <p:cNvPr id="11" name="TextBox 10"/>
          <p:cNvSpPr txBox="1"/>
          <p:nvPr/>
        </p:nvSpPr>
        <p:spPr>
          <a:xfrm>
            <a:off x="5867400" y="1676400"/>
            <a:ext cx="1566454"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Arial Black" pitchFamily="34" charset="0"/>
              </a:rPr>
              <a:t>After LSM</a:t>
            </a:r>
          </a:p>
        </p:txBody>
      </p:sp>
      <p:sp>
        <p:nvSpPr>
          <p:cNvPr id="28" name="TextBox 27"/>
          <p:cNvSpPr txBox="1"/>
          <p:nvPr/>
        </p:nvSpPr>
        <p:spPr>
          <a:xfrm>
            <a:off x="381000" y="2286000"/>
            <a:ext cx="7315200" cy="378565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Sale				100K		  150K</a:t>
            </a:r>
          </a:p>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Variable Cost 		30K		    54K</a:t>
            </a:r>
          </a:p>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Semi Variable Cost	20K		    25K</a:t>
            </a:r>
          </a:p>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Fixed Cost			20K		    </a:t>
            </a:r>
            <a:r>
              <a:rPr lang="en-US" dirty="0" err="1" smtClean="0">
                <a:effectLst>
                  <a:outerShdw blurRad="38100" dist="38100" dir="2700000" algn="tl">
                    <a:srgbClr val="000000">
                      <a:alpha val="43137"/>
                    </a:srgbClr>
                  </a:outerShdw>
                </a:effectLst>
                <a:latin typeface="Arial Black" pitchFamily="34" charset="0"/>
              </a:rPr>
              <a:t>20K</a:t>
            </a:r>
            <a:endParaRPr lang="en-US" dirty="0" smtClean="0">
              <a:effectLst>
                <a:outerShdw blurRad="38100" dist="38100" dir="2700000" algn="tl">
                  <a:srgbClr val="000000">
                    <a:alpha val="43137"/>
                  </a:srgbClr>
                </a:outerShdw>
              </a:effectLst>
              <a:latin typeface="Arial Black" pitchFamily="34" charset="0"/>
            </a:endParaRPr>
          </a:p>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Profit			30K		    51K</a:t>
            </a:r>
          </a:p>
          <a:p>
            <a:endParaRPr lang="en-US" dirty="0" smtClean="0">
              <a:effectLst>
                <a:outerShdw blurRad="38100" dist="38100" dir="2700000" algn="tl">
                  <a:srgbClr val="000000">
                    <a:alpha val="43137"/>
                  </a:srgbClr>
                </a:outerShdw>
              </a:effectLst>
              <a:latin typeface="Arial Black" pitchFamily="34" charset="0"/>
            </a:endParaRPr>
          </a:p>
        </p:txBody>
      </p:sp>
      <p:sp>
        <p:nvSpPr>
          <p:cNvPr id="29" name="TextBox 28"/>
          <p:cNvSpPr txBox="1"/>
          <p:nvPr/>
        </p:nvSpPr>
        <p:spPr>
          <a:xfrm>
            <a:off x="5246768" y="3018972"/>
            <a:ext cx="607859" cy="369332"/>
          </a:xfrm>
          <a:prstGeom prst="rect">
            <a:avLst/>
          </a:prstGeom>
          <a:noFill/>
        </p:spPr>
        <p:txBody>
          <a:bodyPr wrap="none" rtlCol="0">
            <a:spAutoFit/>
          </a:bodyPr>
          <a:lstStyle/>
          <a:p>
            <a:r>
              <a:rPr lang="en-US" sz="1800" dirty="0" smtClean="0"/>
              <a:t>30%</a:t>
            </a:r>
            <a:endParaRPr lang="en-US" sz="1800" dirty="0"/>
          </a:p>
        </p:txBody>
      </p:sp>
      <p:sp>
        <p:nvSpPr>
          <p:cNvPr id="30" name="TextBox 29"/>
          <p:cNvSpPr txBox="1"/>
          <p:nvPr/>
        </p:nvSpPr>
        <p:spPr>
          <a:xfrm>
            <a:off x="3352800" y="1676400"/>
            <a:ext cx="1795428"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Arial Black" pitchFamily="34" charset="0"/>
              </a:rPr>
              <a:t>Before LSM</a:t>
            </a:r>
          </a:p>
        </p:txBody>
      </p:sp>
      <p:sp>
        <p:nvSpPr>
          <p:cNvPr id="31" name="TextBox 30"/>
          <p:cNvSpPr txBox="1"/>
          <p:nvPr/>
        </p:nvSpPr>
        <p:spPr>
          <a:xfrm>
            <a:off x="5867400" y="1676400"/>
            <a:ext cx="1566454"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Arial Black" pitchFamily="34" charset="0"/>
              </a:rPr>
              <a:t>After LSM</a:t>
            </a:r>
          </a:p>
        </p:txBody>
      </p:sp>
      <p:sp>
        <p:nvSpPr>
          <p:cNvPr id="32" name="TextBox 31"/>
          <p:cNvSpPr txBox="1"/>
          <p:nvPr/>
        </p:nvSpPr>
        <p:spPr>
          <a:xfrm>
            <a:off x="7393141" y="3048000"/>
            <a:ext cx="607859" cy="369332"/>
          </a:xfrm>
          <a:prstGeom prst="rect">
            <a:avLst/>
          </a:prstGeom>
          <a:noFill/>
        </p:spPr>
        <p:txBody>
          <a:bodyPr wrap="none" rtlCol="0">
            <a:spAutoFit/>
          </a:bodyPr>
          <a:lstStyle/>
          <a:p>
            <a:r>
              <a:rPr lang="en-US" sz="1800" dirty="0" smtClean="0"/>
              <a:t>36%</a:t>
            </a:r>
            <a:endParaRPr lang="en-US" sz="1800" dirty="0"/>
          </a:p>
        </p:txBody>
      </p:sp>
      <p:sp>
        <p:nvSpPr>
          <p:cNvPr id="33" name="TextBox 32"/>
          <p:cNvSpPr txBox="1"/>
          <p:nvPr/>
        </p:nvSpPr>
        <p:spPr>
          <a:xfrm>
            <a:off x="7393141" y="3807154"/>
            <a:ext cx="607859" cy="369332"/>
          </a:xfrm>
          <a:prstGeom prst="rect">
            <a:avLst/>
          </a:prstGeom>
          <a:noFill/>
        </p:spPr>
        <p:txBody>
          <a:bodyPr wrap="none" rtlCol="0">
            <a:spAutoFit/>
          </a:bodyPr>
          <a:lstStyle/>
          <a:p>
            <a:r>
              <a:rPr lang="en-US" sz="1800" dirty="0" smtClean="0"/>
              <a:t>17%</a:t>
            </a:r>
            <a:endParaRPr lang="en-US" sz="1800" dirty="0"/>
          </a:p>
        </p:txBody>
      </p:sp>
      <p:sp>
        <p:nvSpPr>
          <p:cNvPr id="34" name="TextBox 33"/>
          <p:cNvSpPr txBox="1"/>
          <p:nvPr/>
        </p:nvSpPr>
        <p:spPr>
          <a:xfrm>
            <a:off x="5292199" y="3792640"/>
            <a:ext cx="607859" cy="369332"/>
          </a:xfrm>
          <a:prstGeom prst="rect">
            <a:avLst/>
          </a:prstGeom>
          <a:noFill/>
        </p:spPr>
        <p:txBody>
          <a:bodyPr wrap="none" rtlCol="0">
            <a:spAutoFit/>
          </a:bodyPr>
          <a:lstStyle/>
          <a:p>
            <a:r>
              <a:rPr lang="en-US" sz="1800" dirty="0" smtClean="0"/>
              <a:t>20%</a:t>
            </a:r>
            <a:endParaRPr lang="en-US" sz="1800" dirty="0"/>
          </a:p>
        </p:txBody>
      </p:sp>
      <p:sp>
        <p:nvSpPr>
          <p:cNvPr id="35" name="TextBox 34"/>
          <p:cNvSpPr txBox="1"/>
          <p:nvPr/>
        </p:nvSpPr>
        <p:spPr>
          <a:xfrm>
            <a:off x="5292199" y="4524828"/>
            <a:ext cx="607859" cy="369332"/>
          </a:xfrm>
          <a:prstGeom prst="rect">
            <a:avLst/>
          </a:prstGeom>
          <a:noFill/>
        </p:spPr>
        <p:txBody>
          <a:bodyPr wrap="none" rtlCol="0">
            <a:spAutoFit/>
          </a:bodyPr>
          <a:lstStyle/>
          <a:p>
            <a:r>
              <a:rPr lang="en-US" sz="1800" dirty="0" smtClean="0"/>
              <a:t>20%</a:t>
            </a:r>
            <a:endParaRPr lang="en-US" sz="1800" dirty="0"/>
          </a:p>
        </p:txBody>
      </p:sp>
      <p:sp>
        <p:nvSpPr>
          <p:cNvPr id="36" name="TextBox 35"/>
          <p:cNvSpPr txBox="1"/>
          <p:nvPr/>
        </p:nvSpPr>
        <p:spPr>
          <a:xfrm>
            <a:off x="5292199" y="5261430"/>
            <a:ext cx="607859" cy="369332"/>
          </a:xfrm>
          <a:prstGeom prst="rect">
            <a:avLst/>
          </a:prstGeom>
          <a:noFill/>
        </p:spPr>
        <p:txBody>
          <a:bodyPr wrap="none" rtlCol="0">
            <a:spAutoFit/>
          </a:bodyPr>
          <a:lstStyle/>
          <a:p>
            <a:r>
              <a:rPr lang="en-US" sz="1800" dirty="0" smtClean="0"/>
              <a:t>30%</a:t>
            </a:r>
            <a:endParaRPr lang="en-US" sz="1800" dirty="0"/>
          </a:p>
        </p:txBody>
      </p:sp>
      <p:sp>
        <p:nvSpPr>
          <p:cNvPr id="37" name="TextBox 36"/>
          <p:cNvSpPr txBox="1"/>
          <p:nvPr/>
        </p:nvSpPr>
        <p:spPr>
          <a:xfrm>
            <a:off x="7391400" y="4572000"/>
            <a:ext cx="607859" cy="369332"/>
          </a:xfrm>
          <a:prstGeom prst="rect">
            <a:avLst/>
          </a:prstGeom>
          <a:noFill/>
        </p:spPr>
        <p:txBody>
          <a:bodyPr wrap="none" rtlCol="0">
            <a:spAutoFit/>
          </a:bodyPr>
          <a:lstStyle/>
          <a:p>
            <a:r>
              <a:rPr lang="en-US" sz="1800" dirty="0" smtClean="0"/>
              <a:t>13%</a:t>
            </a:r>
            <a:endParaRPr lang="en-US" sz="1800" dirty="0"/>
          </a:p>
        </p:txBody>
      </p:sp>
      <p:sp>
        <p:nvSpPr>
          <p:cNvPr id="38" name="TextBox 37"/>
          <p:cNvSpPr txBox="1"/>
          <p:nvPr/>
        </p:nvSpPr>
        <p:spPr>
          <a:xfrm>
            <a:off x="7391400" y="5269468"/>
            <a:ext cx="607859" cy="369332"/>
          </a:xfrm>
          <a:prstGeom prst="rect">
            <a:avLst/>
          </a:prstGeom>
          <a:noFill/>
        </p:spPr>
        <p:txBody>
          <a:bodyPr wrap="none" rtlCol="0">
            <a:spAutoFit/>
          </a:bodyPr>
          <a:lstStyle/>
          <a:p>
            <a:r>
              <a:rPr lang="en-US" sz="1800" dirty="0" smtClean="0"/>
              <a:t>34%</a:t>
            </a:r>
            <a:endParaRPr lang="en-US" sz="1800" dirty="0"/>
          </a:p>
        </p:txBody>
      </p:sp>
      <p:grpSp>
        <p:nvGrpSpPr>
          <p:cNvPr id="39" name="Group 26"/>
          <p:cNvGrpSpPr/>
          <p:nvPr/>
        </p:nvGrpSpPr>
        <p:grpSpPr>
          <a:xfrm>
            <a:off x="6324600" y="2971800"/>
            <a:ext cx="838200" cy="1371600"/>
            <a:chOff x="6096000" y="2971800"/>
            <a:chExt cx="838200" cy="1371600"/>
          </a:xfrm>
        </p:grpSpPr>
        <p:sp>
          <p:nvSpPr>
            <p:cNvPr id="40" name="Rectangle 39"/>
            <p:cNvSpPr/>
            <p:nvPr/>
          </p:nvSpPr>
          <p:spPr>
            <a:xfrm>
              <a:off x="6096000" y="2971800"/>
              <a:ext cx="838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96000" y="3733800"/>
              <a:ext cx="838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25"/>
          <p:cNvGrpSpPr/>
          <p:nvPr/>
        </p:nvGrpSpPr>
        <p:grpSpPr>
          <a:xfrm>
            <a:off x="7333344" y="2971800"/>
            <a:ext cx="762000" cy="2133600"/>
            <a:chOff x="7010400" y="2971800"/>
            <a:chExt cx="762000" cy="2133600"/>
          </a:xfrm>
        </p:grpSpPr>
        <p:sp>
          <p:nvSpPr>
            <p:cNvPr id="43" name="Rectangle 42"/>
            <p:cNvSpPr/>
            <p:nvPr/>
          </p:nvSpPr>
          <p:spPr>
            <a:xfrm>
              <a:off x="7010400" y="2971800"/>
              <a:ext cx="76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010400" y="3733800"/>
              <a:ext cx="76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010400" y="4495800"/>
              <a:ext cx="76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7"/>
          <p:cNvGrpSpPr/>
          <p:nvPr/>
        </p:nvGrpSpPr>
        <p:grpSpPr>
          <a:xfrm>
            <a:off x="6342744" y="5181600"/>
            <a:ext cx="1752600" cy="609600"/>
            <a:chOff x="6019800" y="5257800"/>
            <a:chExt cx="1752600" cy="609600"/>
          </a:xfrm>
        </p:grpSpPr>
        <p:sp>
          <p:nvSpPr>
            <p:cNvPr id="47" name="Rectangle 46"/>
            <p:cNvSpPr/>
            <p:nvPr/>
          </p:nvSpPr>
          <p:spPr>
            <a:xfrm>
              <a:off x="7010400" y="5257800"/>
              <a:ext cx="762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019800" y="5257800"/>
              <a:ext cx="838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5257800" y="2333172"/>
            <a:ext cx="723275" cy="369332"/>
          </a:xfrm>
          <a:prstGeom prst="rect">
            <a:avLst/>
          </a:prstGeom>
          <a:noFill/>
        </p:spPr>
        <p:txBody>
          <a:bodyPr wrap="none" rtlCol="0">
            <a:spAutoFit/>
          </a:bodyPr>
          <a:lstStyle/>
          <a:p>
            <a:r>
              <a:rPr lang="en-US" sz="1800" dirty="0" smtClean="0"/>
              <a:t>100%</a:t>
            </a:r>
            <a:endParaRPr lang="en-US" sz="1800" dirty="0"/>
          </a:p>
        </p:txBody>
      </p:sp>
      <p:sp>
        <p:nvSpPr>
          <p:cNvPr id="50" name="TextBox 49"/>
          <p:cNvSpPr txBox="1"/>
          <p:nvPr/>
        </p:nvSpPr>
        <p:spPr>
          <a:xfrm>
            <a:off x="7277725" y="2373868"/>
            <a:ext cx="723275" cy="369332"/>
          </a:xfrm>
          <a:prstGeom prst="rect">
            <a:avLst/>
          </a:prstGeom>
          <a:noFill/>
        </p:spPr>
        <p:txBody>
          <a:bodyPr wrap="none" rtlCol="0">
            <a:spAutoFit/>
          </a:bodyPr>
          <a:lstStyle/>
          <a:p>
            <a:r>
              <a:rPr lang="en-US" sz="1800" dirty="0" smtClean="0"/>
              <a:t>100%</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6"/>
                                        </p:tgtEl>
                                      </p:cBhvr>
                                    </p:animEffect>
                                    <p:set>
                                      <p:cBhvr>
                                        <p:cTn id="17"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Targets for success</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7" name="TextBox 6"/>
          <p:cNvSpPr txBox="1"/>
          <p:nvPr/>
        </p:nvSpPr>
        <p:spPr>
          <a:xfrm>
            <a:off x="76200" y="1542871"/>
            <a:ext cx="9067800" cy="1200329"/>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latin typeface="Arial Black" pitchFamily="34" charset="0"/>
              </a:rPr>
              <a:t>A successful LSM is one when incremental sale is higher than incremental cost + marketing cost of promotion</a:t>
            </a:r>
          </a:p>
        </p:txBody>
      </p:sp>
      <p:grpSp>
        <p:nvGrpSpPr>
          <p:cNvPr id="2" name="Group 7"/>
          <p:cNvGrpSpPr/>
          <p:nvPr/>
        </p:nvGrpSpPr>
        <p:grpSpPr>
          <a:xfrm>
            <a:off x="685800" y="2971800"/>
            <a:ext cx="2057400" cy="762000"/>
            <a:chOff x="2209800" y="3352800"/>
            <a:chExt cx="2057400" cy="762000"/>
          </a:xfrm>
        </p:grpSpPr>
        <p:sp>
          <p:nvSpPr>
            <p:cNvPr id="6" name="Rectangle 5"/>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95600" y="3505200"/>
              <a:ext cx="801823" cy="461665"/>
            </a:xfrm>
            <a:prstGeom prst="rect">
              <a:avLst/>
            </a:prstGeom>
            <a:noFill/>
          </p:spPr>
          <p:txBody>
            <a:bodyPr wrap="none" rtlCol="0">
              <a:spAutoFit/>
            </a:bodyPr>
            <a:lstStyle/>
            <a:p>
              <a:r>
                <a:rPr lang="en-US" dirty="0" smtClean="0">
                  <a:solidFill>
                    <a:srgbClr val="FFFFFF"/>
                  </a:solidFill>
                  <a:latin typeface="+mj-lt"/>
                </a:rPr>
                <a:t>Sale</a:t>
              </a:r>
              <a:endParaRPr lang="en-US" dirty="0">
                <a:solidFill>
                  <a:srgbClr val="FFFFFF"/>
                </a:solidFill>
                <a:latin typeface="+mj-lt"/>
              </a:endParaRPr>
            </a:p>
          </p:txBody>
        </p:sp>
      </p:grpSp>
      <p:grpSp>
        <p:nvGrpSpPr>
          <p:cNvPr id="3" name="Group 8"/>
          <p:cNvGrpSpPr/>
          <p:nvPr/>
        </p:nvGrpSpPr>
        <p:grpSpPr>
          <a:xfrm>
            <a:off x="3505200" y="2971800"/>
            <a:ext cx="2057400" cy="762000"/>
            <a:chOff x="2209800" y="3352800"/>
            <a:chExt cx="2057400" cy="762000"/>
          </a:xfrm>
        </p:grpSpPr>
        <p:sp>
          <p:nvSpPr>
            <p:cNvPr id="10" name="Rectangle 9"/>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95600" y="3505200"/>
              <a:ext cx="697627" cy="461665"/>
            </a:xfrm>
            <a:prstGeom prst="rect">
              <a:avLst/>
            </a:prstGeom>
            <a:noFill/>
          </p:spPr>
          <p:txBody>
            <a:bodyPr wrap="none" rtlCol="0">
              <a:spAutoFit/>
            </a:bodyPr>
            <a:lstStyle/>
            <a:p>
              <a:r>
                <a:rPr lang="en-US" dirty="0" err="1" smtClean="0">
                  <a:solidFill>
                    <a:srgbClr val="FFFFFF"/>
                  </a:solidFill>
                  <a:latin typeface="+mj-lt"/>
                </a:rPr>
                <a:t>Txn</a:t>
              </a:r>
              <a:endParaRPr lang="en-US" dirty="0">
                <a:solidFill>
                  <a:srgbClr val="FFFFFF"/>
                </a:solidFill>
                <a:latin typeface="+mj-lt"/>
              </a:endParaRPr>
            </a:p>
          </p:txBody>
        </p:sp>
      </p:grpSp>
      <p:grpSp>
        <p:nvGrpSpPr>
          <p:cNvPr id="8" name="Group 11"/>
          <p:cNvGrpSpPr/>
          <p:nvPr/>
        </p:nvGrpSpPr>
        <p:grpSpPr>
          <a:xfrm>
            <a:off x="6324600" y="2971800"/>
            <a:ext cx="2057400" cy="762000"/>
            <a:chOff x="2209800" y="3352800"/>
            <a:chExt cx="2057400" cy="762000"/>
          </a:xfrm>
        </p:grpSpPr>
        <p:sp>
          <p:nvSpPr>
            <p:cNvPr id="13" name="Rectangle 12"/>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895600" y="3505200"/>
              <a:ext cx="817853" cy="461665"/>
            </a:xfrm>
            <a:prstGeom prst="rect">
              <a:avLst/>
            </a:prstGeom>
            <a:noFill/>
          </p:spPr>
          <p:txBody>
            <a:bodyPr wrap="none" rtlCol="0">
              <a:spAutoFit/>
            </a:bodyPr>
            <a:lstStyle/>
            <a:p>
              <a:r>
                <a:rPr lang="en-US" dirty="0" smtClean="0">
                  <a:solidFill>
                    <a:srgbClr val="FFFFFF"/>
                  </a:solidFill>
                  <a:latin typeface="+mj-lt"/>
                </a:rPr>
                <a:t>APC</a:t>
              </a:r>
              <a:endParaRPr lang="en-US" dirty="0">
                <a:solidFill>
                  <a:srgbClr val="FFFFFF"/>
                </a:solidFill>
                <a:latin typeface="+mj-lt"/>
              </a:endParaRPr>
            </a:p>
          </p:txBody>
        </p:sp>
      </p:grpSp>
      <p:sp>
        <p:nvSpPr>
          <p:cNvPr id="15" name="TextBox 14"/>
          <p:cNvSpPr txBox="1"/>
          <p:nvPr/>
        </p:nvSpPr>
        <p:spPr>
          <a:xfrm>
            <a:off x="5764716" y="3195935"/>
            <a:ext cx="407484" cy="461665"/>
          </a:xfrm>
          <a:prstGeom prst="rect">
            <a:avLst/>
          </a:prstGeom>
          <a:noFill/>
        </p:spPr>
        <p:txBody>
          <a:bodyPr wrap="none" rtlCol="0">
            <a:spAutoFit/>
          </a:bodyPr>
          <a:lstStyle/>
          <a:p>
            <a:r>
              <a:rPr lang="en-US" dirty="0" smtClean="0"/>
              <a:t>X</a:t>
            </a:r>
            <a:endParaRPr lang="en-US" dirty="0"/>
          </a:p>
        </p:txBody>
      </p:sp>
      <p:sp>
        <p:nvSpPr>
          <p:cNvPr id="16" name="TextBox 15"/>
          <p:cNvSpPr txBox="1"/>
          <p:nvPr/>
        </p:nvSpPr>
        <p:spPr>
          <a:xfrm>
            <a:off x="2879594" y="2971800"/>
            <a:ext cx="473206" cy="707886"/>
          </a:xfrm>
          <a:prstGeom prst="rect">
            <a:avLst/>
          </a:prstGeom>
          <a:noFill/>
        </p:spPr>
        <p:txBody>
          <a:bodyPr wrap="none" rtlCol="0">
            <a:spAutoFit/>
          </a:bodyPr>
          <a:lstStyle/>
          <a:p>
            <a:r>
              <a:rPr lang="en-US" sz="4000" dirty="0" smtClean="0"/>
              <a:t>=</a:t>
            </a:r>
            <a:endParaRPr lang="en-US" sz="4000" dirty="0"/>
          </a:p>
        </p:txBody>
      </p:sp>
      <p:grpSp>
        <p:nvGrpSpPr>
          <p:cNvPr id="9" name="Group 16"/>
          <p:cNvGrpSpPr/>
          <p:nvPr/>
        </p:nvGrpSpPr>
        <p:grpSpPr>
          <a:xfrm>
            <a:off x="685800" y="4724400"/>
            <a:ext cx="2057400" cy="830997"/>
            <a:chOff x="2209800" y="3352800"/>
            <a:chExt cx="2057400" cy="830997"/>
          </a:xfrm>
        </p:grpSpPr>
        <p:sp>
          <p:nvSpPr>
            <p:cNvPr id="18" name="Rectangle 17"/>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48664" y="3352800"/>
              <a:ext cx="1742336" cy="830997"/>
            </a:xfrm>
            <a:prstGeom prst="rect">
              <a:avLst/>
            </a:prstGeom>
            <a:noFill/>
          </p:spPr>
          <p:txBody>
            <a:bodyPr wrap="none" rtlCol="0">
              <a:spAutoFit/>
            </a:bodyPr>
            <a:lstStyle/>
            <a:p>
              <a:r>
                <a:rPr lang="en-US" dirty="0" smtClean="0">
                  <a:solidFill>
                    <a:srgbClr val="FFFFFF"/>
                  </a:solidFill>
                  <a:latin typeface="+mj-lt"/>
                </a:rPr>
                <a:t>Target Sale</a:t>
              </a:r>
            </a:p>
            <a:p>
              <a:r>
                <a:rPr lang="en-US" dirty="0" smtClean="0">
                  <a:solidFill>
                    <a:srgbClr val="FFFFFF"/>
                  </a:solidFill>
                  <a:latin typeface="+mj-lt"/>
                </a:rPr>
                <a:t>increase</a:t>
              </a:r>
              <a:endParaRPr lang="en-US" dirty="0">
                <a:solidFill>
                  <a:srgbClr val="FFFFFF"/>
                </a:solidFill>
                <a:latin typeface="+mj-lt"/>
              </a:endParaRPr>
            </a:p>
          </p:txBody>
        </p:sp>
      </p:grpSp>
      <p:grpSp>
        <p:nvGrpSpPr>
          <p:cNvPr id="12" name="Group 19"/>
          <p:cNvGrpSpPr/>
          <p:nvPr/>
        </p:nvGrpSpPr>
        <p:grpSpPr>
          <a:xfrm>
            <a:off x="3581400" y="4724400"/>
            <a:ext cx="2057400" cy="830997"/>
            <a:chOff x="2209800" y="3352800"/>
            <a:chExt cx="2057400" cy="830997"/>
          </a:xfrm>
        </p:grpSpPr>
        <p:sp>
          <p:nvSpPr>
            <p:cNvPr id="21" name="Rectangle 20"/>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86000" y="3352800"/>
              <a:ext cx="1947969" cy="830997"/>
            </a:xfrm>
            <a:prstGeom prst="rect">
              <a:avLst/>
            </a:prstGeom>
            <a:noFill/>
          </p:spPr>
          <p:txBody>
            <a:bodyPr wrap="none" rtlCol="0">
              <a:spAutoFit/>
            </a:bodyPr>
            <a:lstStyle/>
            <a:p>
              <a:pPr algn="ctr"/>
              <a:r>
                <a:rPr lang="en-US" dirty="0" smtClean="0">
                  <a:solidFill>
                    <a:srgbClr val="FFFFFF"/>
                  </a:solidFill>
                  <a:latin typeface="+mj-lt"/>
                </a:rPr>
                <a:t>Target</a:t>
              </a:r>
            </a:p>
            <a:p>
              <a:pPr algn="ctr"/>
              <a:r>
                <a:rPr lang="en-US" dirty="0" err="1" smtClean="0">
                  <a:solidFill>
                    <a:srgbClr val="FFFFFF"/>
                  </a:solidFill>
                  <a:latin typeface="+mj-lt"/>
                </a:rPr>
                <a:t>Txn</a:t>
              </a:r>
              <a:r>
                <a:rPr lang="en-US" dirty="0" smtClean="0">
                  <a:solidFill>
                    <a:srgbClr val="FFFFFF"/>
                  </a:solidFill>
                  <a:latin typeface="+mj-lt"/>
                </a:rPr>
                <a:t> increase</a:t>
              </a:r>
              <a:endParaRPr lang="en-US" dirty="0">
                <a:solidFill>
                  <a:srgbClr val="FFFFFF"/>
                </a:solidFill>
                <a:latin typeface="+mj-lt"/>
              </a:endParaRPr>
            </a:p>
          </p:txBody>
        </p:sp>
      </p:grpSp>
      <p:grpSp>
        <p:nvGrpSpPr>
          <p:cNvPr id="17" name="Group 22"/>
          <p:cNvGrpSpPr/>
          <p:nvPr/>
        </p:nvGrpSpPr>
        <p:grpSpPr>
          <a:xfrm>
            <a:off x="6400800" y="4724400"/>
            <a:ext cx="2057400" cy="838200"/>
            <a:chOff x="2209800" y="3352800"/>
            <a:chExt cx="2057400" cy="838200"/>
          </a:xfrm>
        </p:grpSpPr>
        <p:sp>
          <p:nvSpPr>
            <p:cNvPr id="24" name="Rectangle 23"/>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895600" y="3360003"/>
              <a:ext cx="1040221" cy="830997"/>
            </a:xfrm>
            <a:prstGeom prst="rect">
              <a:avLst/>
            </a:prstGeom>
            <a:noFill/>
          </p:spPr>
          <p:txBody>
            <a:bodyPr wrap="none" rtlCol="0">
              <a:spAutoFit/>
            </a:bodyPr>
            <a:lstStyle/>
            <a:p>
              <a:r>
                <a:rPr lang="en-US" dirty="0" smtClean="0">
                  <a:solidFill>
                    <a:srgbClr val="FFFFFF"/>
                  </a:solidFill>
                  <a:latin typeface="+mj-lt"/>
                </a:rPr>
                <a:t>Target</a:t>
              </a:r>
            </a:p>
            <a:p>
              <a:r>
                <a:rPr lang="en-US" dirty="0" smtClean="0">
                  <a:solidFill>
                    <a:srgbClr val="FFFFFF"/>
                  </a:solidFill>
                  <a:latin typeface="+mj-lt"/>
                </a:rPr>
                <a:t>APC</a:t>
              </a:r>
              <a:endParaRPr lang="en-US" dirty="0">
                <a:solidFill>
                  <a:srgbClr val="FFFFFF"/>
                </a:solidFill>
                <a:latin typeface="+mj-lt"/>
              </a:endParaRPr>
            </a:p>
          </p:txBody>
        </p:sp>
      </p:grpSp>
      <p:sp>
        <p:nvSpPr>
          <p:cNvPr id="26" name="TextBox 25"/>
          <p:cNvSpPr txBox="1"/>
          <p:nvPr/>
        </p:nvSpPr>
        <p:spPr>
          <a:xfrm>
            <a:off x="5840916" y="4876800"/>
            <a:ext cx="407484" cy="461665"/>
          </a:xfrm>
          <a:prstGeom prst="rect">
            <a:avLst/>
          </a:prstGeom>
          <a:noFill/>
        </p:spPr>
        <p:txBody>
          <a:bodyPr wrap="none" rtlCol="0">
            <a:spAutoFit/>
          </a:bodyPr>
          <a:lstStyle/>
          <a:p>
            <a:r>
              <a:rPr lang="en-US" dirty="0" smtClean="0"/>
              <a:t>X</a:t>
            </a:r>
            <a:endParaRPr lang="en-US" dirty="0"/>
          </a:p>
        </p:txBody>
      </p:sp>
      <p:sp>
        <p:nvSpPr>
          <p:cNvPr id="27" name="TextBox 26"/>
          <p:cNvSpPr txBox="1"/>
          <p:nvPr/>
        </p:nvSpPr>
        <p:spPr>
          <a:xfrm>
            <a:off x="2955794" y="4724400"/>
            <a:ext cx="473206" cy="707886"/>
          </a:xfrm>
          <a:prstGeom prst="rect">
            <a:avLst/>
          </a:prstGeom>
          <a:noFill/>
        </p:spPr>
        <p:txBody>
          <a:bodyPr wrap="none" rtlCol="0">
            <a:spAutoFit/>
          </a:bodyPr>
          <a:lstStyle/>
          <a:p>
            <a:r>
              <a:rPr lang="en-US" sz="4000" dirty="0" smtClean="0"/>
              <a:t>=</a:t>
            </a:r>
            <a:endParaRPr lang="en-US" sz="4000" dirty="0"/>
          </a:p>
        </p:txBody>
      </p:sp>
      <p:sp>
        <p:nvSpPr>
          <p:cNvPr id="28" name="TextBox 27"/>
          <p:cNvSpPr txBox="1"/>
          <p:nvPr/>
        </p:nvSpPr>
        <p:spPr>
          <a:xfrm>
            <a:off x="1126105" y="4019490"/>
            <a:ext cx="6874895" cy="400110"/>
          </a:xfrm>
          <a:prstGeom prst="rect">
            <a:avLst/>
          </a:prstGeom>
          <a:solidFill>
            <a:schemeClr val="tx1"/>
          </a:solidFill>
        </p:spPr>
        <p:txBody>
          <a:bodyPr wrap="none" rtlCol="0">
            <a:spAutoFit/>
          </a:bodyPr>
          <a:lstStyle/>
          <a:p>
            <a:r>
              <a:rPr lang="en-US" sz="2000" dirty="0" smtClean="0">
                <a:solidFill>
                  <a:srgbClr val="FFFFFF"/>
                </a:solidFill>
                <a:latin typeface="+mj-lt"/>
              </a:rPr>
              <a:t>A capable RGM will determine his Targets  before any LSM</a:t>
            </a:r>
          </a:p>
        </p:txBody>
      </p:sp>
      <p:grpSp>
        <p:nvGrpSpPr>
          <p:cNvPr id="20" name="Group 28"/>
          <p:cNvGrpSpPr/>
          <p:nvPr/>
        </p:nvGrpSpPr>
        <p:grpSpPr>
          <a:xfrm>
            <a:off x="685799" y="5791200"/>
            <a:ext cx="2286001" cy="830997"/>
            <a:chOff x="2209800" y="3352800"/>
            <a:chExt cx="2286001" cy="830997"/>
          </a:xfrm>
        </p:grpSpPr>
        <p:sp>
          <p:nvSpPr>
            <p:cNvPr id="30" name="Rectangle 29"/>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448665" y="3352800"/>
              <a:ext cx="2047136" cy="830997"/>
            </a:xfrm>
            <a:prstGeom prst="rect">
              <a:avLst/>
            </a:prstGeom>
            <a:noFill/>
          </p:spPr>
          <p:txBody>
            <a:bodyPr wrap="square" rtlCol="0">
              <a:spAutoFit/>
            </a:bodyPr>
            <a:lstStyle/>
            <a:p>
              <a:r>
                <a:rPr lang="en-US" dirty="0" smtClean="0">
                  <a:solidFill>
                    <a:srgbClr val="FFFFFF"/>
                  </a:solidFill>
                  <a:latin typeface="+mj-lt"/>
                </a:rPr>
                <a:t>Target Profit increase</a:t>
              </a:r>
              <a:endParaRPr lang="en-US" dirty="0">
                <a:solidFill>
                  <a:srgbClr val="FFFFFF"/>
                </a:solidFill>
                <a:latin typeface="+mj-lt"/>
              </a:endParaRPr>
            </a:p>
          </p:txBody>
        </p:sp>
      </p:gr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Case study on PHD </a:t>
            </a:r>
            <a:r>
              <a:rPr kumimoji="0" lang="en-US" sz="4400" b="0" i="0" u="none" strike="noStrike" kern="0" cap="none" spc="0" normalizeH="0" baseline="0" noProof="0" dirty="0" err="1" smtClean="0">
                <a:ln>
                  <a:noFill/>
                </a:ln>
                <a:solidFill>
                  <a:srgbClr val="FFFFFF"/>
                </a:solidFill>
                <a:effectLst/>
                <a:uLnTx/>
                <a:uFillTx/>
                <a:latin typeface="+mj-lt"/>
                <a:ea typeface="+mj-ea"/>
                <a:cs typeface="+mj-cs"/>
              </a:rPr>
              <a:t>Halla</a:t>
            </a:r>
            <a:r>
              <a:rPr kumimoji="0" lang="en-US" sz="4400" b="0" i="0" u="none" strike="noStrike" kern="0" cap="none" spc="0" normalizeH="0" baseline="0" noProof="0" dirty="0" smtClean="0">
                <a:ln>
                  <a:noFill/>
                </a:ln>
                <a:solidFill>
                  <a:srgbClr val="FFFFFF"/>
                </a:solidFill>
                <a:effectLst/>
                <a:uLnTx/>
                <a:uFillTx/>
                <a:latin typeface="+mj-lt"/>
                <a:ea typeface="+mj-ea"/>
                <a:cs typeface="+mj-cs"/>
              </a:rPr>
              <a:t> BOL</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grpSp>
        <p:nvGrpSpPr>
          <p:cNvPr id="2" name="Group 7"/>
          <p:cNvGrpSpPr/>
          <p:nvPr/>
        </p:nvGrpSpPr>
        <p:grpSpPr>
          <a:xfrm>
            <a:off x="609600" y="2133600"/>
            <a:ext cx="2057400" cy="762000"/>
            <a:chOff x="2209800" y="3352800"/>
            <a:chExt cx="2057400" cy="762000"/>
          </a:xfrm>
        </p:grpSpPr>
        <p:sp>
          <p:nvSpPr>
            <p:cNvPr id="6" name="Rectangle 5"/>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3505200"/>
              <a:ext cx="1213794" cy="461665"/>
            </a:xfrm>
            <a:prstGeom prst="rect">
              <a:avLst/>
            </a:prstGeom>
            <a:noFill/>
          </p:spPr>
          <p:txBody>
            <a:bodyPr wrap="none" rtlCol="0">
              <a:spAutoFit/>
            </a:bodyPr>
            <a:lstStyle/>
            <a:p>
              <a:r>
                <a:rPr lang="en-US" dirty="0" smtClean="0">
                  <a:solidFill>
                    <a:srgbClr val="FFFFFF"/>
                  </a:solidFill>
                  <a:latin typeface="+mj-lt"/>
                </a:rPr>
                <a:t>100000</a:t>
              </a:r>
              <a:endParaRPr lang="en-US" dirty="0">
                <a:solidFill>
                  <a:srgbClr val="FFFFFF"/>
                </a:solidFill>
                <a:latin typeface="+mj-lt"/>
              </a:endParaRPr>
            </a:p>
          </p:txBody>
        </p:sp>
      </p:grpSp>
      <p:grpSp>
        <p:nvGrpSpPr>
          <p:cNvPr id="3" name="Group 8"/>
          <p:cNvGrpSpPr/>
          <p:nvPr/>
        </p:nvGrpSpPr>
        <p:grpSpPr>
          <a:xfrm>
            <a:off x="3505200" y="2133600"/>
            <a:ext cx="2057400" cy="762000"/>
            <a:chOff x="2209800" y="3352800"/>
            <a:chExt cx="2057400" cy="762000"/>
          </a:xfrm>
        </p:grpSpPr>
        <p:sp>
          <p:nvSpPr>
            <p:cNvPr id="10" name="Rectangle 9"/>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95600" y="3505200"/>
              <a:ext cx="699230" cy="461665"/>
            </a:xfrm>
            <a:prstGeom prst="rect">
              <a:avLst/>
            </a:prstGeom>
            <a:noFill/>
          </p:spPr>
          <p:txBody>
            <a:bodyPr wrap="none" rtlCol="0">
              <a:spAutoFit/>
            </a:bodyPr>
            <a:lstStyle/>
            <a:p>
              <a:r>
                <a:rPr lang="en-US" dirty="0" smtClean="0">
                  <a:solidFill>
                    <a:srgbClr val="FFFFFF"/>
                  </a:solidFill>
                  <a:latin typeface="+mj-lt"/>
                </a:rPr>
                <a:t>200</a:t>
              </a:r>
              <a:endParaRPr lang="en-US" dirty="0">
                <a:solidFill>
                  <a:srgbClr val="FFFFFF"/>
                </a:solidFill>
                <a:latin typeface="+mj-lt"/>
              </a:endParaRPr>
            </a:p>
          </p:txBody>
        </p:sp>
      </p:grpSp>
      <p:grpSp>
        <p:nvGrpSpPr>
          <p:cNvPr id="7" name="Group 11"/>
          <p:cNvGrpSpPr/>
          <p:nvPr/>
        </p:nvGrpSpPr>
        <p:grpSpPr>
          <a:xfrm>
            <a:off x="6324600" y="2133600"/>
            <a:ext cx="2057400" cy="762000"/>
            <a:chOff x="2209800" y="3352800"/>
            <a:chExt cx="2057400" cy="762000"/>
          </a:xfrm>
        </p:grpSpPr>
        <p:sp>
          <p:nvSpPr>
            <p:cNvPr id="13" name="Rectangle 12"/>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895600" y="3505200"/>
              <a:ext cx="699230" cy="461665"/>
            </a:xfrm>
            <a:prstGeom prst="rect">
              <a:avLst/>
            </a:prstGeom>
            <a:noFill/>
          </p:spPr>
          <p:txBody>
            <a:bodyPr wrap="none" rtlCol="0">
              <a:spAutoFit/>
            </a:bodyPr>
            <a:lstStyle/>
            <a:p>
              <a:r>
                <a:rPr lang="en-US" dirty="0" smtClean="0">
                  <a:solidFill>
                    <a:srgbClr val="FFFFFF"/>
                  </a:solidFill>
                  <a:latin typeface="+mj-lt"/>
                </a:rPr>
                <a:t>500</a:t>
              </a:r>
              <a:endParaRPr lang="en-US" dirty="0">
                <a:solidFill>
                  <a:srgbClr val="FFFFFF"/>
                </a:solidFill>
                <a:latin typeface="+mj-lt"/>
              </a:endParaRPr>
            </a:p>
          </p:txBody>
        </p:sp>
      </p:grpSp>
      <p:sp>
        <p:nvSpPr>
          <p:cNvPr id="15" name="TextBox 14"/>
          <p:cNvSpPr txBox="1"/>
          <p:nvPr/>
        </p:nvSpPr>
        <p:spPr>
          <a:xfrm>
            <a:off x="5638800" y="2286000"/>
            <a:ext cx="407484" cy="461665"/>
          </a:xfrm>
          <a:prstGeom prst="rect">
            <a:avLst/>
          </a:prstGeom>
          <a:noFill/>
        </p:spPr>
        <p:txBody>
          <a:bodyPr wrap="none" rtlCol="0">
            <a:spAutoFit/>
          </a:bodyPr>
          <a:lstStyle/>
          <a:p>
            <a:r>
              <a:rPr lang="en-US" dirty="0" smtClean="0"/>
              <a:t>X</a:t>
            </a:r>
            <a:endParaRPr lang="en-US" dirty="0"/>
          </a:p>
        </p:txBody>
      </p:sp>
      <p:sp>
        <p:nvSpPr>
          <p:cNvPr id="16" name="TextBox 15"/>
          <p:cNvSpPr txBox="1"/>
          <p:nvPr/>
        </p:nvSpPr>
        <p:spPr>
          <a:xfrm>
            <a:off x="2879594" y="2133600"/>
            <a:ext cx="473206" cy="707886"/>
          </a:xfrm>
          <a:prstGeom prst="rect">
            <a:avLst/>
          </a:prstGeom>
          <a:noFill/>
        </p:spPr>
        <p:txBody>
          <a:bodyPr wrap="none" rtlCol="0">
            <a:spAutoFit/>
          </a:bodyPr>
          <a:lstStyle/>
          <a:p>
            <a:r>
              <a:rPr lang="en-US" sz="4000" dirty="0" smtClean="0"/>
              <a:t>=</a:t>
            </a:r>
            <a:endParaRPr lang="en-US" sz="4000" dirty="0"/>
          </a:p>
        </p:txBody>
      </p:sp>
      <p:grpSp>
        <p:nvGrpSpPr>
          <p:cNvPr id="8" name="Group 16"/>
          <p:cNvGrpSpPr/>
          <p:nvPr/>
        </p:nvGrpSpPr>
        <p:grpSpPr>
          <a:xfrm>
            <a:off x="457200" y="4800600"/>
            <a:ext cx="2057400" cy="830997"/>
            <a:chOff x="2209800" y="3352800"/>
            <a:chExt cx="2057400" cy="830997"/>
          </a:xfrm>
        </p:grpSpPr>
        <p:sp>
          <p:nvSpPr>
            <p:cNvPr id="18" name="Rectangle 17"/>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48664" y="3352800"/>
              <a:ext cx="1742336" cy="830997"/>
            </a:xfrm>
            <a:prstGeom prst="rect">
              <a:avLst/>
            </a:prstGeom>
            <a:noFill/>
          </p:spPr>
          <p:txBody>
            <a:bodyPr wrap="none" rtlCol="0">
              <a:spAutoFit/>
            </a:bodyPr>
            <a:lstStyle/>
            <a:p>
              <a:r>
                <a:rPr lang="en-US" dirty="0" smtClean="0">
                  <a:solidFill>
                    <a:srgbClr val="FFFFFF"/>
                  </a:solidFill>
                  <a:latin typeface="+mj-lt"/>
                </a:rPr>
                <a:t>Target Sale</a:t>
              </a:r>
            </a:p>
            <a:p>
              <a:r>
                <a:rPr lang="en-US" dirty="0" smtClean="0">
                  <a:solidFill>
                    <a:srgbClr val="FFFFFF"/>
                  </a:solidFill>
                  <a:latin typeface="+mj-lt"/>
                </a:rPr>
                <a:t>increase</a:t>
              </a:r>
              <a:endParaRPr lang="en-US" dirty="0">
                <a:solidFill>
                  <a:srgbClr val="FFFFFF"/>
                </a:solidFill>
                <a:latin typeface="+mj-lt"/>
              </a:endParaRPr>
            </a:p>
          </p:txBody>
        </p:sp>
      </p:grpSp>
      <p:grpSp>
        <p:nvGrpSpPr>
          <p:cNvPr id="9" name="Group 19"/>
          <p:cNvGrpSpPr/>
          <p:nvPr/>
        </p:nvGrpSpPr>
        <p:grpSpPr>
          <a:xfrm>
            <a:off x="3352800" y="4800600"/>
            <a:ext cx="2057400" cy="830997"/>
            <a:chOff x="2209800" y="3352800"/>
            <a:chExt cx="2057400" cy="830997"/>
          </a:xfrm>
        </p:grpSpPr>
        <p:sp>
          <p:nvSpPr>
            <p:cNvPr id="21" name="Rectangle 20"/>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86000" y="3352800"/>
              <a:ext cx="1947969" cy="830997"/>
            </a:xfrm>
            <a:prstGeom prst="rect">
              <a:avLst/>
            </a:prstGeom>
            <a:noFill/>
          </p:spPr>
          <p:txBody>
            <a:bodyPr wrap="none" rtlCol="0">
              <a:spAutoFit/>
            </a:bodyPr>
            <a:lstStyle/>
            <a:p>
              <a:pPr algn="ctr"/>
              <a:r>
                <a:rPr lang="en-US" dirty="0" smtClean="0">
                  <a:solidFill>
                    <a:srgbClr val="FFFFFF"/>
                  </a:solidFill>
                  <a:latin typeface="+mj-lt"/>
                </a:rPr>
                <a:t>Target</a:t>
              </a:r>
            </a:p>
            <a:p>
              <a:pPr algn="ctr"/>
              <a:r>
                <a:rPr lang="en-US" dirty="0" err="1" smtClean="0">
                  <a:solidFill>
                    <a:srgbClr val="FFFFFF"/>
                  </a:solidFill>
                  <a:latin typeface="+mj-lt"/>
                </a:rPr>
                <a:t>Txn</a:t>
              </a:r>
              <a:r>
                <a:rPr lang="en-US" dirty="0" smtClean="0">
                  <a:solidFill>
                    <a:srgbClr val="FFFFFF"/>
                  </a:solidFill>
                  <a:latin typeface="+mj-lt"/>
                </a:rPr>
                <a:t> increase</a:t>
              </a:r>
              <a:endParaRPr lang="en-US" dirty="0">
                <a:solidFill>
                  <a:srgbClr val="FFFFFF"/>
                </a:solidFill>
                <a:latin typeface="+mj-lt"/>
              </a:endParaRPr>
            </a:p>
          </p:txBody>
        </p:sp>
      </p:grpSp>
      <p:grpSp>
        <p:nvGrpSpPr>
          <p:cNvPr id="12" name="Group 22"/>
          <p:cNvGrpSpPr/>
          <p:nvPr/>
        </p:nvGrpSpPr>
        <p:grpSpPr>
          <a:xfrm>
            <a:off x="6172200" y="4800600"/>
            <a:ext cx="2057400" cy="838200"/>
            <a:chOff x="2209800" y="3352800"/>
            <a:chExt cx="2057400" cy="838200"/>
          </a:xfrm>
        </p:grpSpPr>
        <p:sp>
          <p:nvSpPr>
            <p:cNvPr id="24" name="Rectangle 23"/>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895600" y="3360003"/>
              <a:ext cx="1040221" cy="830997"/>
            </a:xfrm>
            <a:prstGeom prst="rect">
              <a:avLst/>
            </a:prstGeom>
            <a:noFill/>
          </p:spPr>
          <p:txBody>
            <a:bodyPr wrap="none" rtlCol="0">
              <a:spAutoFit/>
            </a:bodyPr>
            <a:lstStyle/>
            <a:p>
              <a:r>
                <a:rPr lang="en-US" dirty="0" smtClean="0">
                  <a:solidFill>
                    <a:srgbClr val="FFFFFF"/>
                  </a:solidFill>
                  <a:latin typeface="+mj-lt"/>
                </a:rPr>
                <a:t>Target</a:t>
              </a:r>
            </a:p>
            <a:p>
              <a:r>
                <a:rPr lang="en-US" dirty="0" smtClean="0">
                  <a:solidFill>
                    <a:srgbClr val="FFFFFF"/>
                  </a:solidFill>
                  <a:latin typeface="+mj-lt"/>
                </a:rPr>
                <a:t>APC</a:t>
              </a:r>
              <a:endParaRPr lang="en-US" dirty="0">
                <a:solidFill>
                  <a:srgbClr val="FFFFFF"/>
                </a:solidFill>
                <a:latin typeface="+mj-lt"/>
              </a:endParaRPr>
            </a:p>
          </p:txBody>
        </p:sp>
      </p:grpSp>
      <p:sp>
        <p:nvSpPr>
          <p:cNvPr id="26" name="TextBox 25"/>
          <p:cNvSpPr txBox="1"/>
          <p:nvPr/>
        </p:nvSpPr>
        <p:spPr>
          <a:xfrm>
            <a:off x="5486400" y="4953000"/>
            <a:ext cx="407484" cy="461665"/>
          </a:xfrm>
          <a:prstGeom prst="rect">
            <a:avLst/>
          </a:prstGeom>
          <a:noFill/>
        </p:spPr>
        <p:txBody>
          <a:bodyPr wrap="none" rtlCol="0">
            <a:spAutoFit/>
          </a:bodyPr>
          <a:lstStyle/>
          <a:p>
            <a:r>
              <a:rPr lang="en-US" dirty="0" smtClean="0"/>
              <a:t>X</a:t>
            </a:r>
            <a:endParaRPr lang="en-US" dirty="0"/>
          </a:p>
        </p:txBody>
      </p:sp>
      <p:sp>
        <p:nvSpPr>
          <p:cNvPr id="27" name="TextBox 26"/>
          <p:cNvSpPr txBox="1"/>
          <p:nvPr/>
        </p:nvSpPr>
        <p:spPr>
          <a:xfrm>
            <a:off x="2727194" y="4800600"/>
            <a:ext cx="473206" cy="707886"/>
          </a:xfrm>
          <a:prstGeom prst="rect">
            <a:avLst/>
          </a:prstGeom>
          <a:noFill/>
        </p:spPr>
        <p:txBody>
          <a:bodyPr wrap="none" rtlCol="0">
            <a:spAutoFit/>
          </a:bodyPr>
          <a:lstStyle/>
          <a:p>
            <a:r>
              <a:rPr lang="en-US" sz="4000" dirty="0" smtClean="0"/>
              <a:t>=</a:t>
            </a:r>
            <a:endParaRPr lang="en-US" sz="4000" dirty="0"/>
          </a:p>
        </p:txBody>
      </p:sp>
      <p:sp>
        <p:nvSpPr>
          <p:cNvPr id="28" name="TextBox 27"/>
          <p:cNvSpPr txBox="1"/>
          <p:nvPr/>
        </p:nvSpPr>
        <p:spPr>
          <a:xfrm>
            <a:off x="457200" y="4267200"/>
            <a:ext cx="2864887" cy="400110"/>
          </a:xfrm>
          <a:prstGeom prst="rect">
            <a:avLst/>
          </a:prstGeom>
          <a:solidFill>
            <a:schemeClr val="tx1"/>
          </a:solidFill>
        </p:spPr>
        <p:txBody>
          <a:bodyPr wrap="none" rtlCol="0">
            <a:spAutoFit/>
          </a:bodyPr>
          <a:lstStyle/>
          <a:p>
            <a:r>
              <a:rPr lang="en-US" sz="2000" dirty="0" smtClean="0">
                <a:solidFill>
                  <a:srgbClr val="FFFFFF"/>
                </a:solidFill>
                <a:latin typeface="+mj-lt"/>
              </a:rPr>
              <a:t>Determine the following</a:t>
            </a:r>
          </a:p>
        </p:txBody>
      </p:sp>
      <p:sp>
        <p:nvSpPr>
          <p:cNvPr id="29" name="TextBox 28"/>
          <p:cNvSpPr txBox="1"/>
          <p:nvPr/>
        </p:nvSpPr>
        <p:spPr>
          <a:xfrm>
            <a:off x="228600" y="1519535"/>
            <a:ext cx="3689472" cy="461665"/>
          </a:xfrm>
          <a:prstGeom prst="rect">
            <a:avLst/>
          </a:prstGeom>
          <a:noFill/>
        </p:spPr>
        <p:txBody>
          <a:bodyPr wrap="none" rtlCol="0">
            <a:spAutoFit/>
          </a:bodyPr>
          <a:lstStyle/>
          <a:p>
            <a:r>
              <a:rPr lang="en-US" dirty="0" smtClean="0"/>
              <a:t>PHD </a:t>
            </a:r>
            <a:r>
              <a:rPr lang="en-US" dirty="0" err="1" smtClean="0"/>
              <a:t>Halla</a:t>
            </a:r>
            <a:r>
              <a:rPr lang="en-US" dirty="0" smtClean="0"/>
              <a:t> </a:t>
            </a:r>
            <a:r>
              <a:rPr lang="en-US" dirty="0" err="1" smtClean="0"/>
              <a:t>Bol</a:t>
            </a:r>
            <a:r>
              <a:rPr lang="en-US" dirty="0" smtClean="0"/>
              <a:t> current ADS</a:t>
            </a:r>
            <a:endParaRPr lang="en-US" dirty="0"/>
          </a:p>
        </p:txBody>
      </p:sp>
      <p:sp>
        <p:nvSpPr>
          <p:cNvPr id="30" name="TextBox 29"/>
          <p:cNvSpPr txBox="1"/>
          <p:nvPr/>
        </p:nvSpPr>
        <p:spPr>
          <a:xfrm>
            <a:off x="228600" y="2971800"/>
            <a:ext cx="8839200" cy="1200329"/>
          </a:xfrm>
          <a:prstGeom prst="rect">
            <a:avLst/>
          </a:prstGeom>
          <a:noFill/>
        </p:spPr>
        <p:txBody>
          <a:bodyPr wrap="square" rtlCol="0">
            <a:spAutoFit/>
          </a:bodyPr>
          <a:lstStyle/>
          <a:p>
            <a:r>
              <a:rPr lang="en-US" sz="1800" dirty="0" smtClean="0"/>
              <a:t>RGM is considering a BOGO offer</a:t>
            </a:r>
          </a:p>
          <a:p>
            <a:r>
              <a:rPr lang="en-US" sz="1800" dirty="0" smtClean="0"/>
              <a:t>In order for the LSM to be successful the store needs to take the ADS </a:t>
            </a:r>
            <a:r>
              <a:rPr lang="en-US" sz="1800" dirty="0" err="1" smtClean="0"/>
              <a:t>upto</a:t>
            </a:r>
            <a:r>
              <a:rPr lang="en-US" sz="1800" dirty="0" smtClean="0"/>
              <a:t> 1.3 </a:t>
            </a:r>
            <a:r>
              <a:rPr lang="en-US" sz="1800" dirty="0" err="1" smtClean="0"/>
              <a:t>Lacs</a:t>
            </a:r>
            <a:r>
              <a:rPr lang="en-US" sz="1800" dirty="0" smtClean="0"/>
              <a:t>.. The cost of food will be 35%, cost of variable cost will increase to 45K/ month, Fixed cost will continue to remain at 20K /month</a:t>
            </a:r>
            <a:endParaRPr lang="en-US" sz="1800" dirty="0"/>
          </a:p>
        </p:txBody>
      </p:sp>
      <p:grpSp>
        <p:nvGrpSpPr>
          <p:cNvPr id="17" name="Group 30"/>
          <p:cNvGrpSpPr/>
          <p:nvPr/>
        </p:nvGrpSpPr>
        <p:grpSpPr>
          <a:xfrm>
            <a:off x="381000" y="5798403"/>
            <a:ext cx="2133600" cy="830997"/>
            <a:chOff x="2133600" y="3352800"/>
            <a:chExt cx="2133600" cy="830997"/>
          </a:xfrm>
        </p:grpSpPr>
        <p:sp>
          <p:nvSpPr>
            <p:cNvPr id="32" name="Rectangle 31"/>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133600" y="3352800"/>
              <a:ext cx="2133600" cy="830997"/>
            </a:xfrm>
            <a:prstGeom prst="rect">
              <a:avLst/>
            </a:prstGeom>
            <a:noFill/>
          </p:spPr>
          <p:txBody>
            <a:bodyPr wrap="square" rtlCol="0">
              <a:spAutoFit/>
            </a:bodyPr>
            <a:lstStyle/>
            <a:p>
              <a:r>
                <a:rPr lang="en-US" dirty="0" smtClean="0">
                  <a:solidFill>
                    <a:srgbClr val="FFFFFF"/>
                  </a:solidFill>
                  <a:latin typeface="+mj-lt"/>
                </a:rPr>
                <a:t>Evaluate Profit increase</a:t>
              </a:r>
              <a:endParaRPr lang="en-US" dirty="0">
                <a:solidFill>
                  <a:srgbClr val="FFFFFF"/>
                </a:solidFill>
                <a:latin typeface="+mj-lt"/>
              </a:endParaRPr>
            </a:p>
          </p:txBody>
        </p:sp>
      </p:grpSp>
      <p:sp>
        <p:nvSpPr>
          <p:cNvPr id="34" name="Right Arrow 33"/>
          <p:cNvSpPr/>
          <p:nvPr/>
        </p:nvSpPr>
        <p:spPr>
          <a:xfrm rot="10800000" flipV="1">
            <a:off x="2895600" y="60960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352800" y="6019800"/>
            <a:ext cx="3231077" cy="461665"/>
          </a:xfrm>
          <a:prstGeom prst="rect">
            <a:avLst/>
          </a:prstGeom>
          <a:noFill/>
        </p:spPr>
        <p:txBody>
          <a:bodyPr wrap="none" rtlCol="0">
            <a:spAutoFit/>
          </a:bodyPr>
          <a:lstStyle/>
          <a:p>
            <a:r>
              <a:rPr lang="en-US" dirty="0" smtClean="0"/>
              <a:t>Can The Store Afford it?</a:t>
            </a:r>
            <a:endParaRPr lang="en-US" dirty="0"/>
          </a:p>
        </p:txBody>
      </p:sp>
      <p:sp>
        <p:nvSpPr>
          <p:cNvPr id="36" name="TextBox 35"/>
          <p:cNvSpPr txBox="1"/>
          <p:nvPr/>
        </p:nvSpPr>
        <p:spPr>
          <a:xfrm>
            <a:off x="796952" y="1840468"/>
            <a:ext cx="1362296" cy="369332"/>
          </a:xfrm>
          <a:prstGeom prst="rect">
            <a:avLst/>
          </a:prstGeom>
          <a:noFill/>
        </p:spPr>
        <p:txBody>
          <a:bodyPr wrap="none" rtlCol="0">
            <a:spAutoFit/>
          </a:bodyPr>
          <a:lstStyle/>
          <a:p>
            <a:r>
              <a:rPr lang="en-US" sz="1800" i="1" dirty="0" smtClean="0"/>
              <a:t>Current Sale</a:t>
            </a:r>
            <a:endParaRPr lang="en-US" sz="1800" i="1" dirty="0"/>
          </a:p>
        </p:txBody>
      </p:sp>
      <p:sp>
        <p:nvSpPr>
          <p:cNvPr id="37" name="TextBox 36"/>
          <p:cNvSpPr txBox="1"/>
          <p:nvPr/>
        </p:nvSpPr>
        <p:spPr>
          <a:xfrm>
            <a:off x="3775908" y="1828800"/>
            <a:ext cx="1311000" cy="369332"/>
          </a:xfrm>
          <a:prstGeom prst="rect">
            <a:avLst/>
          </a:prstGeom>
          <a:noFill/>
        </p:spPr>
        <p:txBody>
          <a:bodyPr wrap="none" rtlCol="0">
            <a:spAutoFit/>
          </a:bodyPr>
          <a:lstStyle/>
          <a:p>
            <a:r>
              <a:rPr lang="en-US" sz="1800" i="1" dirty="0" smtClean="0"/>
              <a:t>Current </a:t>
            </a:r>
            <a:r>
              <a:rPr lang="en-US" sz="1800" i="1" dirty="0" err="1" smtClean="0"/>
              <a:t>Txn</a:t>
            </a:r>
            <a:endParaRPr lang="en-US" sz="1800" i="1" dirty="0"/>
          </a:p>
        </p:txBody>
      </p:sp>
      <p:sp>
        <p:nvSpPr>
          <p:cNvPr id="38" name="TextBox 37"/>
          <p:cNvSpPr txBox="1"/>
          <p:nvPr/>
        </p:nvSpPr>
        <p:spPr>
          <a:xfrm>
            <a:off x="6505540" y="1840468"/>
            <a:ext cx="1396601" cy="369332"/>
          </a:xfrm>
          <a:prstGeom prst="rect">
            <a:avLst/>
          </a:prstGeom>
          <a:noFill/>
        </p:spPr>
        <p:txBody>
          <a:bodyPr wrap="none" rtlCol="0">
            <a:spAutoFit/>
          </a:bodyPr>
          <a:lstStyle/>
          <a:p>
            <a:r>
              <a:rPr lang="en-US" sz="1800" i="1" dirty="0" smtClean="0"/>
              <a:t>Current APC</a:t>
            </a:r>
            <a:endParaRPr lang="en-US" sz="1800" i="1"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Case study on PHD </a:t>
            </a:r>
            <a:r>
              <a:rPr kumimoji="0" lang="en-US" sz="4400" b="0" i="0" u="none" strike="noStrike" kern="0" cap="none" spc="0" normalizeH="0" baseline="0" noProof="0" dirty="0" err="1" smtClean="0">
                <a:ln>
                  <a:noFill/>
                </a:ln>
                <a:solidFill>
                  <a:srgbClr val="FFFFFF"/>
                </a:solidFill>
                <a:effectLst/>
                <a:uLnTx/>
                <a:uFillTx/>
                <a:latin typeface="+mj-lt"/>
                <a:ea typeface="+mj-ea"/>
                <a:cs typeface="+mj-cs"/>
              </a:rPr>
              <a:t>Halla</a:t>
            </a:r>
            <a:r>
              <a:rPr kumimoji="0" lang="en-US" sz="4400" b="0" i="0" u="none" strike="noStrike" kern="0" cap="none" spc="0" normalizeH="0" baseline="0" noProof="0" dirty="0" smtClean="0">
                <a:ln>
                  <a:noFill/>
                </a:ln>
                <a:solidFill>
                  <a:srgbClr val="FFFFFF"/>
                </a:solidFill>
                <a:effectLst/>
                <a:uLnTx/>
                <a:uFillTx/>
                <a:latin typeface="+mj-lt"/>
                <a:ea typeface="+mj-ea"/>
                <a:cs typeface="+mj-cs"/>
              </a:rPr>
              <a:t> BOL</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graphicFrame>
        <p:nvGraphicFramePr>
          <p:cNvPr id="31" name="Table 30"/>
          <p:cNvGraphicFramePr>
            <a:graphicFrameLocks noGrp="1"/>
          </p:cNvGraphicFramePr>
          <p:nvPr/>
        </p:nvGraphicFramePr>
        <p:xfrm>
          <a:off x="1752600" y="1752600"/>
          <a:ext cx="5562600" cy="2024063"/>
        </p:xfrm>
        <a:graphic>
          <a:graphicData uri="http://schemas.openxmlformats.org/drawingml/2006/table">
            <a:tbl>
              <a:tblPr>
                <a:tableStyleId>{69C7853C-536D-4A76-A0AE-DD22124D55A5}</a:tableStyleId>
              </a:tblPr>
              <a:tblGrid>
                <a:gridCol w="1112520"/>
                <a:gridCol w="1112520"/>
                <a:gridCol w="1112520"/>
                <a:gridCol w="1112520"/>
                <a:gridCol w="1112520"/>
              </a:tblGrid>
              <a:tr h="334556">
                <a:tc>
                  <a:txBody>
                    <a:bodyPr/>
                    <a:lstStyle/>
                    <a:p>
                      <a:pPr algn="ctr" fontAlgn="b"/>
                      <a:r>
                        <a:rPr lang="en-US" sz="1800" u="none" strike="noStrike" dirty="0"/>
                        <a:t> </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1" u="none" strike="noStrike" dirty="0"/>
                        <a:t>Current </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b="1" u="none" strike="noStrike"/>
                        <a:t> </a:t>
                      </a:r>
                      <a:endParaRPr lang="en-US" sz="1800" b="1" i="0" u="none" strike="noStrike">
                        <a:solidFill>
                          <a:srgbClr val="000000"/>
                        </a:solidFill>
                        <a:latin typeface="Calibri"/>
                      </a:endParaRPr>
                    </a:p>
                  </a:txBody>
                  <a:tcPr marL="9525" marR="9525" marT="9525" marB="0" anchor="b"/>
                </a:tc>
                <a:tc gridSpan="2">
                  <a:txBody>
                    <a:bodyPr/>
                    <a:lstStyle/>
                    <a:p>
                      <a:pPr algn="ctr" fontAlgn="b"/>
                      <a:r>
                        <a:rPr lang="en-US" sz="1800" b="1" u="none" strike="noStrike" dirty="0"/>
                        <a:t>Impact of Promo</a:t>
                      </a:r>
                      <a:endParaRPr lang="en-US" sz="1800" b="1" i="0" u="none" strike="noStrike" dirty="0">
                        <a:solidFill>
                          <a:srgbClr val="000000"/>
                        </a:solidFill>
                        <a:latin typeface="Calibri"/>
                      </a:endParaRPr>
                    </a:p>
                  </a:txBody>
                  <a:tcPr marL="9525" marR="9525" marT="9525" marB="0" anchor="b"/>
                </a:tc>
                <a:tc hMerge="1">
                  <a:txBody>
                    <a:bodyPr/>
                    <a:lstStyle/>
                    <a:p>
                      <a:endParaRPr lang="en-US"/>
                    </a:p>
                  </a:txBody>
                  <a:tcPr/>
                </a:tc>
              </a:tr>
              <a:tr h="334556">
                <a:tc>
                  <a:txBody>
                    <a:bodyPr/>
                    <a:lstStyle/>
                    <a:p>
                      <a:pPr algn="ctr" fontAlgn="b"/>
                      <a:r>
                        <a:rPr lang="en-US" sz="1800" b="1" u="none" strike="noStrike" dirty="0"/>
                        <a:t>Sale</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u="none" strike="noStrike"/>
                        <a:t>100000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dirty="0" smtClean="0"/>
                        <a:t>100%</a:t>
                      </a:r>
                      <a:r>
                        <a:rPr lang="en-US" sz="1800" u="none" strike="noStrike" dirty="0"/>
                        <a:t> </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u="none" strike="noStrike"/>
                        <a:t>130000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dirty="0" smtClean="0"/>
                        <a:t>100%</a:t>
                      </a:r>
                      <a:r>
                        <a:rPr lang="en-US" sz="1800" u="none" strike="noStrike" dirty="0"/>
                        <a:t> </a:t>
                      </a:r>
                      <a:endParaRPr lang="en-US" sz="1800" b="0" i="0" u="none" strike="noStrike" dirty="0">
                        <a:solidFill>
                          <a:srgbClr val="000000"/>
                        </a:solidFill>
                        <a:latin typeface="Calibri"/>
                      </a:endParaRPr>
                    </a:p>
                  </a:txBody>
                  <a:tcPr marL="9525" marR="9525" marT="9525" marB="0" anchor="b"/>
                </a:tc>
              </a:tr>
              <a:tr h="334556">
                <a:tc>
                  <a:txBody>
                    <a:bodyPr/>
                    <a:lstStyle/>
                    <a:p>
                      <a:pPr algn="ctr" fontAlgn="b"/>
                      <a:r>
                        <a:rPr lang="en-US" sz="1800" b="1" u="none" strike="noStrike" dirty="0"/>
                        <a:t>COS</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u="none" strike="noStrike"/>
                        <a:t>30000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30%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45500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35%</a:t>
                      </a:r>
                      <a:endParaRPr lang="en-US" sz="1800" b="0" i="0" u="none" strike="noStrike">
                        <a:solidFill>
                          <a:srgbClr val="000000"/>
                        </a:solidFill>
                        <a:latin typeface="Calibri"/>
                      </a:endParaRPr>
                    </a:p>
                  </a:txBody>
                  <a:tcPr marL="9525" marR="9525" marT="9525" marB="0" anchor="b"/>
                </a:tc>
              </a:tr>
              <a:tr h="334556">
                <a:tc>
                  <a:txBody>
                    <a:bodyPr/>
                    <a:lstStyle/>
                    <a:p>
                      <a:pPr algn="ctr" fontAlgn="b"/>
                      <a:r>
                        <a:rPr lang="en-US" sz="1800" b="1" u="none" strike="noStrike" dirty="0"/>
                        <a:t>SV</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u="none" strike="noStrike"/>
                        <a:t>40000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40%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45000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35%</a:t>
                      </a:r>
                      <a:endParaRPr lang="en-US" sz="1800" b="0" i="0" u="none" strike="noStrike">
                        <a:solidFill>
                          <a:srgbClr val="000000"/>
                        </a:solidFill>
                        <a:latin typeface="Calibri"/>
                      </a:endParaRPr>
                    </a:p>
                  </a:txBody>
                  <a:tcPr marL="9525" marR="9525" marT="9525" marB="0" anchor="b"/>
                </a:tc>
              </a:tr>
              <a:tr h="334556">
                <a:tc>
                  <a:txBody>
                    <a:bodyPr/>
                    <a:lstStyle/>
                    <a:p>
                      <a:pPr algn="ctr" fontAlgn="b"/>
                      <a:r>
                        <a:rPr lang="en-US" sz="1800" b="1" u="none" strike="noStrike" dirty="0"/>
                        <a:t>FC</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u="none" strike="noStrike"/>
                        <a:t>20000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20%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20000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15%</a:t>
                      </a:r>
                      <a:endParaRPr lang="en-US" sz="1800" b="0" i="0" u="none" strike="noStrike">
                        <a:solidFill>
                          <a:srgbClr val="000000"/>
                        </a:solidFill>
                        <a:latin typeface="Calibri"/>
                      </a:endParaRPr>
                    </a:p>
                  </a:txBody>
                  <a:tcPr marL="9525" marR="9525" marT="9525" marB="0" anchor="b"/>
                </a:tc>
              </a:tr>
              <a:tr h="351283">
                <a:tc>
                  <a:txBody>
                    <a:bodyPr/>
                    <a:lstStyle/>
                    <a:p>
                      <a:pPr algn="ctr" fontAlgn="b"/>
                      <a:r>
                        <a:rPr lang="en-US" sz="1800" b="1" u="none" strike="noStrike" dirty="0"/>
                        <a:t>Profit</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u="none" strike="noStrike"/>
                        <a:t>10000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10%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a:t>19500</a:t>
                      </a:r>
                      <a:endParaRPr lang="en-US" sz="1800" b="0" i="0" u="none" strike="noStrike">
                        <a:solidFill>
                          <a:srgbClr val="000000"/>
                        </a:solidFill>
                        <a:latin typeface="Calibri"/>
                      </a:endParaRPr>
                    </a:p>
                  </a:txBody>
                  <a:tcPr marL="9525" marR="9525" marT="9525" marB="0" anchor="b"/>
                </a:tc>
                <a:tc>
                  <a:txBody>
                    <a:bodyPr/>
                    <a:lstStyle/>
                    <a:p>
                      <a:pPr algn="ctr" fontAlgn="b"/>
                      <a:r>
                        <a:rPr lang="en-US" sz="1800" u="none" strike="noStrike" dirty="0"/>
                        <a:t>15%</a:t>
                      </a:r>
                      <a:endParaRPr lang="en-US" sz="1800" b="0" i="0" u="none" strike="noStrike" dirty="0">
                        <a:solidFill>
                          <a:srgbClr val="000000"/>
                        </a:solidFill>
                        <a:latin typeface="Calibri"/>
                      </a:endParaRPr>
                    </a:p>
                  </a:txBody>
                  <a:tcPr marL="9525" marR="9525" marT="9525" marB="0" anchor="b"/>
                </a:tc>
              </a:tr>
            </a:tbl>
          </a:graphicData>
        </a:graphic>
      </p:graphicFrame>
      <p:grpSp>
        <p:nvGrpSpPr>
          <p:cNvPr id="2" name="Group 16"/>
          <p:cNvGrpSpPr/>
          <p:nvPr/>
        </p:nvGrpSpPr>
        <p:grpSpPr>
          <a:xfrm>
            <a:off x="576873" y="4419600"/>
            <a:ext cx="2057400" cy="762000"/>
            <a:chOff x="2209800" y="3352800"/>
            <a:chExt cx="2057400" cy="762000"/>
          </a:xfrm>
        </p:grpSpPr>
        <p:sp>
          <p:nvSpPr>
            <p:cNvPr id="35" name="Rectangle 34"/>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615327" y="3500735"/>
              <a:ext cx="1042273" cy="461665"/>
            </a:xfrm>
            <a:prstGeom prst="rect">
              <a:avLst/>
            </a:prstGeom>
            <a:noFill/>
          </p:spPr>
          <p:txBody>
            <a:bodyPr wrap="none" rtlCol="0">
              <a:spAutoFit/>
            </a:bodyPr>
            <a:lstStyle/>
            <a:p>
              <a:r>
                <a:rPr lang="en-US" dirty="0" smtClean="0">
                  <a:solidFill>
                    <a:srgbClr val="FFFFFF"/>
                  </a:solidFill>
                  <a:latin typeface="+mj-lt"/>
                </a:rPr>
                <a:t>30000</a:t>
              </a:r>
              <a:endParaRPr lang="en-US" dirty="0">
                <a:solidFill>
                  <a:srgbClr val="FFFFFF"/>
                </a:solidFill>
                <a:latin typeface="+mj-lt"/>
              </a:endParaRPr>
            </a:p>
          </p:txBody>
        </p:sp>
      </p:grpSp>
      <p:grpSp>
        <p:nvGrpSpPr>
          <p:cNvPr id="3" name="Group 19"/>
          <p:cNvGrpSpPr/>
          <p:nvPr/>
        </p:nvGrpSpPr>
        <p:grpSpPr>
          <a:xfrm>
            <a:off x="3472473" y="4419600"/>
            <a:ext cx="2057400" cy="762000"/>
            <a:chOff x="2209800" y="3352800"/>
            <a:chExt cx="2057400" cy="762000"/>
          </a:xfrm>
        </p:grpSpPr>
        <p:sp>
          <p:nvSpPr>
            <p:cNvPr id="38" name="Rectangle 37"/>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996130" y="3500735"/>
              <a:ext cx="527709" cy="461665"/>
            </a:xfrm>
            <a:prstGeom prst="rect">
              <a:avLst/>
            </a:prstGeom>
            <a:noFill/>
          </p:spPr>
          <p:txBody>
            <a:bodyPr wrap="none" rtlCol="0">
              <a:spAutoFit/>
            </a:bodyPr>
            <a:lstStyle/>
            <a:p>
              <a:pPr algn="ctr"/>
              <a:r>
                <a:rPr lang="en-US" dirty="0" smtClean="0">
                  <a:solidFill>
                    <a:srgbClr val="FFFFFF"/>
                  </a:solidFill>
                  <a:latin typeface="+mj-lt"/>
                </a:rPr>
                <a:t>60</a:t>
              </a:r>
              <a:endParaRPr lang="en-US" dirty="0">
                <a:solidFill>
                  <a:srgbClr val="FFFFFF"/>
                </a:solidFill>
                <a:latin typeface="+mj-lt"/>
              </a:endParaRPr>
            </a:p>
          </p:txBody>
        </p:sp>
      </p:grpSp>
      <p:grpSp>
        <p:nvGrpSpPr>
          <p:cNvPr id="4" name="Group 22"/>
          <p:cNvGrpSpPr/>
          <p:nvPr/>
        </p:nvGrpSpPr>
        <p:grpSpPr>
          <a:xfrm>
            <a:off x="6291873" y="4419600"/>
            <a:ext cx="2057400" cy="762000"/>
            <a:chOff x="2209800" y="3352800"/>
            <a:chExt cx="2057400" cy="762000"/>
          </a:xfrm>
        </p:grpSpPr>
        <p:sp>
          <p:nvSpPr>
            <p:cNvPr id="41" name="Rectangle 40"/>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895600" y="3500735"/>
              <a:ext cx="699230" cy="461665"/>
            </a:xfrm>
            <a:prstGeom prst="rect">
              <a:avLst/>
            </a:prstGeom>
            <a:noFill/>
          </p:spPr>
          <p:txBody>
            <a:bodyPr wrap="none" rtlCol="0">
              <a:spAutoFit/>
            </a:bodyPr>
            <a:lstStyle/>
            <a:p>
              <a:r>
                <a:rPr lang="en-US" dirty="0" smtClean="0">
                  <a:solidFill>
                    <a:srgbClr val="FFFFFF"/>
                  </a:solidFill>
                  <a:latin typeface="+mj-lt"/>
                </a:rPr>
                <a:t>500</a:t>
              </a:r>
              <a:endParaRPr lang="en-US" dirty="0">
                <a:solidFill>
                  <a:srgbClr val="FFFFFF"/>
                </a:solidFill>
                <a:latin typeface="+mj-lt"/>
              </a:endParaRPr>
            </a:p>
          </p:txBody>
        </p:sp>
      </p:grpSp>
      <p:sp>
        <p:nvSpPr>
          <p:cNvPr id="43" name="TextBox 42"/>
          <p:cNvSpPr txBox="1"/>
          <p:nvPr/>
        </p:nvSpPr>
        <p:spPr>
          <a:xfrm>
            <a:off x="5606073" y="4572000"/>
            <a:ext cx="407484" cy="461665"/>
          </a:xfrm>
          <a:prstGeom prst="rect">
            <a:avLst/>
          </a:prstGeom>
          <a:noFill/>
        </p:spPr>
        <p:txBody>
          <a:bodyPr wrap="none" rtlCol="0">
            <a:spAutoFit/>
          </a:bodyPr>
          <a:lstStyle/>
          <a:p>
            <a:r>
              <a:rPr lang="en-US" dirty="0" smtClean="0"/>
              <a:t>X</a:t>
            </a:r>
            <a:endParaRPr lang="en-US" dirty="0"/>
          </a:p>
        </p:txBody>
      </p:sp>
      <p:sp>
        <p:nvSpPr>
          <p:cNvPr id="44" name="TextBox 43"/>
          <p:cNvSpPr txBox="1"/>
          <p:nvPr/>
        </p:nvSpPr>
        <p:spPr>
          <a:xfrm>
            <a:off x="2846867" y="4419600"/>
            <a:ext cx="473206" cy="707886"/>
          </a:xfrm>
          <a:prstGeom prst="rect">
            <a:avLst/>
          </a:prstGeom>
          <a:noFill/>
        </p:spPr>
        <p:txBody>
          <a:bodyPr wrap="none" rtlCol="0">
            <a:spAutoFit/>
          </a:bodyPr>
          <a:lstStyle/>
          <a:p>
            <a:r>
              <a:rPr lang="en-US" sz="4000" dirty="0" smtClean="0"/>
              <a:t>=</a:t>
            </a:r>
            <a:endParaRPr lang="en-US" sz="4000" dirty="0"/>
          </a:p>
        </p:txBody>
      </p:sp>
      <p:grpSp>
        <p:nvGrpSpPr>
          <p:cNvPr id="6" name="Group 44"/>
          <p:cNvGrpSpPr/>
          <p:nvPr/>
        </p:nvGrpSpPr>
        <p:grpSpPr>
          <a:xfrm>
            <a:off x="576873" y="5638800"/>
            <a:ext cx="2286001" cy="762000"/>
            <a:chOff x="2209800" y="3352800"/>
            <a:chExt cx="2286001" cy="762000"/>
          </a:xfrm>
        </p:grpSpPr>
        <p:sp>
          <p:nvSpPr>
            <p:cNvPr id="46" name="Rectangle 45"/>
            <p:cNvSpPr/>
            <p:nvPr/>
          </p:nvSpPr>
          <p:spPr>
            <a:xfrm>
              <a:off x="2209800" y="3352800"/>
              <a:ext cx="2057400" cy="76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448665" y="3493532"/>
              <a:ext cx="2047136" cy="461665"/>
            </a:xfrm>
            <a:prstGeom prst="rect">
              <a:avLst/>
            </a:prstGeom>
            <a:noFill/>
          </p:spPr>
          <p:txBody>
            <a:bodyPr wrap="square" rtlCol="0">
              <a:spAutoFit/>
            </a:bodyPr>
            <a:lstStyle/>
            <a:p>
              <a:r>
                <a:rPr lang="en-US" dirty="0" smtClean="0">
                  <a:solidFill>
                    <a:srgbClr val="FFFFFF"/>
                  </a:solidFill>
                  <a:latin typeface="+mj-lt"/>
                </a:rPr>
                <a:t>Rs 9500</a:t>
              </a:r>
              <a:endParaRPr lang="en-US" dirty="0">
                <a:solidFill>
                  <a:srgbClr val="FFFFFF"/>
                </a:solidFill>
                <a:latin typeface="+mj-lt"/>
              </a:endParaRPr>
            </a:p>
          </p:txBody>
        </p:sp>
      </p:grpSp>
      <p:sp>
        <p:nvSpPr>
          <p:cNvPr id="48" name="TextBox 47"/>
          <p:cNvSpPr txBox="1"/>
          <p:nvPr/>
        </p:nvSpPr>
        <p:spPr>
          <a:xfrm>
            <a:off x="576873" y="4126468"/>
            <a:ext cx="2281522" cy="369332"/>
          </a:xfrm>
          <a:prstGeom prst="rect">
            <a:avLst/>
          </a:prstGeom>
          <a:noFill/>
        </p:spPr>
        <p:txBody>
          <a:bodyPr wrap="none" rtlCol="0">
            <a:spAutoFit/>
          </a:bodyPr>
          <a:lstStyle/>
          <a:p>
            <a:r>
              <a:rPr lang="en-US" sz="1800" i="1" dirty="0" smtClean="0"/>
              <a:t>Target Increase in sale</a:t>
            </a:r>
            <a:endParaRPr lang="en-US" sz="1800" i="1" dirty="0"/>
          </a:p>
        </p:txBody>
      </p:sp>
      <p:sp>
        <p:nvSpPr>
          <p:cNvPr id="49" name="TextBox 48"/>
          <p:cNvSpPr txBox="1"/>
          <p:nvPr/>
        </p:nvSpPr>
        <p:spPr>
          <a:xfrm>
            <a:off x="3396273" y="4126468"/>
            <a:ext cx="2255874" cy="369332"/>
          </a:xfrm>
          <a:prstGeom prst="rect">
            <a:avLst/>
          </a:prstGeom>
          <a:noFill/>
        </p:spPr>
        <p:txBody>
          <a:bodyPr wrap="none" rtlCol="0">
            <a:spAutoFit/>
          </a:bodyPr>
          <a:lstStyle/>
          <a:p>
            <a:r>
              <a:rPr lang="en-US" sz="1800" i="1" dirty="0" smtClean="0"/>
              <a:t>Target Increase in </a:t>
            </a:r>
            <a:r>
              <a:rPr lang="en-US" sz="1800" i="1" dirty="0" err="1" smtClean="0"/>
              <a:t>Txn</a:t>
            </a:r>
            <a:endParaRPr lang="en-US" sz="1800" i="1" dirty="0"/>
          </a:p>
        </p:txBody>
      </p:sp>
      <p:sp>
        <p:nvSpPr>
          <p:cNvPr id="50" name="TextBox 49"/>
          <p:cNvSpPr txBox="1"/>
          <p:nvPr/>
        </p:nvSpPr>
        <p:spPr>
          <a:xfrm>
            <a:off x="6731281" y="4126468"/>
            <a:ext cx="1260025" cy="369332"/>
          </a:xfrm>
          <a:prstGeom prst="rect">
            <a:avLst/>
          </a:prstGeom>
          <a:noFill/>
        </p:spPr>
        <p:txBody>
          <a:bodyPr wrap="none" rtlCol="0">
            <a:spAutoFit/>
          </a:bodyPr>
          <a:lstStyle/>
          <a:p>
            <a:r>
              <a:rPr lang="en-US" sz="1800" i="1" dirty="0" smtClean="0"/>
              <a:t>Target APC</a:t>
            </a:r>
            <a:endParaRPr lang="en-US" sz="1800" i="1" dirty="0"/>
          </a:p>
        </p:txBody>
      </p:sp>
      <p:sp>
        <p:nvSpPr>
          <p:cNvPr id="51" name="TextBox 50"/>
          <p:cNvSpPr txBox="1"/>
          <p:nvPr/>
        </p:nvSpPr>
        <p:spPr>
          <a:xfrm>
            <a:off x="501739" y="5326797"/>
            <a:ext cx="2437334" cy="369332"/>
          </a:xfrm>
          <a:prstGeom prst="rect">
            <a:avLst/>
          </a:prstGeom>
          <a:noFill/>
        </p:spPr>
        <p:txBody>
          <a:bodyPr wrap="none" rtlCol="0">
            <a:spAutoFit/>
          </a:bodyPr>
          <a:lstStyle/>
          <a:p>
            <a:r>
              <a:rPr lang="en-US" sz="1800" i="1" dirty="0" smtClean="0"/>
              <a:t>Evaluate Profit Increase</a:t>
            </a:r>
            <a:endParaRPr lang="en-US" sz="1800" i="1" dirty="0"/>
          </a:p>
        </p:txBody>
      </p:sp>
      <p:sp>
        <p:nvSpPr>
          <p:cNvPr id="52" name="Right Arrow 51"/>
          <p:cNvSpPr/>
          <p:nvPr/>
        </p:nvSpPr>
        <p:spPr>
          <a:xfrm rot="10800000" flipV="1">
            <a:off x="2939073" y="59436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548673" y="5791200"/>
            <a:ext cx="3474734" cy="461665"/>
          </a:xfrm>
          <a:prstGeom prst="rect">
            <a:avLst/>
          </a:prstGeom>
          <a:noFill/>
        </p:spPr>
        <p:txBody>
          <a:bodyPr wrap="none" rtlCol="0">
            <a:spAutoFit/>
          </a:bodyPr>
          <a:lstStyle/>
          <a:p>
            <a:r>
              <a:rPr lang="en-US" dirty="0" smtClean="0">
                <a:latin typeface="+mn-lt"/>
              </a:rPr>
              <a:t>Can The Store Afford it?</a:t>
            </a:r>
            <a:endParaRPr lang="en-US" dirty="0">
              <a:latin typeface="+mn-lt"/>
            </a:endParaRPr>
          </a:p>
        </p:txBody>
      </p:sp>
      <p:sp>
        <p:nvSpPr>
          <p:cNvPr id="54" name="TextBox 53"/>
          <p:cNvSpPr txBox="1"/>
          <p:nvPr/>
        </p:nvSpPr>
        <p:spPr>
          <a:xfrm>
            <a:off x="5910873" y="5193268"/>
            <a:ext cx="2852127" cy="369332"/>
          </a:xfrm>
          <a:prstGeom prst="rect">
            <a:avLst/>
          </a:prstGeom>
          <a:noFill/>
        </p:spPr>
        <p:txBody>
          <a:bodyPr wrap="none" rtlCol="0">
            <a:spAutoFit/>
          </a:bodyPr>
          <a:lstStyle/>
          <a:p>
            <a:r>
              <a:rPr lang="en-US" sz="1800" i="1" dirty="0" smtClean="0"/>
              <a:t>Assume ..no increase in APC</a:t>
            </a:r>
            <a:endParaRPr lang="en-US" sz="1800" i="1"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28600" y="685800"/>
          <a:ext cx="86106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Taking it to the teams</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6" name="Rectangle 5"/>
          <p:cNvSpPr/>
          <p:nvPr/>
        </p:nvSpPr>
        <p:spPr>
          <a:xfrm>
            <a:off x="1371600" y="28194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Shift wise Target</a:t>
            </a:r>
            <a:endParaRPr lang="en-US" sz="2000" dirty="0">
              <a:solidFill>
                <a:srgbClr val="FFFFFF"/>
              </a:solidFill>
              <a:latin typeface="Arial Black" pitchFamily="34" charset="0"/>
            </a:endParaRPr>
          </a:p>
        </p:txBody>
      </p:sp>
      <p:sp>
        <p:nvSpPr>
          <p:cNvPr id="9" name="Rectangle 8"/>
          <p:cNvSpPr/>
          <p:nvPr/>
        </p:nvSpPr>
        <p:spPr>
          <a:xfrm>
            <a:off x="3581400" y="28194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Individual wise target</a:t>
            </a:r>
            <a:endParaRPr lang="en-US" sz="2000" dirty="0">
              <a:solidFill>
                <a:srgbClr val="FFFFFF"/>
              </a:solidFill>
              <a:latin typeface="Arial Black" pitchFamily="34" charset="0"/>
            </a:endParaRPr>
          </a:p>
        </p:txBody>
      </p:sp>
      <p:sp>
        <p:nvSpPr>
          <p:cNvPr id="7" name="Rectangle 6"/>
          <p:cNvSpPr/>
          <p:nvPr/>
        </p:nvSpPr>
        <p:spPr>
          <a:xfrm>
            <a:off x="5791200" y="2819400"/>
            <a:ext cx="21336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Engage with teams</a:t>
            </a:r>
            <a:endParaRPr lang="en-US" sz="2000" dirty="0">
              <a:solidFill>
                <a:srgbClr val="FFFFFF"/>
              </a:solidFill>
              <a:latin typeface="Arial Black" pitchFamily="34"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Shift wise Target</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10" name="Rectangle 9"/>
          <p:cNvSpPr/>
          <p:nvPr/>
        </p:nvSpPr>
        <p:spPr>
          <a:xfrm>
            <a:off x="304800" y="19812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What </a:t>
            </a:r>
            <a:endParaRPr lang="en-US" sz="2000" dirty="0">
              <a:solidFill>
                <a:srgbClr val="FFFFFF"/>
              </a:solidFill>
              <a:latin typeface="Arial Black" pitchFamily="34" charset="0"/>
            </a:endParaRPr>
          </a:p>
        </p:txBody>
      </p:sp>
      <p:sp>
        <p:nvSpPr>
          <p:cNvPr id="13" name="Rectangle 12"/>
          <p:cNvSpPr/>
          <p:nvPr/>
        </p:nvSpPr>
        <p:spPr>
          <a:xfrm>
            <a:off x="381000" y="35814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When</a:t>
            </a:r>
            <a:endParaRPr lang="en-US" sz="2000" dirty="0">
              <a:solidFill>
                <a:srgbClr val="FFFFFF"/>
              </a:solidFill>
              <a:latin typeface="Arial Black" pitchFamily="34" charset="0"/>
            </a:endParaRPr>
          </a:p>
        </p:txBody>
      </p:sp>
      <p:sp>
        <p:nvSpPr>
          <p:cNvPr id="14" name="Rectangle 13"/>
          <p:cNvSpPr/>
          <p:nvPr/>
        </p:nvSpPr>
        <p:spPr>
          <a:xfrm>
            <a:off x="381000" y="5181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How</a:t>
            </a:r>
            <a:endParaRPr lang="en-US" sz="2000" dirty="0">
              <a:solidFill>
                <a:srgbClr val="FFFFFF"/>
              </a:solidFill>
              <a:latin typeface="Arial Black" pitchFamily="34" charset="0"/>
            </a:endParaRPr>
          </a:p>
        </p:txBody>
      </p:sp>
      <p:sp>
        <p:nvSpPr>
          <p:cNvPr id="15" name="TextBox 14"/>
          <p:cNvSpPr txBox="1"/>
          <p:nvPr/>
        </p:nvSpPr>
        <p:spPr>
          <a:xfrm>
            <a:off x="2601790" y="1996440"/>
            <a:ext cx="7038622" cy="707886"/>
          </a:xfrm>
          <a:prstGeom prst="rect">
            <a:avLst/>
          </a:prstGeom>
          <a:noFill/>
        </p:spPr>
        <p:txBody>
          <a:bodyPr wrap="square" rtlCol="0">
            <a:spAutoFit/>
          </a:bodyPr>
          <a:lstStyle/>
          <a:p>
            <a:r>
              <a:rPr lang="en-US" sz="2000" dirty="0" err="1" smtClean="0">
                <a:latin typeface="Arial Black" pitchFamily="34" charset="0"/>
              </a:rPr>
              <a:t>Upsell</a:t>
            </a:r>
            <a:r>
              <a:rPr lang="en-US" sz="2000" dirty="0" smtClean="0">
                <a:latin typeface="Arial Black" pitchFamily="34" charset="0"/>
              </a:rPr>
              <a:t> product/promo. CSR wise targets &amp;</a:t>
            </a:r>
          </a:p>
          <a:p>
            <a:r>
              <a:rPr lang="en-US" sz="2000" dirty="0" smtClean="0">
                <a:latin typeface="Arial Black" pitchFamily="34" charset="0"/>
              </a:rPr>
              <a:t> incentives</a:t>
            </a:r>
          </a:p>
        </p:txBody>
      </p:sp>
      <p:sp>
        <p:nvSpPr>
          <p:cNvPr id="19" name="TextBox 18"/>
          <p:cNvSpPr txBox="1"/>
          <p:nvPr/>
        </p:nvSpPr>
        <p:spPr>
          <a:xfrm>
            <a:off x="2590800" y="3729335"/>
            <a:ext cx="7627040" cy="400110"/>
          </a:xfrm>
          <a:prstGeom prst="rect">
            <a:avLst/>
          </a:prstGeom>
          <a:noFill/>
        </p:spPr>
        <p:txBody>
          <a:bodyPr wrap="square" rtlCol="0">
            <a:spAutoFit/>
          </a:bodyPr>
          <a:lstStyle/>
          <a:p>
            <a:r>
              <a:rPr lang="en-US" sz="2000" dirty="0" smtClean="0">
                <a:latin typeface="Arial Black" pitchFamily="34" charset="0"/>
              </a:rPr>
              <a:t>Targets shared at the beginning of every shift</a:t>
            </a:r>
            <a:endParaRPr lang="en-US" sz="2000" dirty="0">
              <a:latin typeface="Arial Black" pitchFamily="34" charset="0"/>
            </a:endParaRPr>
          </a:p>
        </p:txBody>
      </p:sp>
      <p:sp>
        <p:nvSpPr>
          <p:cNvPr id="20" name="TextBox 19"/>
          <p:cNvSpPr txBox="1"/>
          <p:nvPr/>
        </p:nvSpPr>
        <p:spPr>
          <a:xfrm>
            <a:off x="2590800" y="5257800"/>
            <a:ext cx="6553200" cy="1015663"/>
          </a:xfrm>
          <a:prstGeom prst="rect">
            <a:avLst/>
          </a:prstGeom>
          <a:noFill/>
        </p:spPr>
        <p:txBody>
          <a:bodyPr wrap="square" rtlCol="0">
            <a:spAutoFit/>
          </a:bodyPr>
          <a:lstStyle/>
          <a:p>
            <a:r>
              <a:rPr lang="en-US" sz="2000" dirty="0" smtClean="0">
                <a:latin typeface="Arial Black" pitchFamily="34" charset="0"/>
              </a:rPr>
              <a:t>Targets posted on daily briefing sheet. </a:t>
            </a:r>
          </a:p>
          <a:p>
            <a:r>
              <a:rPr lang="en-US" sz="2000" dirty="0" smtClean="0">
                <a:latin typeface="Arial Black" pitchFamily="34" charset="0"/>
              </a:rPr>
              <a:t>Previous days winning CSR’s to be announced</a:t>
            </a:r>
            <a:endParaRPr lang="en-US" sz="2000" dirty="0">
              <a:latin typeface="Arial Black" pitchFamily="34"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1141412"/>
          </a:xfrm>
        </p:spPr>
        <p:txBody>
          <a:bodyPr/>
          <a:lstStyle/>
          <a:p>
            <a:r>
              <a:rPr lang="en-US" dirty="0" smtClean="0"/>
              <a:t>Individual targets</a:t>
            </a:r>
            <a:endParaRPr lang="en-US" dirty="0"/>
          </a:p>
        </p:txBody>
      </p:sp>
      <p:sp>
        <p:nvSpPr>
          <p:cNvPr id="5" name="Rectangle 4"/>
          <p:cNvSpPr/>
          <p:nvPr/>
        </p:nvSpPr>
        <p:spPr>
          <a:xfrm>
            <a:off x="152400" y="2184737"/>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CSR </a:t>
            </a:r>
            <a:endParaRPr lang="en-US" sz="2000" dirty="0">
              <a:solidFill>
                <a:srgbClr val="FFFFFF"/>
              </a:solidFill>
              <a:latin typeface="Arial Black" pitchFamily="34" charset="0"/>
            </a:endParaRPr>
          </a:p>
        </p:txBody>
      </p:sp>
      <p:sp>
        <p:nvSpPr>
          <p:cNvPr id="6" name="Rectangle 5"/>
          <p:cNvSpPr/>
          <p:nvPr/>
        </p:nvSpPr>
        <p:spPr>
          <a:xfrm>
            <a:off x="152400" y="3784937"/>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RIDER &amp; BOH</a:t>
            </a:r>
            <a:endParaRPr lang="en-US" sz="2000" dirty="0">
              <a:solidFill>
                <a:srgbClr val="FFFFFF"/>
              </a:solidFill>
              <a:latin typeface="Arial Black" pitchFamily="34" charset="0"/>
            </a:endParaRPr>
          </a:p>
        </p:txBody>
      </p:sp>
      <p:sp>
        <p:nvSpPr>
          <p:cNvPr id="7" name="TextBox 6"/>
          <p:cNvSpPr txBox="1"/>
          <p:nvPr/>
        </p:nvSpPr>
        <p:spPr>
          <a:xfrm>
            <a:off x="2438400" y="3784937"/>
            <a:ext cx="7627040" cy="1015663"/>
          </a:xfrm>
          <a:prstGeom prst="rect">
            <a:avLst/>
          </a:prstGeom>
          <a:noFill/>
        </p:spPr>
        <p:txBody>
          <a:bodyPr wrap="square" rtlCol="0">
            <a:spAutoFit/>
          </a:bodyPr>
          <a:lstStyle/>
          <a:p>
            <a:r>
              <a:rPr lang="en-US" sz="2000" dirty="0" smtClean="0">
                <a:latin typeface="Arial Black" pitchFamily="34" charset="0"/>
              </a:rPr>
              <a:t>Pod ownership daily and weekly targets. All </a:t>
            </a:r>
          </a:p>
          <a:p>
            <a:r>
              <a:rPr lang="en-US" sz="2000" dirty="0" smtClean="0">
                <a:latin typeface="Arial Black" pitchFamily="34" charset="0"/>
              </a:rPr>
              <a:t>team members to be part of a pod ownership</a:t>
            </a:r>
          </a:p>
          <a:p>
            <a:r>
              <a:rPr lang="en-US" sz="2000" dirty="0" smtClean="0">
                <a:latin typeface="Arial Black" pitchFamily="34" charset="0"/>
              </a:rPr>
              <a:t>team</a:t>
            </a:r>
            <a:endParaRPr lang="en-US" sz="2000" dirty="0">
              <a:latin typeface="Arial Black" pitchFamily="34" charset="0"/>
            </a:endParaRPr>
          </a:p>
        </p:txBody>
      </p:sp>
      <p:sp>
        <p:nvSpPr>
          <p:cNvPr id="8" name="TextBox 7"/>
          <p:cNvSpPr txBox="1"/>
          <p:nvPr/>
        </p:nvSpPr>
        <p:spPr>
          <a:xfrm>
            <a:off x="2438400" y="2238851"/>
            <a:ext cx="7627040" cy="707886"/>
          </a:xfrm>
          <a:prstGeom prst="rect">
            <a:avLst/>
          </a:prstGeom>
          <a:noFill/>
        </p:spPr>
        <p:txBody>
          <a:bodyPr wrap="square" rtlCol="0">
            <a:spAutoFit/>
          </a:bodyPr>
          <a:lstStyle/>
          <a:p>
            <a:r>
              <a:rPr lang="en-US" sz="2000" dirty="0" smtClean="0">
                <a:latin typeface="Arial Black" pitchFamily="34" charset="0"/>
              </a:rPr>
              <a:t>All CSR’s have a daily up sell or sell more </a:t>
            </a:r>
          </a:p>
          <a:p>
            <a:r>
              <a:rPr lang="en-US" sz="2000" dirty="0" smtClean="0">
                <a:latin typeface="Arial Black" pitchFamily="34" charset="0"/>
              </a:rPr>
              <a:t>target </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 with teams</a:t>
            </a:r>
            <a:endParaRPr lang="en-US" dirty="0"/>
          </a:p>
        </p:txBody>
      </p:sp>
      <p:sp>
        <p:nvSpPr>
          <p:cNvPr id="8" name="Rectangle 7"/>
          <p:cNvSpPr/>
          <p:nvPr/>
        </p:nvSpPr>
        <p:spPr>
          <a:xfrm>
            <a:off x="533400" y="19812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What </a:t>
            </a:r>
            <a:endParaRPr lang="en-US" sz="2000" dirty="0">
              <a:solidFill>
                <a:srgbClr val="FFFFFF"/>
              </a:solidFill>
              <a:latin typeface="Arial Black" pitchFamily="34" charset="0"/>
            </a:endParaRPr>
          </a:p>
        </p:txBody>
      </p:sp>
      <p:sp>
        <p:nvSpPr>
          <p:cNvPr id="9" name="Rectangle 8"/>
          <p:cNvSpPr/>
          <p:nvPr/>
        </p:nvSpPr>
        <p:spPr>
          <a:xfrm>
            <a:off x="533400" y="32004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How </a:t>
            </a:r>
            <a:endParaRPr lang="en-US" sz="2000" dirty="0">
              <a:solidFill>
                <a:srgbClr val="FFFFFF"/>
              </a:solidFill>
              <a:latin typeface="Arial Black" pitchFamily="34" charset="0"/>
            </a:endParaRPr>
          </a:p>
        </p:txBody>
      </p:sp>
      <p:sp>
        <p:nvSpPr>
          <p:cNvPr id="10" name="Rectangle 9"/>
          <p:cNvSpPr/>
          <p:nvPr/>
        </p:nvSpPr>
        <p:spPr>
          <a:xfrm>
            <a:off x="533400" y="4419600"/>
            <a:ext cx="20574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When </a:t>
            </a:r>
            <a:endParaRPr lang="en-US" sz="2000" dirty="0">
              <a:solidFill>
                <a:srgbClr val="FFFFFF"/>
              </a:solidFill>
              <a:latin typeface="Arial Black" pitchFamily="34" charset="0"/>
            </a:endParaRPr>
          </a:p>
        </p:txBody>
      </p:sp>
      <p:sp>
        <p:nvSpPr>
          <p:cNvPr id="11" name="TextBox 10"/>
          <p:cNvSpPr txBox="1"/>
          <p:nvPr/>
        </p:nvSpPr>
        <p:spPr>
          <a:xfrm>
            <a:off x="2812360" y="2114490"/>
            <a:ext cx="7627040" cy="400110"/>
          </a:xfrm>
          <a:prstGeom prst="rect">
            <a:avLst/>
          </a:prstGeom>
          <a:noFill/>
        </p:spPr>
        <p:txBody>
          <a:bodyPr wrap="square" rtlCol="0">
            <a:spAutoFit/>
          </a:bodyPr>
          <a:lstStyle/>
          <a:p>
            <a:r>
              <a:rPr lang="en-US" sz="2000" dirty="0" smtClean="0">
                <a:latin typeface="Arial Black" pitchFamily="34" charset="0"/>
              </a:rPr>
              <a:t>Communicate targets &amp; incentives</a:t>
            </a:r>
          </a:p>
        </p:txBody>
      </p:sp>
      <p:sp>
        <p:nvSpPr>
          <p:cNvPr id="12" name="TextBox 11"/>
          <p:cNvSpPr txBox="1"/>
          <p:nvPr/>
        </p:nvSpPr>
        <p:spPr>
          <a:xfrm>
            <a:off x="2819400" y="3486090"/>
            <a:ext cx="7627040" cy="400110"/>
          </a:xfrm>
          <a:prstGeom prst="rect">
            <a:avLst/>
          </a:prstGeom>
          <a:noFill/>
        </p:spPr>
        <p:txBody>
          <a:bodyPr wrap="square" rtlCol="0">
            <a:spAutoFit/>
          </a:bodyPr>
          <a:lstStyle/>
          <a:p>
            <a:r>
              <a:rPr lang="en-US" sz="2000" dirty="0" smtClean="0">
                <a:latin typeface="Arial Black" pitchFamily="34" charset="0"/>
              </a:rPr>
              <a:t>Update team on results </a:t>
            </a:r>
          </a:p>
        </p:txBody>
      </p:sp>
      <p:sp>
        <p:nvSpPr>
          <p:cNvPr id="13" name="TextBox 12"/>
          <p:cNvSpPr txBox="1"/>
          <p:nvPr/>
        </p:nvSpPr>
        <p:spPr>
          <a:xfrm>
            <a:off x="2819400" y="4629090"/>
            <a:ext cx="7627040" cy="400110"/>
          </a:xfrm>
          <a:prstGeom prst="rect">
            <a:avLst/>
          </a:prstGeom>
          <a:noFill/>
        </p:spPr>
        <p:txBody>
          <a:bodyPr wrap="square" rtlCol="0">
            <a:spAutoFit/>
          </a:bodyPr>
          <a:lstStyle/>
          <a:p>
            <a:r>
              <a:rPr lang="en-US" sz="2000" dirty="0" smtClean="0">
                <a:latin typeface="Arial Black" pitchFamily="34" charset="0"/>
              </a:rPr>
              <a:t>Update during the pre-shift briefing </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28600" y="685800"/>
          <a:ext cx="8610600" cy="41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When does Txn rise?</a:t>
            </a:r>
            <a:endParaRPr lang="en-US" dirty="0"/>
          </a:p>
        </p:txBody>
      </p:sp>
      <p:sp>
        <p:nvSpPr>
          <p:cNvPr id="34" name="Rectangle 33"/>
          <p:cNvSpPr/>
          <p:nvPr/>
        </p:nvSpPr>
        <p:spPr>
          <a:xfrm>
            <a:off x="152400" y="16764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Transaction</a:t>
            </a:r>
            <a:endParaRPr lang="en-US" dirty="0"/>
          </a:p>
        </p:txBody>
      </p:sp>
      <p:sp>
        <p:nvSpPr>
          <p:cNvPr id="41" name="TextBox 40"/>
          <p:cNvSpPr txBox="1"/>
          <p:nvPr/>
        </p:nvSpPr>
        <p:spPr>
          <a:xfrm>
            <a:off x="228600" y="3048000"/>
            <a:ext cx="4038600" cy="461665"/>
          </a:xfrm>
          <a:prstGeom prst="rect">
            <a:avLst/>
          </a:prstGeom>
          <a:noFill/>
        </p:spPr>
        <p:txBody>
          <a:bodyPr wrap="square" rtlCol="0">
            <a:spAutoFit/>
          </a:bodyPr>
          <a:lstStyle/>
          <a:p>
            <a:pPr marL="457200" indent="-457200">
              <a:buAutoNum type="arabicPeriod"/>
            </a:pPr>
            <a:r>
              <a:rPr lang="en-US" dirty="0" smtClean="0">
                <a:latin typeface="Arial Black" pitchFamily="34" charset="0"/>
              </a:rPr>
              <a:t>Add new customer</a:t>
            </a:r>
            <a:endParaRPr lang="en-US" dirty="0">
              <a:latin typeface="Arial Black" pitchFamily="34" charset="0"/>
            </a:endParaRPr>
          </a:p>
        </p:txBody>
      </p:sp>
      <p:grpSp>
        <p:nvGrpSpPr>
          <p:cNvPr id="9" name="Group 7"/>
          <p:cNvGrpSpPr>
            <a:grpSpLocks/>
          </p:cNvGrpSpPr>
          <p:nvPr/>
        </p:nvGrpSpPr>
        <p:grpSpPr bwMode="auto">
          <a:xfrm>
            <a:off x="5181600" y="1752600"/>
            <a:ext cx="3657600" cy="3630612"/>
            <a:chOff x="3120" y="1161"/>
            <a:chExt cx="2304" cy="2287"/>
          </a:xfrm>
        </p:grpSpPr>
        <p:sp>
          <p:nvSpPr>
            <p:cNvPr id="10"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1"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2"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3" name="TextBox 12"/>
          <p:cNvSpPr txBox="1"/>
          <p:nvPr/>
        </p:nvSpPr>
        <p:spPr>
          <a:xfrm>
            <a:off x="76200" y="5791200"/>
            <a:ext cx="8915400" cy="461665"/>
          </a:xfrm>
          <a:prstGeom prst="rect">
            <a:avLst/>
          </a:prstGeom>
          <a:noFill/>
        </p:spPr>
        <p:txBody>
          <a:bodyPr wrap="square" rtlCol="0">
            <a:spAutoFit/>
          </a:bodyPr>
          <a:lstStyle/>
          <a:p>
            <a:pPr algn="ctr"/>
            <a:r>
              <a:rPr lang="en-US" dirty="0" smtClean="0">
                <a:latin typeface="Arial Black" pitchFamily="34" charset="0"/>
              </a:rPr>
              <a:t>What can you do to increase transactions?</a:t>
            </a:r>
            <a:endParaRPr lang="en-US" dirty="0">
              <a:latin typeface="Arial Black" pitchFamily="34" charset="0"/>
            </a:endParaRPr>
          </a:p>
        </p:txBody>
      </p:sp>
      <p:sp>
        <p:nvSpPr>
          <p:cNvPr id="15" name="TextBox 14"/>
          <p:cNvSpPr txBox="1"/>
          <p:nvPr/>
        </p:nvSpPr>
        <p:spPr>
          <a:xfrm>
            <a:off x="228600" y="3657600"/>
            <a:ext cx="4038600" cy="461665"/>
          </a:xfrm>
          <a:prstGeom prst="rect">
            <a:avLst/>
          </a:prstGeom>
          <a:noFill/>
        </p:spPr>
        <p:txBody>
          <a:bodyPr wrap="square" rtlCol="0">
            <a:spAutoFit/>
          </a:bodyPr>
          <a:lstStyle/>
          <a:p>
            <a:pPr marL="457200" indent="-457200"/>
            <a:r>
              <a:rPr lang="en-US" dirty="0" smtClean="0">
                <a:latin typeface="Arial Black" pitchFamily="34" charset="0"/>
              </a:rPr>
              <a:t>2. Increase frequency</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3" grpId="0"/>
      <p:bldP spid="1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Tracking redemptions</a:t>
            </a:r>
            <a:endParaRPr lang="en-US" dirty="0"/>
          </a:p>
        </p:txBody>
      </p:sp>
      <p:sp>
        <p:nvSpPr>
          <p:cNvPr id="8" name="TextBox 7"/>
          <p:cNvSpPr txBox="1"/>
          <p:nvPr/>
        </p:nvSpPr>
        <p:spPr>
          <a:xfrm>
            <a:off x="685800" y="5934670"/>
            <a:ext cx="2291012" cy="461665"/>
          </a:xfrm>
          <a:prstGeom prst="rect">
            <a:avLst/>
          </a:prstGeom>
          <a:noFill/>
        </p:spPr>
        <p:txBody>
          <a:bodyPr wrap="none" rtlCol="0">
            <a:spAutoFit/>
          </a:bodyPr>
          <a:lstStyle/>
          <a:p>
            <a:r>
              <a:rPr lang="en-US" dirty="0" smtClean="0">
                <a:latin typeface="+mj-lt"/>
              </a:rPr>
              <a:t>Redemption  %</a:t>
            </a:r>
            <a:endParaRPr lang="en-US" dirty="0">
              <a:latin typeface="+mj-lt"/>
            </a:endParaRPr>
          </a:p>
        </p:txBody>
      </p:sp>
      <p:sp>
        <p:nvSpPr>
          <p:cNvPr id="9" name="TextBox 8"/>
          <p:cNvSpPr txBox="1"/>
          <p:nvPr/>
        </p:nvSpPr>
        <p:spPr>
          <a:xfrm>
            <a:off x="2895600" y="5934670"/>
            <a:ext cx="364202" cy="461665"/>
          </a:xfrm>
          <a:prstGeom prst="rect">
            <a:avLst/>
          </a:prstGeom>
          <a:noFill/>
        </p:spPr>
        <p:txBody>
          <a:bodyPr wrap="none" rtlCol="0">
            <a:spAutoFit/>
          </a:bodyPr>
          <a:lstStyle/>
          <a:p>
            <a:r>
              <a:rPr lang="en-US" dirty="0" smtClean="0">
                <a:latin typeface="+mj-lt"/>
              </a:rPr>
              <a:t>=</a:t>
            </a:r>
            <a:endParaRPr lang="en-US" dirty="0">
              <a:latin typeface="+mj-lt"/>
            </a:endParaRPr>
          </a:p>
        </p:txBody>
      </p:sp>
      <p:sp>
        <p:nvSpPr>
          <p:cNvPr id="10" name="TextBox 9"/>
          <p:cNvSpPr txBox="1"/>
          <p:nvPr/>
        </p:nvSpPr>
        <p:spPr>
          <a:xfrm>
            <a:off x="3505200" y="4724400"/>
            <a:ext cx="261610" cy="461665"/>
          </a:xfrm>
          <a:prstGeom prst="rect">
            <a:avLst/>
          </a:prstGeom>
          <a:noFill/>
        </p:spPr>
        <p:txBody>
          <a:bodyPr wrap="none" rtlCol="0">
            <a:spAutoFit/>
          </a:bodyPr>
          <a:lstStyle/>
          <a:p>
            <a:r>
              <a:rPr lang="en-US" dirty="0" smtClean="0"/>
              <a:t> </a:t>
            </a:r>
            <a:endParaRPr lang="en-US" dirty="0"/>
          </a:p>
        </p:txBody>
      </p:sp>
      <p:sp>
        <p:nvSpPr>
          <p:cNvPr id="11" name="TextBox 10"/>
          <p:cNvSpPr txBox="1"/>
          <p:nvPr/>
        </p:nvSpPr>
        <p:spPr>
          <a:xfrm>
            <a:off x="3468235" y="5553670"/>
            <a:ext cx="3999365" cy="461665"/>
          </a:xfrm>
          <a:prstGeom prst="rect">
            <a:avLst/>
          </a:prstGeom>
          <a:noFill/>
        </p:spPr>
        <p:txBody>
          <a:bodyPr wrap="none" rtlCol="0">
            <a:spAutoFit/>
          </a:bodyPr>
          <a:lstStyle/>
          <a:p>
            <a:r>
              <a:rPr lang="en-US" dirty="0" smtClean="0">
                <a:latin typeface="+mj-lt"/>
              </a:rPr>
              <a:t>Total transactions from LSM</a:t>
            </a:r>
            <a:endParaRPr lang="en-US" dirty="0">
              <a:latin typeface="+mj-lt"/>
            </a:endParaRPr>
          </a:p>
        </p:txBody>
      </p:sp>
      <p:cxnSp>
        <p:nvCxnSpPr>
          <p:cNvPr id="13" name="Straight Connector 12"/>
          <p:cNvCxnSpPr/>
          <p:nvPr/>
        </p:nvCxnSpPr>
        <p:spPr>
          <a:xfrm>
            <a:off x="3429000" y="6091535"/>
            <a:ext cx="4038600" cy="4465"/>
          </a:xfrm>
          <a:prstGeom prst="line">
            <a:avLst/>
          </a:prstGeom>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3200400" y="6172200"/>
            <a:ext cx="4936351" cy="461665"/>
          </a:xfrm>
          <a:prstGeom prst="rect">
            <a:avLst/>
          </a:prstGeom>
          <a:noFill/>
        </p:spPr>
        <p:txBody>
          <a:bodyPr wrap="none" rtlCol="0">
            <a:spAutoFit/>
          </a:bodyPr>
          <a:lstStyle/>
          <a:p>
            <a:r>
              <a:rPr lang="en-US" dirty="0" smtClean="0">
                <a:latin typeface="+mj-lt"/>
              </a:rPr>
              <a:t>Total customers who received offer</a:t>
            </a:r>
            <a:endParaRPr lang="en-US" dirty="0">
              <a:latin typeface="+mj-lt"/>
            </a:endParaRPr>
          </a:p>
        </p:txBody>
      </p:sp>
      <p:sp>
        <p:nvSpPr>
          <p:cNvPr id="15" name="TextBox 14"/>
          <p:cNvSpPr txBox="1"/>
          <p:nvPr/>
        </p:nvSpPr>
        <p:spPr>
          <a:xfrm>
            <a:off x="0" y="1600200"/>
            <a:ext cx="9215471" cy="461665"/>
          </a:xfrm>
          <a:prstGeom prst="rect">
            <a:avLst/>
          </a:prstGeom>
          <a:noFill/>
        </p:spPr>
        <p:txBody>
          <a:bodyPr wrap="none" rtlCol="0">
            <a:spAutoFit/>
          </a:bodyPr>
          <a:lstStyle/>
          <a:p>
            <a:r>
              <a:rPr lang="en-US" dirty="0" smtClean="0">
                <a:latin typeface="Arial Black" pitchFamily="34" charset="0"/>
              </a:rPr>
              <a:t>It is important to track redemptions for all LSM offers</a:t>
            </a:r>
            <a:endParaRPr lang="en-US" dirty="0">
              <a:latin typeface="Arial Black" pitchFamily="34" charset="0"/>
            </a:endParaRPr>
          </a:p>
        </p:txBody>
      </p:sp>
      <p:sp>
        <p:nvSpPr>
          <p:cNvPr id="16" name="TextBox 15"/>
          <p:cNvSpPr txBox="1"/>
          <p:nvPr/>
        </p:nvSpPr>
        <p:spPr>
          <a:xfrm>
            <a:off x="76200" y="2209800"/>
            <a:ext cx="1185517" cy="461665"/>
          </a:xfrm>
          <a:prstGeom prst="rect">
            <a:avLst/>
          </a:prstGeom>
          <a:noFill/>
        </p:spPr>
        <p:txBody>
          <a:bodyPr wrap="none" rtlCol="0">
            <a:spAutoFit/>
          </a:bodyPr>
          <a:lstStyle/>
          <a:p>
            <a:r>
              <a:rPr lang="en-US" dirty="0" smtClean="0">
                <a:latin typeface="Arial Black" pitchFamily="34" charset="0"/>
              </a:rPr>
              <a:t>Why ?</a:t>
            </a:r>
            <a:endParaRPr lang="en-US" dirty="0">
              <a:latin typeface="Arial Black" pitchFamily="34" charset="0"/>
            </a:endParaRPr>
          </a:p>
        </p:txBody>
      </p:sp>
      <p:sp>
        <p:nvSpPr>
          <p:cNvPr id="17" name="TextBox 16"/>
          <p:cNvSpPr txBox="1"/>
          <p:nvPr/>
        </p:nvSpPr>
        <p:spPr>
          <a:xfrm>
            <a:off x="493459" y="2909148"/>
            <a:ext cx="8650541" cy="400110"/>
          </a:xfrm>
          <a:prstGeom prst="rect">
            <a:avLst/>
          </a:prstGeom>
          <a:noFill/>
        </p:spPr>
        <p:txBody>
          <a:bodyPr wrap="square" rtlCol="0">
            <a:spAutoFit/>
          </a:bodyPr>
          <a:lstStyle/>
          <a:p>
            <a:r>
              <a:rPr lang="en-US" sz="2000" dirty="0" smtClean="0">
                <a:latin typeface="Arial Black" pitchFamily="34" charset="0"/>
              </a:rPr>
              <a:t>Gives us information on which offers our customers prefer.</a:t>
            </a:r>
            <a:endParaRPr lang="en-US" sz="2000" dirty="0">
              <a:latin typeface="Arial Black" pitchFamily="34" charset="0"/>
            </a:endParaRPr>
          </a:p>
        </p:txBody>
      </p:sp>
      <p:sp>
        <p:nvSpPr>
          <p:cNvPr id="18" name="TextBox 17"/>
          <p:cNvSpPr txBox="1"/>
          <p:nvPr/>
        </p:nvSpPr>
        <p:spPr>
          <a:xfrm>
            <a:off x="0" y="2743200"/>
            <a:ext cx="595035" cy="584775"/>
          </a:xfrm>
          <a:prstGeom prst="rect">
            <a:avLst/>
          </a:prstGeom>
          <a:noFill/>
        </p:spPr>
        <p:txBody>
          <a:bodyPr wrap="none" rtlCol="0">
            <a:spAutoFit/>
          </a:bodyPr>
          <a:lstStyle/>
          <a:p>
            <a:r>
              <a:rPr lang="en-US" sz="3200" dirty="0" smtClean="0">
                <a:latin typeface="Arial Black" pitchFamily="34" charset="0"/>
              </a:rPr>
              <a:t>1.</a:t>
            </a:r>
            <a:endParaRPr lang="en-US" sz="3200" dirty="0">
              <a:latin typeface="Arial Black" pitchFamily="34" charset="0"/>
            </a:endParaRPr>
          </a:p>
        </p:txBody>
      </p:sp>
      <p:sp>
        <p:nvSpPr>
          <p:cNvPr id="19" name="TextBox 18"/>
          <p:cNvSpPr txBox="1"/>
          <p:nvPr/>
        </p:nvSpPr>
        <p:spPr>
          <a:xfrm>
            <a:off x="493458" y="3366348"/>
            <a:ext cx="8650541" cy="707886"/>
          </a:xfrm>
          <a:prstGeom prst="rect">
            <a:avLst/>
          </a:prstGeom>
          <a:noFill/>
        </p:spPr>
        <p:txBody>
          <a:bodyPr wrap="square" rtlCol="0">
            <a:spAutoFit/>
          </a:bodyPr>
          <a:lstStyle/>
          <a:p>
            <a:r>
              <a:rPr lang="en-US" sz="2000" dirty="0" smtClean="0">
                <a:latin typeface="Arial Black" pitchFamily="34" charset="0"/>
              </a:rPr>
              <a:t>Tracking redemption is a deterrent to wrong financial practices </a:t>
            </a:r>
            <a:endParaRPr lang="en-US" sz="2000" dirty="0">
              <a:latin typeface="Arial Black" pitchFamily="34" charset="0"/>
            </a:endParaRPr>
          </a:p>
        </p:txBody>
      </p:sp>
      <p:sp>
        <p:nvSpPr>
          <p:cNvPr id="20" name="TextBox 19"/>
          <p:cNvSpPr txBox="1"/>
          <p:nvPr/>
        </p:nvSpPr>
        <p:spPr>
          <a:xfrm>
            <a:off x="0" y="3233058"/>
            <a:ext cx="595035" cy="584775"/>
          </a:xfrm>
          <a:prstGeom prst="rect">
            <a:avLst/>
          </a:prstGeom>
          <a:noFill/>
        </p:spPr>
        <p:txBody>
          <a:bodyPr wrap="none" rtlCol="0">
            <a:spAutoFit/>
          </a:bodyPr>
          <a:lstStyle/>
          <a:p>
            <a:r>
              <a:rPr lang="en-US" sz="3200" dirty="0" smtClean="0">
                <a:latin typeface="Arial Black" pitchFamily="34" charset="0"/>
              </a:rPr>
              <a:t>2.</a:t>
            </a:r>
            <a:endParaRPr lang="en-US" sz="3200" dirty="0">
              <a:latin typeface="Arial Black" pitchFamily="34" charset="0"/>
            </a:endParaRPr>
          </a:p>
        </p:txBody>
      </p:sp>
      <p:sp>
        <p:nvSpPr>
          <p:cNvPr id="21" name="TextBox 20"/>
          <p:cNvSpPr txBox="1"/>
          <p:nvPr/>
        </p:nvSpPr>
        <p:spPr>
          <a:xfrm>
            <a:off x="493459" y="4071258"/>
            <a:ext cx="8650541" cy="707886"/>
          </a:xfrm>
          <a:prstGeom prst="rect">
            <a:avLst/>
          </a:prstGeom>
          <a:noFill/>
        </p:spPr>
        <p:txBody>
          <a:bodyPr wrap="square" rtlCol="0">
            <a:spAutoFit/>
          </a:bodyPr>
          <a:lstStyle/>
          <a:p>
            <a:r>
              <a:rPr lang="en-US" sz="2000" dirty="0" smtClean="0">
                <a:latin typeface="Arial Black" pitchFamily="34" charset="0"/>
              </a:rPr>
              <a:t>Knowledge of redemption gives us inputs on how to effectively generate sales</a:t>
            </a:r>
            <a:endParaRPr lang="en-US" sz="2000" dirty="0">
              <a:latin typeface="Arial Black" pitchFamily="34" charset="0"/>
            </a:endParaRPr>
          </a:p>
        </p:txBody>
      </p:sp>
      <p:sp>
        <p:nvSpPr>
          <p:cNvPr id="22" name="TextBox 21"/>
          <p:cNvSpPr txBox="1"/>
          <p:nvPr/>
        </p:nvSpPr>
        <p:spPr>
          <a:xfrm>
            <a:off x="0" y="3943683"/>
            <a:ext cx="595035" cy="584775"/>
          </a:xfrm>
          <a:prstGeom prst="rect">
            <a:avLst/>
          </a:prstGeom>
          <a:noFill/>
        </p:spPr>
        <p:txBody>
          <a:bodyPr wrap="none" rtlCol="0">
            <a:spAutoFit/>
          </a:bodyPr>
          <a:lstStyle/>
          <a:p>
            <a:r>
              <a:rPr lang="en-US" sz="3200" dirty="0" smtClean="0">
                <a:latin typeface="Arial Black" pitchFamily="34" charset="0"/>
              </a:rPr>
              <a:t>3.</a:t>
            </a:r>
            <a:endParaRPr lang="en-US" sz="3200" dirty="0">
              <a:latin typeface="Arial Black" pitchFamily="34" charset="0"/>
            </a:endParaRPr>
          </a:p>
        </p:txBody>
      </p:sp>
      <p:sp>
        <p:nvSpPr>
          <p:cNvPr id="23" name="TextBox 22"/>
          <p:cNvSpPr txBox="1"/>
          <p:nvPr/>
        </p:nvSpPr>
        <p:spPr>
          <a:xfrm>
            <a:off x="76200" y="5100935"/>
            <a:ext cx="5025799" cy="461665"/>
          </a:xfrm>
          <a:prstGeom prst="rect">
            <a:avLst/>
          </a:prstGeom>
          <a:noFill/>
        </p:spPr>
        <p:txBody>
          <a:bodyPr wrap="none" rtlCol="0">
            <a:spAutoFit/>
          </a:bodyPr>
          <a:lstStyle/>
          <a:p>
            <a:r>
              <a:rPr lang="en-US" dirty="0" smtClean="0">
                <a:latin typeface="Arial Black" pitchFamily="34" charset="0"/>
              </a:rPr>
              <a:t>How is redemption tracked ?</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Happy Selling</a:t>
            </a:r>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vqg4244\AppData\Local\Temp\Rar$DI00.351\PPP_CSYMB_CLP_circlepuzzle5.png"/>
          <p:cNvPicPr>
            <a:picLocks noChangeAspect="1" noChangeArrowheads="1"/>
          </p:cNvPicPr>
          <p:nvPr/>
        </p:nvPicPr>
        <p:blipFill>
          <a:blip r:embed="rId3" cstate="print"/>
          <a:srcRect/>
          <a:stretch>
            <a:fillRect/>
          </a:stretch>
        </p:blipFill>
        <p:spPr bwMode="auto">
          <a:xfrm>
            <a:off x="1219200" y="381"/>
            <a:ext cx="6857999" cy="4964805"/>
          </a:xfrm>
          <a:prstGeom prst="rect">
            <a:avLst/>
          </a:prstGeom>
          <a:noFill/>
        </p:spPr>
      </p:pic>
      <p:sp>
        <p:nvSpPr>
          <p:cNvPr id="4" name="TextBox 3"/>
          <p:cNvSpPr txBox="1"/>
          <p:nvPr/>
        </p:nvSpPr>
        <p:spPr>
          <a:xfrm>
            <a:off x="5988294" y="874695"/>
            <a:ext cx="1804795" cy="1200329"/>
          </a:xfrm>
          <a:prstGeom prst="rect">
            <a:avLst/>
          </a:prstGeom>
          <a:noFill/>
        </p:spPr>
        <p:txBody>
          <a:bodyPr wrap="square" rtlCol="0">
            <a:spAutoFit/>
          </a:bodyPr>
          <a:lstStyle/>
          <a:p>
            <a:pPr algn="ctr"/>
            <a:r>
              <a:rPr lang="en-US" b="1" dirty="0" smtClean="0">
                <a:solidFill>
                  <a:schemeClr val="bg2"/>
                </a:solidFill>
                <a:latin typeface="Arial Black" pitchFamily="34" charset="0"/>
              </a:rPr>
              <a:t>1.</a:t>
            </a:r>
          </a:p>
          <a:p>
            <a:pPr algn="ctr"/>
            <a:r>
              <a:rPr lang="en-US" sz="1600" b="1" dirty="0" smtClean="0">
                <a:solidFill>
                  <a:schemeClr val="bg2"/>
                </a:solidFill>
                <a:latin typeface="Arial Black" pitchFamily="34" charset="0"/>
              </a:rPr>
              <a:t>Understanding</a:t>
            </a:r>
          </a:p>
          <a:p>
            <a:pPr algn="ctr"/>
            <a:r>
              <a:rPr lang="en-US" sz="1600" b="1" dirty="0" smtClean="0">
                <a:solidFill>
                  <a:schemeClr val="bg2"/>
                </a:solidFill>
                <a:latin typeface="Arial Black" pitchFamily="34" charset="0"/>
              </a:rPr>
              <a:t>Sales</a:t>
            </a:r>
            <a:endParaRPr lang="en-US" sz="1600" b="1" dirty="0">
              <a:solidFill>
                <a:schemeClr val="bg2"/>
              </a:solidFill>
              <a:latin typeface="Arial Black" pitchFamily="34" charset="0"/>
            </a:endParaRPr>
          </a:p>
        </p:txBody>
      </p:sp>
      <p:sp>
        <p:nvSpPr>
          <p:cNvPr id="6" name="TextBox 5"/>
          <p:cNvSpPr txBox="1"/>
          <p:nvPr/>
        </p:nvSpPr>
        <p:spPr>
          <a:xfrm>
            <a:off x="5081717" y="2438402"/>
            <a:ext cx="2442810" cy="1200329"/>
          </a:xfrm>
          <a:prstGeom prst="rect">
            <a:avLst/>
          </a:prstGeom>
          <a:noFill/>
        </p:spPr>
        <p:txBody>
          <a:bodyPr wrap="square" rtlCol="0">
            <a:spAutoFit/>
          </a:bodyPr>
          <a:lstStyle/>
          <a:p>
            <a:pPr algn="ctr"/>
            <a:endParaRPr lang="en-US" sz="1600" b="1" dirty="0" smtClean="0">
              <a:solidFill>
                <a:schemeClr val="bg2"/>
              </a:solidFill>
              <a:latin typeface="Arial Black" pitchFamily="34" charset="0"/>
            </a:endParaRPr>
          </a:p>
          <a:p>
            <a:pPr algn="ctr"/>
            <a:r>
              <a:rPr lang="en-US" b="1" dirty="0">
                <a:solidFill>
                  <a:schemeClr val="bg2"/>
                </a:solidFill>
                <a:latin typeface="Arial Black" pitchFamily="34" charset="0"/>
              </a:rPr>
              <a:t>2. </a:t>
            </a:r>
          </a:p>
          <a:p>
            <a:pPr algn="ctr"/>
            <a:r>
              <a:rPr lang="en-US" sz="1600" b="1" dirty="0" smtClean="0">
                <a:solidFill>
                  <a:schemeClr val="bg2"/>
                </a:solidFill>
                <a:latin typeface="Arial Black" pitchFamily="34" charset="0"/>
              </a:rPr>
              <a:t>Maximize sales inside </a:t>
            </a:r>
            <a:r>
              <a:rPr lang="en-US" sz="1600" b="1" dirty="0">
                <a:solidFill>
                  <a:schemeClr val="bg2"/>
                </a:solidFill>
                <a:latin typeface="Arial Black" pitchFamily="34" charset="0"/>
              </a:rPr>
              <a:t>t</a:t>
            </a:r>
            <a:r>
              <a:rPr lang="en-US" sz="1600" b="1" dirty="0" smtClean="0">
                <a:solidFill>
                  <a:schemeClr val="bg2"/>
                </a:solidFill>
                <a:latin typeface="Arial Black" pitchFamily="34" charset="0"/>
              </a:rPr>
              <a:t>he store</a:t>
            </a:r>
          </a:p>
        </p:txBody>
      </p:sp>
      <p:sp>
        <p:nvSpPr>
          <p:cNvPr id="7" name="TextBox 6"/>
          <p:cNvSpPr txBox="1"/>
          <p:nvPr/>
        </p:nvSpPr>
        <p:spPr>
          <a:xfrm>
            <a:off x="1764823" y="2438402"/>
            <a:ext cx="2633051" cy="1200329"/>
          </a:xfrm>
          <a:prstGeom prst="rect">
            <a:avLst/>
          </a:prstGeom>
          <a:noFill/>
        </p:spPr>
        <p:txBody>
          <a:bodyPr wrap="square" rtlCol="0">
            <a:spAutoFit/>
          </a:bodyPr>
          <a:lstStyle/>
          <a:p>
            <a:pPr algn="ctr"/>
            <a:endParaRPr lang="en-US" sz="1600" b="1" dirty="0" smtClean="0">
              <a:solidFill>
                <a:schemeClr val="bg2"/>
              </a:solidFill>
              <a:latin typeface="Arial Black" pitchFamily="34" charset="0"/>
            </a:endParaRPr>
          </a:p>
          <a:p>
            <a:pPr algn="ctr"/>
            <a:r>
              <a:rPr lang="en-US" b="1" dirty="0">
                <a:solidFill>
                  <a:schemeClr val="bg2"/>
                </a:solidFill>
                <a:latin typeface="Arial Black" pitchFamily="34" charset="0"/>
              </a:rPr>
              <a:t>3. </a:t>
            </a:r>
          </a:p>
          <a:p>
            <a:pPr algn="ctr"/>
            <a:r>
              <a:rPr lang="en-US" sz="1600" b="1" dirty="0" smtClean="0">
                <a:solidFill>
                  <a:schemeClr val="bg2"/>
                </a:solidFill>
                <a:latin typeface="Arial Black" pitchFamily="34" charset="0"/>
              </a:rPr>
              <a:t>Maximize sales outside the store</a:t>
            </a:r>
          </a:p>
        </p:txBody>
      </p:sp>
      <p:sp>
        <p:nvSpPr>
          <p:cNvPr id="8" name="TextBox 7"/>
          <p:cNvSpPr txBox="1"/>
          <p:nvPr/>
        </p:nvSpPr>
        <p:spPr>
          <a:xfrm>
            <a:off x="1555728" y="914402"/>
            <a:ext cx="1522901" cy="1200329"/>
          </a:xfrm>
          <a:prstGeom prst="rect">
            <a:avLst/>
          </a:prstGeom>
          <a:noFill/>
        </p:spPr>
        <p:txBody>
          <a:bodyPr wrap="square" rtlCol="0">
            <a:spAutoFit/>
          </a:bodyPr>
          <a:lstStyle/>
          <a:p>
            <a:pPr algn="ctr"/>
            <a:r>
              <a:rPr lang="en-US" b="1" dirty="0">
                <a:solidFill>
                  <a:schemeClr val="bg2"/>
                </a:solidFill>
                <a:latin typeface="Arial Black" pitchFamily="34" charset="0"/>
              </a:rPr>
              <a:t>4.</a:t>
            </a:r>
          </a:p>
          <a:p>
            <a:pPr algn="ctr"/>
            <a:r>
              <a:rPr lang="en-US" sz="1600" b="1" dirty="0" smtClean="0">
                <a:solidFill>
                  <a:schemeClr val="bg2"/>
                </a:solidFill>
                <a:latin typeface="Arial Black" pitchFamily="34" charset="0"/>
              </a:rPr>
              <a:t> Local Store</a:t>
            </a:r>
          </a:p>
          <a:p>
            <a:pPr algn="ctr"/>
            <a:r>
              <a:rPr lang="en-US" sz="1600" b="1" dirty="0" smtClean="0">
                <a:solidFill>
                  <a:schemeClr val="bg2"/>
                </a:solidFill>
                <a:latin typeface="Arial Black" pitchFamily="34" charset="0"/>
              </a:rPr>
              <a:t> Marketing</a:t>
            </a:r>
          </a:p>
        </p:txBody>
      </p:sp>
      <p:sp>
        <p:nvSpPr>
          <p:cNvPr id="9" name="TextBox 8"/>
          <p:cNvSpPr txBox="1"/>
          <p:nvPr/>
        </p:nvSpPr>
        <p:spPr>
          <a:xfrm>
            <a:off x="4063041" y="2"/>
            <a:ext cx="1396169" cy="954107"/>
          </a:xfrm>
          <a:prstGeom prst="rect">
            <a:avLst/>
          </a:prstGeom>
          <a:noFill/>
        </p:spPr>
        <p:txBody>
          <a:bodyPr wrap="square" rtlCol="0">
            <a:spAutoFit/>
          </a:bodyPr>
          <a:lstStyle/>
          <a:p>
            <a:pPr algn="ctr"/>
            <a:r>
              <a:rPr lang="en-US" b="1" dirty="0">
                <a:solidFill>
                  <a:srgbClr val="FFFFFF"/>
                </a:solidFill>
                <a:latin typeface="Arial Black" pitchFamily="34" charset="0"/>
              </a:rPr>
              <a:t>5. </a:t>
            </a:r>
          </a:p>
          <a:p>
            <a:pPr algn="ctr"/>
            <a:r>
              <a:rPr lang="en-US" sz="1600" b="1" dirty="0" smtClean="0">
                <a:solidFill>
                  <a:srgbClr val="FFFFFF"/>
                </a:solidFill>
                <a:latin typeface="Arial Black" pitchFamily="34" charset="0"/>
              </a:rPr>
              <a:t>Measuring </a:t>
            </a:r>
          </a:p>
          <a:p>
            <a:pPr algn="ctr"/>
            <a:r>
              <a:rPr lang="en-US" sz="1600" b="1" dirty="0" smtClean="0">
                <a:solidFill>
                  <a:srgbClr val="FFFFFF"/>
                </a:solidFill>
                <a:latin typeface="Arial Black" pitchFamily="34" charset="0"/>
              </a:rPr>
              <a:t>Results </a:t>
            </a:r>
          </a:p>
        </p:txBody>
      </p:sp>
      <p:pic>
        <p:nvPicPr>
          <p:cNvPr id="10" name="Picture 7" descr="Logo 0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898423" y="1143000"/>
            <a:ext cx="1516558" cy="1575486"/>
          </a:xfrm>
          <a:prstGeom prst="rect">
            <a:avLst/>
          </a:prstGeom>
        </p:spPr>
      </p:pic>
      <p:sp>
        <p:nvSpPr>
          <p:cNvPr id="12" name="Title 11"/>
          <p:cNvSpPr>
            <a:spLocks noGrp="1"/>
          </p:cNvSpPr>
          <p:nvPr>
            <p:ph type="ctrTitle"/>
          </p:nvPr>
        </p:nvSpPr>
        <p:spPr/>
        <p:txBody>
          <a:bodyPr/>
          <a:lstStyle/>
          <a:p>
            <a:r>
              <a:rPr lang="en-US" dirty="0" smtClean="0"/>
              <a:t>Measuring Results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measures </a:t>
            </a:r>
            <a:endParaRPr lang="en-US" dirty="0"/>
          </a:p>
        </p:txBody>
      </p:sp>
      <p:sp>
        <p:nvSpPr>
          <p:cNvPr id="5" name="TextBox 4"/>
          <p:cNvSpPr txBox="1"/>
          <p:nvPr/>
        </p:nvSpPr>
        <p:spPr>
          <a:xfrm>
            <a:off x="76200" y="1676400"/>
            <a:ext cx="8686800" cy="830997"/>
          </a:xfrm>
          <a:prstGeom prst="rect">
            <a:avLst/>
          </a:prstGeom>
          <a:noFill/>
        </p:spPr>
        <p:txBody>
          <a:bodyPr wrap="square" rtlCol="0">
            <a:spAutoFit/>
          </a:bodyPr>
          <a:lstStyle/>
          <a:p>
            <a:r>
              <a:rPr lang="en-US" dirty="0" smtClean="0">
                <a:latin typeface="Arial Black" pitchFamily="34" charset="0"/>
              </a:rPr>
              <a:t>It is important to measure results of all LSM programs or promos that we launch</a:t>
            </a:r>
            <a:endParaRPr lang="en-US" dirty="0">
              <a:latin typeface="Arial Black" pitchFamily="34" charset="0"/>
            </a:endParaRPr>
          </a:p>
        </p:txBody>
      </p:sp>
      <p:sp>
        <p:nvSpPr>
          <p:cNvPr id="6" name="TextBox 5"/>
          <p:cNvSpPr txBox="1"/>
          <p:nvPr/>
        </p:nvSpPr>
        <p:spPr>
          <a:xfrm>
            <a:off x="76200" y="2590800"/>
            <a:ext cx="5870903" cy="461665"/>
          </a:xfrm>
          <a:prstGeom prst="rect">
            <a:avLst/>
          </a:prstGeom>
          <a:noFill/>
        </p:spPr>
        <p:txBody>
          <a:bodyPr wrap="none" rtlCol="0">
            <a:spAutoFit/>
          </a:bodyPr>
          <a:lstStyle/>
          <a:p>
            <a:r>
              <a:rPr lang="en-US" dirty="0" smtClean="0">
                <a:latin typeface="Arial Black" pitchFamily="34" charset="0"/>
              </a:rPr>
              <a:t>What are the business measures?</a:t>
            </a:r>
            <a:endParaRPr lang="en-US" dirty="0">
              <a:latin typeface="Arial Black" pitchFamily="34" charset="0"/>
            </a:endParaRPr>
          </a:p>
        </p:txBody>
      </p:sp>
      <p:sp>
        <p:nvSpPr>
          <p:cNvPr id="7" name="TextBox 6"/>
          <p:cNvSpPr txBox="1"/>
          <p:nvPr/>
        </p:nvSpPr>
        <p:spPr>
          <a:xfrm>
            <a:off x="457200" y="4091225"/>
            <a:ext cx="2755883" cy="400110"/>
          </a:xfrm>
          <a:prstGeom prst="rect">
            <a:avLst/>
          </a:prstGeom>
          <a:noFill/>
        </p:spPr>
        <p:txBody>
          <a:bodyPr wrap="none" rtlCol="0">
            <a:spAutoFit/>
          </a:bodyPr>
          <a:lstStyle/>
          <a:p>
            <a:r>
              <a:rPr lang="en-US" sz="2000" dirty="0" smtClean="0">
                <a:latin typeface="Arial Black" pitchFamily="34" charset="0"/>
              </a:rPr>
              <a:t>1. New Customers</a:t>
            </a:r>
            <a:endParaRPr lang="en-US" sz="2000" dirty="0">
              <a:latin typeface="Arial Black" pitchFamily="34" charset="0"/>
            </a:endParaRPr>
          </a:p>
        </p:txBody>
      </p:sp>
      <p:sp>
        <p:nvSpPr>
          <p:cNvPr id="10" name="TextBox 9"/>
          <p:cNvSpPr txBox="1"/>
          <p:nvPr/>
        </p:nvSpPr>
        <p:spPr>
          <a:xfrm>
            <a:off x="457200" y="4552890"/>
            <a:ext cx="3146311" cy="400110"/>
          </a:xfrm>
          <a:prstGeom prst="rect">
            <a:avLst/>
          </a:prstGeom>
          <a:noFill/>
        </p:spPr>
        <p:txBody>
          <a:bodyPr wrap="none" rtlCol="0">
            <a:spAutoFit/>
          </a:bodyPr>
          <a:lstStyle/>
          <a:p>
            <a:r>
              <a:rPr lang="en-US" sz="2000" dirty="0" smtClean="0">
                <a:latin typeface="Arial Black" pitchFamily="34" charset="0"/>
              </a:rPr>
              <a:t>2. Lapsed Customers</a:t>
            </a:r>
            <a:endParaRPr lang="en-US" sz="2000" dirty="0">
              <a:latin typeface="Arial Black" pitchFamily="34" charset="0"/>
            </a:endParaRPr>
          </a:p>
        </p:txBody>
      </p:sp>
      <p:sp>
        <p:nvSpPr>
          <p:cNvPr id="12" name="TextBox 11"/>
          <p:cNvSpPr txBox="1"/>
          <p:nvPr/>
        </p:nvSpPr>
        <p:spPr>
          <a:xfrm>
            <a:off x="457200" y="5010090"/>
            <a:ext cx="3710118" cy="400110"/>
          </a:xfrm>
          <a:prstGeom prst="rect">
            <a:avLst/>
          </a:prstGeom>
          <a:noFill/>
        </p:spPr>
        <p:txBody>
          <a:bodyPr wrap="none" rtlCol="0">
            <a:spAutoFit/>
          </a:bodyPr>
          <a:lstStyle/>
          <a:p>
            <a:r>
              <a:rPr lang="en-US" sz="2000" dirty="0" smtClean="0">
                <a:latin typeface="Arial Black" pitchFamily="34" charset="0"/>
              </a:rPr>
              <a:t>3. Re-activated customer</a:t>
            </a:r>
            <a:endParaRPr lang="en-US" sz="2000" dirty="0">
              <a:latin typeface="Arial Black" pitchFamily="34" charset="0"/>
            </a:endParaRPr>
          </a:p>
        </p:txBody>
      </p:sp>
      <p:sp>
        <p:nvSpPr>
          <p:cNvPr id="14" name="TextBox 13"/>
          <p:cNvSpPr txBox="1"/>
          <p:nvPr/>
        </p:nvSpPr>
        <p:spPr>
          <a:xfrm>
            <a:off x="484156" y="5467290"/>
            <a:ext cx="2856616" cy="400110"/>
          </a:xfrm>
          <a:prstGeom prst="rect">
            <a:avLst/>
          </a:prstGeom>
          <a:noFill/>
        </p:spPr>
        <p:txBody>
          <a:bodyPr wrap="none" rtlCol="0">
            <a:spAutoFit/>
          </a:bodyPr>
          <a:lstStyle/>
          <a:p>
            <a:r>
              <a:rPr lang="en-US" sz="2000" dirty="0" smtClean="0">
                <a:latin typeface="Arial Black" pitchFamily="34" charset="0"/>
              </a:rPr>
              <a:t>4. Active Customer</a:t>
            </a:r>
            <a:endParaRPr lang="en-US" sz="2000" dirty="0">
              <a:latin typeface="Arial Black" pitchFamily="34" charset="0"/>
            </a:endParaRPr>
          </a:p>
        </p:txBody>
      </p:sp>
      <p:sp>
        <p:nvSpPr>
          <p:cNvPr id="15" name="TextBox 14"/>
          <p:cNvSpPr txBox="1"/>
          <p:nvPr/>
        </p:nvSpPr>
        <p:spPr>
          <a:xfrm>
            <a:off x="838200" y="7767935"/>
            <a:ext cx="4850046" cy="461665"/>
          </a:xfrm>
          <a:prstGeom prst="rect">
            <a:avLst/>
          </a:prstGeom>
          <a:noFill/>
        </p:spPr>
        <p:txBody>
          <a:bodyPr wrap="none" rtlCol="0">
            <a:spAutoFit/>
          </a:bodyPr>
          <a:lstStyle/>
          <a:p>
            <a:pPr>
              <a:buBlip>
                <a:blip r:embed="rId3"/>
              </a:buBlip>
            </a:pPr>
            <a:r>
              <a:rPr lang="en-US" dirty="0" smtClean="0">
                <a:latin typeface="Arial Black" pitchFamily="34" charset="0"/>
              </a:rPr>
              <a:t> </a:t>
            </a:r>
            <a:r>
              <a:rPr lang="en-US" dirty="0" smtClean="0">
                <a:latin typeface="+mn-lt"/>
              </a:rPr>
              <a:t>Ordered within the past 90 days</a:t>
            </a:r>
            <a:endParaRPr lang="en-US" dirty="0">
              <a:latin typeface="+mn-lt"/>
            </a:endParaRPr>
          </a:p>
        </p:txBody>
      </p:sp>
      <p:sp>
        <p:nvSpPr>
          <p:cNvPr id="16" name="Rectangle 15"/>
          <p:cNvSpPr/>
          <p:nvPr/>
        </p:nvSpPr>
        <p:spPr>
          <a:xfrm>
            <a:off x="533400" y="3200400"/>
            <a:ext cx="3124200" cy="609600"/>
          </a:xfrm>
          <a:prstGeom prst="rect">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FF"/>
                </a:solidFill>
                <a:latin typeface="+mj-lt"/>
              </a:rPr>
              <a:t>Delivery</a:t>
            </a:r>
            <a:endParaRPr lang="en-US" sz="2800" dirty="0">
              <a:solidFill>
                <a:srgbClr val="FFFFFF"/>
              </a:solidFill>
              <a:latin typeface="+mj-lt"/>
            </a:endParaRPr>
          </a:p>
        </p:txBody>
      </p:sp>
      <p:sp>
        <p:nvSpPr>
          <p:cNvPr id="17" name="Rectangle 16"/>
          <p:cNvSpPr/>
          <p:nvPr/>
        </p:nvSpPr>
        <p:spPr>
          <a:xfrm>
            <a:off x="4648200" y="3200400"/>
            <a:ext cx="3124200" cy="609600"/>
          </a:xfrm>
          <a:prstGeom prst="rect">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FF"/>
                </a:solidFill>
                <a:latin typeface="+mj-lt"/>
              </a:rPr>
              <a:t>Takeaway</a:t>
            </a:r>
            <a:endParaRPr lang="en-US" sz="2800" dirty="0">
              <a:solidFill>
                <a:srgbClr val="FFFFFF"/>
              </a:solidFill>
              <a:latin typeface="+mj-lt"/>
            </a:endParaRPr>
          </a:p>
        </p:txBody>
      </p:sp>
      <p:sp>
        <p:nvSpPr>
          <p:cNvPr id="18" name="TextBox 17"/>
          <p:cNvSpPr txBox="1"/>
          <p:nvPr/>
        </p:nvSpPr>
        <p:spPr>
          <a:xfrm>
            <a:off x="4778489" y="4038600"/>
            <a:ext cx="1109599" cy="400110"/>
          </a:xfrm>
          <a:prstGeom prst="rect">
            <a:avLst/>
          </a:prstGeom>
          <a:noFill/>
        </p:spPr>
        <p:txBody>
          <a:bodyPr wrap="none" rtlCol="0">
            <a:spAutoFit/>
          </a:bodyPr>
          <a:lstStyle/>
          <a:p>
            <a:r>
              <a:rPr lang="en-US" sz="2000" dirty="0" smtClean="0">
                <a:latin typeface="Arial Black" pitchFamily="34" charset="0"/>
              </a:rPr>
              <a:t>1. APC</a:t>
            </a:r>
            <a:endParaRPr lang="en-US" sz="2000" dirty="0">
              <a:latin typeface="Arial Black" pitchFamily="34" charset="0"/>
            </a:endParaRPr>
          </a:p>
        </p:txBody>
      </p:sp>
      <p:sp>
        <p:nvSpPr>
          <p:cNvPr id="19" name="TextBox 18"/>
          <p:cNvSpPr txBox="1"/>
          <p:nvPr/>
        </p:nvSpPr>
        <p:spPr>
          <a:xfrm>
            <a:off x="4778489" y="4500265"/>
            <a:ext cx="2446247" cy="400110"/>
          </a:xfrm>
          <a:prstGeom prst="rect">
            <a:avLst/>
          </a:prstGeom>
          <a:noFill/>
        </p:spPr>
        <p:txBody>
          <a:bodyPr wrap="none" rtlCol="0">
            <a:spAutoFit/>
          </a:bodyPr>
          <a:lstStyle/>
          <a:p>
            <a:r>
              <a:rPr lang="en-US" sz="2000" dirty="0" smtClean="0">
                <a:latin typeface="Arial Black" pitchFamily="34" charset="0"/>
              </a:rPr>
              <a:t>2. Transactions </a:t>
            </a:r>
            <a:endParaRPr lang="en-US" sz="2000"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15" grpId="0"/>
      <p:bldP spid="18" grpId="0"/>
      <p:bldP spid="19"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measures- delivery</a:t>
            </a:r>
            <a:endParaRPr lang="en-US" dirty="0"/>
          </a:p>
        </p:txBody>
      </p:sp>
      <p:sp>
        <p:nvSpPr>
          <p:cNvPr id="25" name="TextBox 24"/>
          <p:cNvSpPr txBox="1"/>
          <p:nvPr/>
        </p:nvSpPr>
        <p:spPr>
          <a:xfrm>
            <a:off x="457200" y="1752600"/>
            <a:ext cx="3266920" cy="461665"/>
          </a:xfrm>
          <a:prstGeom prst="rect">
            <a:avLst/>
          </a:prstGeom>
          <a:noFill/>
        </p:spPr>
        <p:txBody>
          <a:bodyPr wrap="none" rtlCol="0">
            <a:spAutoFit/>
          </a:bodyPr>
          <a:lstStyle/>
          <a:p>
            <a:r>
              <a:rPr lang="en-US" dirty="0" smtClean="0">
                <a:latin typeface="Arial Black" pitchFamily="34" charset="0"/>
              </a:rPr>
              <a:t>1. New Customers</a:t>
            </a:r>
            <a:endParaRPr lang="en-US" dirty="0">
              <a:latin typeface="Arial Black" pitchFamily="34" charset="0"/>
            </a:endParaRPr>
          </a:p>
        </p:txBody>
      </p:sp>
      <p:sp>
        <p:nvSpPr>
          <p:cNvPr id="26" name="TextBox 25"/>
          <p:cNvSpPr txBox="1"/>
          <p:nvPr/>
        </p:nvSpPr>
        <p:spPr>
          <a:xfrm>
            <a:off x="847880" y="2205335"/>
            <a:ext cx="4523033" cy="461665"/>
          </a:xfrm>
          <a:prstGeom prst="rect">
            <a:avLst/>
          </a:prstGeom>
          <a:noFill/>
        </p:spPr>
        <p:txBody>
          <a:bodyPr wrap="none" rtlCol="0">
            <a:spAutoFit/>
          </a:bodyPr>
          <a:lstStyle/>
          <a:p>
            <a:pPr>
              <a:buBlip>
                <a:blip r:embed="rId3"/>
              </a:buBlip>
            </a:pPr>
            <a:r>
              <a:rPr lang="en-US" dirty="0" smtClean="0">
                <a:latin typeface="Arial Black" pitchFamily="34" charset="0"/>
              </a:rPr>
              <a:t> </a:t>
            </a:r>
            <a:r>
              <a:rPr lang="en-US" dirty="0" smtClean="0">
                <a:latin typeface="+mn-lt"/>
              </a:rPr>
              <a:t>Placing order for the first time</a:t>
            </a:r>
            <a:endParaRPr lang="en-US" dirty="0">
              <a:latin typeface="+mn-lt"/>
            </a:endParaRPr>
          </a:p>
        </p:txBody>
      </p:sp>
      <p:sp>
        <p:nvSpPr>
          <p:cNvPr id="27" name="TextBox 26"/>
          <p:cNvSpPr txBox="1"/>
          <p:nvPr/>
        </p:nvSpPr>
        <p:spPr>
          <a:xfrm>
            <a:off x="871426" y="2586335"/>
            <a:ext cx="4337085" cy="461665"/>
          </a:xfrm>
          <a:prstGeom prst="rect">
            <a:avLst/>
          </a:prstGeom>
          <a:noFill/>
        </p:spPr>
        <p:txBody>
          <a:bodyPr wrap="none" rtlCol="0">
            <a:spAutoFit/>
          </a:bodyPr>
          <a:lstStyle/>
          <a:p>
            <a:pPr>
              <a:buBlip>
                <a:blip r:embed="rId3"/>
              </a:buBlip>
            </a:pPr>
            <a:r>
              <a:rPr lang="en-US" dirty="0" smtClean="0">
                <a:latin typeface="+mn-lt"/>
              </a:rPr>
              <a:t> Placing order after 365 days</a:t>
            </a:r>
            <a:endParaRPr lang="en-US" dirty="0">
              <a:latin typeface="+mn-lt"/>
            </a:endParaRPr>
          </a:p>
        </p:txBody>
      </p:sp>
      <p:sp>
        <p:nvSpPr>
          <p:cNvPr id="28" name="TextBox 27"/>
          <p:cNvSpPr txBox="1"/>
          <p:nvPr/>
        </p:nvSpPr>
        <p:spPr>
          <a:xfrm>
            <a:off x="457200" y="3200400"/>
            <a:ext cx="3731599" cy="461665"/>
          </a:xfrm>
          <a:prstGeom prst="rect">
            <a:avLst/>
          </a:prstGeom>
          <a:noFill/>
        </p:spPr>
        <p:txBody>
          <a:bodyPr wrap="none" rtlCol="0">
            <a:spAutoFit/>
          </a:bodyPr>
          <a:lstStyle/>
          <a:p>
            <a:r>
              <a:rPr lang="en-US" dirty="0" smtClean="0">
                <a:latin typeface="Arial Black" pitchFamily="34" charset="0"/>
              </a:rPr>
              <a:t>2. Lapsed Customers</a:t>
            </a:r>
            <a:endParaRPr lang="en-US" dirty="0">
              <a:latin typeface="Arial Black" pitchFamily="34" charset="0"/>
            </a:endParaRPr>
          </a:p>
        </p:txBody>
      </p:sp>
      <p:sp>
        <p:nvSpPr>
          <p:cNvPr id="29" name="TextBox 28"/>
          <p:cNvSpPr txBox="1"/>
          <p:nvPr/>
        </p:nvSpPr>
        <p:spPr>
          <a:xfrm>
            <a:off x="871426" y="3581400"/>
            <a:ext cx="5329344" cy="461665"/>
          </a:xfrm>
          <a:prstGeom prst="rect">
            <a:avLst/>
          </a:prstGeom>
          <a:noFill/>
        </p:spPr>
        <p:txBody>
          <a:bodyPr wrap="none" rtlCol="0">
            <a:spAutoFit/>
          </a:bodyPr>
          <a:lstStyle/>
          <a:p>
            <a:pPr>
              <a:buBlip>
                <a:blip r:embed="rId3"/>
              </a:buBlip>
            </a:pPr>
            <a:r>
              <a:rPr lang="en-US" dirty="0" smtClean="0">
                <a:latin typeface="Arial Black" pitchFamily="34" charset="0"/>
              </a:rPr>
              <a:t> </a:t>
            </a:r>
            <a:r>
              <a:rPr lang="en-US" dirty="0" smtClean="0">
                <a:latin typeface="+mn-lt"/>
              </a:rPr>
              <a:t>Not placed order for 90 to 365 days</a:t>
            </a:r>
            <a:endParaRPr lang="en-US" dirty="0">
              <a:latin typeface="+mn-lt"/>
            </a:endParaRPr>
          </a:p>
        </p:txBody>
      </p:sp>
      <p:sp>
        <p:nvSpPr>
          <p:cNvPr id="30" name="TextBox 29"/>
          <p:cNvSpPr txBox="1"/>
          <p:nvPr/>
        </p:nvSpPr>
        <p:spPr>
          <a:xfrm>
            <a:off x="457200" y="4338935"/>
            <a:ext cx="4408451" cy="461665"/>
          </a:xfrm>
          <a:prstGeom prst="rect">
            <a:avLst/>
          </a:prstGeom>
          <a:noFill/>
        </p:spPr>
        <p:txBody>
          <a:bodyPr wrap="none" rtlCol="0">
            <a:spAutoFit/>
          </a:bodyPr>
          <a:lstStyle/>
          <a:p>
            <a:r>
              <a:rPr lang="en-US" dirty="0" smtClean="0">
                <a:latin typeface="Arial Black" pitchFamily="34" charset="0"/>
              </a:rPr>
              <a:t>3. Re-activated customer</a:t>
            </a:r>
            <a:endParaRPr lang="en-US" dirty="0">
              <a:latin typeface="Arial Black" pitchFamily="34" charset="0"/>
            </a:endParaRPr>
          </a:p>
        </p:txBody>
      </p:sp>
      <p:sp>
        <p:nvSpPr>
          <p:cNvPr id="32" name="TextBox 31"/>
          <p:cNvSpPr txBox="1"/>
          <p:nvPr/>
        </p:nvSpPr>
        <p:spPr>
          <a:xfrm>
            <a:off x="838200" y="4800600"/>
            <a:ext cx="4987904" cy="461665"/>
          </a:xfrm>
          <a:prstGeom prst="rect">
            <a:avLst/>
          </a:prstGeom>
          <a:noFill/>
        </p:spPr>
        <p:txBody>
          <a:bodyPr wrap="none" rtlCol="0">
            <a:spAutoFit/>
          </a:bodyPr>
          <a:lstStyle/>
          <a:p>
            <a:pPr>
              <a:buBlip>
                <a:blip r:embed="rId3"/>
              </a:buBlip>
            </a:pPr>
            <a:r>
              <a:rPr lang="en-US" dirty="0" smtClean="0">
                <a:latin typeface="Arial Black" pitchFamily="34" charset="0"/>
              </a:rPr>
              <a:t> </a:t>
            </a:r>
            <a:r>
              <a:rPr lang="en-US" dirty="0" smtClean="0">
                <a:latin typeface="+mn-lt"/>
              </a:rPr>
              <a:t>Lapsed customers who reorders </a:t>
            </a:r>
            <a:endParaRPr lang="en-US" dirty="0">
              <a:latin typeface="+mn-lt"/>
            </a:endParaRPr>
          </a:p>
        </p:txBody>
      </p:sp>
      <p:sp>
        <p:nvSpPr>
          <p:cNvPr id="33" name="TextBox 32"/>
          <p:cNvSpPr txBox="1"/>
          <p:nvPr/>
        </p:nvSpPr>
        <p:spPr>
          <a:xfrm>
            <a:off x="457200" y="5481935"/>
            <a:ext cx="3387530" cy="461665"/>
          </a:xfrm>
          <a:prstGeom prst="rect">
            <a:avLst/>
          </a:prstGeom>
          <a:noFill/>
        </p:spPr>
        <p:txBody>
          <a:bodyPr wrap="none" rtlCol="0">
            <a:spAutoFit/>
          </a:bodyPr>
          <a:lstStyle/>
          <a:p>
            <a:r>
              <a:rPr lang="en-US" dirty="0" smtClean="0">
                <a:latin typeface="Arial Black" pitchFamily="34" charset="0"/>
              </a:rPr>
              <a:t>4. Active Customer</a:t>
            </a:r>
            <a:endParaRPr lang="en-US" dirty="0">
              <a:latin typeface="Arial Black" pitchFamily="34" charset="0"/>
            </a:endParaRPr>
          </a:p>
        </p:txBody>
      </p:sp>
      <p:sp>
        <p:nvSpPr>
          <p:cNvPr id="34" name="TextBox 33"/>
          <p:cNvSpPr txBox="1"/>
          <p:nvPr/>
        </p:nvSpPr>
        <p:spPr>
          <a:xfrm>
            <a:off x="838200" y="5939135"/>
            <a:ext cx="4850046" cy="461665"/>
          </a:xfrm>
          <a:prstGeom prst="rect">
            <a:avLst/>
          </a:prstGeom>
          <a:noFill/>
        </p:spPr>
        <p:txBody>
          <a:bodyPr wrap="none" rtlCol="0">
            <a:spAutoFit/>
          </a:bodyPr>
          <a:lstStyle/>
          <a:p>
            <a:pPr>
              <a:buBlip>
                <a:blip r:embed="rId3"/>
              </a:buBlip>
            </a:pPr>
            <a:r>
              <a:rPr lang="en-US" dirty="0" smtClean="0">
                <a:latin typeface="Arial Black" pitchFamily="34" charset="0"/>
              </a:rPr>
              <a:t> </a:t>
            </a:r>
            <a:r>
              <a:rPr lang="en-US" dirty="0" smtClean="0">
                <a:latin typeface="+mn-lt"/>
              </a:rPr>
              <a:t>Ordered within the past 90 days</a:t>
            </a:r>
            <a:endParaRPr 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2" grpId="0"/>
      <p:bldP spid="33" grpId="0"/>
      <p:bldP spid="34"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76200" y="4495800"/>
            <a:ext cx="8915400" cy="1101725"/>
          </a:xfrm>
        </p:spPr>
        <p:txBody>
          <a:bodyPr/>
          <a:lstStyle/>
          <a:p>
            <a:r>
              <a:rPr lang="en-US" dirty="0" smtClean="0"/>
              <a:t>NNC is  key measure to establish  the health of our delivery business?</a:t>
            </a:r>
            <a:endParaRPr lang="en-US"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New Customers</a:t>
            </a:r>
            <a:endParaRPr lang="en-US" dirty="0"/>
          </a:p>
        </p:txBody>
      </p:sp>
      <p:sp>
        <p:nvSpPr>
          <p:cNvPr id="5" name="Rectangle 4"/>
          <p:cNvSpPr/>
          <p:nvPr/>
        </p:nvSpPr>
        <p:spPr>
          <a:xfrm>
            <a:off x="3506826" y="3200400"/>
            <a:ext cx="2103120" cy="9144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Customers</a:t>
            </a:r>
            <a:endParaRPr lang="en-US" dirty="0"/>
          </a:p>
        </p:txBody>
      </p:sp>
      <p:sp>
        <p:nvSpPr>
          <p:cNvPr id="6" name="Rectangle 5"/>
          <p:cNvSpPr/>
          <p:nvPr/>
        </p:nvSpPr>
        <p:spPr>
          <a:xfrm>
            <a:off x="6326226" y="3200400"/>
            <a:ext cx="2103120" cy="9144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Lapsed Customers</a:t>
            </a:r>
            <a:endParaRPr lang="en-US" dirty="0"/>
          </a:p>
        </p:txBody>
      </p:sp>
      <p:sp>
        <p:nvSpPr>
          <p:cNvPr id="7" name="TextBox 6"/>
          <p:cNvSpPr txBox="1"/>
          <p:nvPr/>
        </p:nvSpPr>
        <p:spPr>
          <a:xfrm>
            <a:off x="5792826" y="3352800"/>
            <a:ext cx="320922" cy="584775"/>
          </a:xfrm>
          <a:prstGeom prst="rect">
            <a:avLst/>
          </a:prstGeom>
          <a:noFill/>
        </p:spPr>
        <p:txBody>
          <a:bodyPr wrap="none" rtlCol="0">
            <a:spAutoFit/>
          </a:bodyPr>
          <a:lstStyle/>
          <a:p>
            <a:r>
              <a:rPr lang="en-US" sz="3200" dirty="0" smtClean="0">
                <a:latin typeface="Arial Black" pitchFamily="34" charset="0"/>
              </a:rPr>
              <a:t>-</a:t>
            </a:r>
            <a:endParaRPr lang="en-US" sz="3200" dirty="0">
              <a:latin typeface="Arial Black" pitchFamily="34" charset="0"/>
            </a:endParaRPr>
          </a:p>
        </p:txBody>
      </p:sp>
      <p:sp>
        <p:nvSpPr>
          <p:cNvPr id="8" name="TextBox 7"/>
          <p:cNvSpPr txBox="1"/>
          <p:nvPr/>
        </p:nvSpPr>
        <p:spPr>
          <a:xfrm>
            <a:off x="2971800" y="3352800"/>
            <a:ext cx="455574" cy="584775"/>
          </a:xfrm>
          <a:prstGeom prst="rect">
            <a:avLst/>
          </a:prstGeom>
          <a:noFill/>
        </p:spPr>
        <p:txBody>
          <a:bodyPr wrap="none" rtlCol="0">
            <a:spAutoFit/>
          </a:bodyPr>
          <a:lstStyle/>
          <a:p>
            <a:r>
              <a:rPr lang="en-US" sz="3200" dirty="0" smtClean="0">
                <a:latin typeface="Arial Black" pitchFamily="34" charset="0"/>
              </a:rPr>
              <a:t>=</a:t>
            </a:r>
            <a:endParaRPr lang="en-US" sz="3200" dirty="0">
              <a:latin typeface="Arial Black" pitchFamily="34" charset="0"/>
            </a:endParaRPr>
          </a:p>
        </p:txBody>
      </p:sp>
      <p:sp>
        <p:nvSpPr>
          <p:cNvPr id="9" name="Rectangle 8"/>
          <p:cNvSpPr/>
          <p:nvPr/>
        </p:nvSpPr>
        <p:spPr>
          <a:xfrm>
            <a:off x="838200" y="3200400"/>
            <a:ext cx="2103120" cy="9144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Net New Customer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What are the reasons for low Net New Customers?</a:t>
            </a:r>
            <a:endParaRPr lang="en-US" dirty="0"/>
          </a:p>
        </p:txBody>
      </p:sp>
      <p:grpSp>
        <p:nvGrpSpPr>
          <p:cNvPr id="3" name="Group 7"/>
          <p:cNvGrpSpPr>
            <a:grpSpLocks/>
          </p:cNvGrpSpPr>
          <p:nvPr/>
        </p:nvGrpSpPr>
        <p:grpSpPr bwMode="auto">
          <a:xfrm>
            <a:off x="5181600" y="1752600"/>
            <a:ext cx="3657600" cy="3630612"/>
            <a:chOff x="3120" y="1161"/>
            <a:chExt cx="2304" cy="2287"/>
          </a:xfrm>
        </p:grpSpPr>
        <p:sp>
          <p:nvSpPr>
            <p:cNvPr id="4"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5"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6"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8" name="TextBox 7"/>
          <p:cNvSpPr txBox="1"/>
          <p:nvPr/>
        </p:nvSpPr>
        <p:spPr>
          <a:xfrm>
            <a:off x="426720" y="1828799"/>
            <a:ext cx="3566160" cy="9144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457200" indent="-457200"/>
            <a:r>
              <a:rPr lang="en-US" dirty="0" smtClean="0">
                <a:solidFill>
                  <a:srgbClr val="FFFFFF"/>
                </a:solidFill>
                <a:latin typeface="Arial Black" pitchFamily="34" charset="0"/>
              </a:rPr>
              <a:t>Low new customer acquisition</a:t>
            </a:r>
          </a:p>
        </p:txBody>
      </p:sp>
      <p:sp>
        <p:nvSpPr>
          <p:cNvPr id="10" name="TextBox 9"/>
          <p:cNvSpPr txBox="1"/>
          <p:nvPr/>
        </p:nvSpPr>
        <p:spPr>
          <a:xfrm>
            <a:off x="572735" y="5939135"/>
            <a:ext cx="7757893" cy="461665"/>
          </a:xfrm>
          <a:prstGeom prst="rect">
            <a:avLst/>
          </a:prstGeom>
          <a:noFill/>
        </p:spPr>
        <p:txBody>
          <a:bodyPr wrap="none" rtlCol="0">
            <a:spAutoFit/>
          </a:bodyPr>
          <a:lstStyle/>
          <a:p>
            <a:pPr marL="457200" indent="-457200"/>
            <a:r>
              <a:rPr lang="en-US" dirty="0" smtClean="0">
                <a:latin typeface="Arial Black" pitchFamily="34" charset="0"/>
              </a:rPr>
              <a:t>What do we do if Net New Customers is low?</a:t>
            </a:r>
          </a:p>
        </p:txBody>
      </p:sp>
      <p:sp>
        <p:nvSpPr>
          <p:cNvPr id="11" name="TextBox 10"/>
          <p:cNvSpPr txBox="1"/>
          <p:nvPr/>
        </p:nvSpPr>
        <p:spPr>
          <a:xfrm>
            <a:off x="1856189" y="2971800"/>
            <a:ext cx="582211" cy="523220"/>
          </a:xfrm>
          <a:prstGeom prst="rect">
            <a:avLst/>
          </a:prstGeom>
          <a:noFill/>
        </p:spPr>
        <p:txBody>
          <a:bodyPr wrap="none" rtlCol="0">
            <a:spAutoFit/>
          </a:bodyPr>
          <a:lstStyle/>
          <a:p>
            <a:pPr marL="457200" indent="-457200"/>
            <a:r>
              <a:rPr lang="en-US" sz="2800" dirty="0" smtClean="0">
                <a:latin typeface="Arial Black" pitchFamily="34" charset="0"/>
              </a:rPr>
              <a:t>or</a:t>
            </a:r>
          </a:p>
        </p:txBody>
      </p:sp>
      <p:sp>
        <p:nvSpPr>
          <p:cNvPr id="12" name="TextBox 11"/>
          <p:cNvSpPr txBox="1"/>
          <p:nvPr/>
        </p:nvSpPr>
        <p:spPr>
          <a:xfrm>
            <a:off x="457200" y="3733799"/>
            <a:ext cx="3566160" cy="9144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pPr marL="457200" indent="-457200" algn="ctr"/>
            <a:r>
              <a:rPr lang="en-US" dirty="0" smtClean="0">
                <a:solidFill>
                  <a:srgbClr val="FFFFFF"/>
                </a:solidFill>
                <a:latin typeface="Arial Black" pitchFamily="34" charset="0"/>
              </a:rPr>
              <a:t>High Lapsers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7788"/>
            <a:ext cx="8839200" cy="1141412"/>
          </a:xfrm>
        </p:spPr>
        <p:txBody>
          <a:bodyPr/>
          <a:lstStyle/>
          <a:p>
            <a:r>
              <a:rPr lang="en-US" dirty="0" smtClean="0"/>
              <a:t>Actions for low Net New Customers</a:t>
            </a:r>
            <a:endParaRPr lang="en-US" dirty="0"/>
          </a:p>
        </p:txBody>
      </p:sp>
      <p:sp>
        <p:nvSpPr>
          <p:cNvPr id="21" name="TextBox 20"/>
          <p:cNvSpPr txBox="1"/>
          <p:nvPr/>
        </p:nvSpPr>
        <p:spPr>
          <a:xfrm>
            <a:off x="304800" y="1752600"/>
            <a:ext cx="3383280" cy="9144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457200" indent="-457200"/>
            <a:r>
              <a:rPr lang="en-US" dirty="0" smtClean="0">
                <a:solidFill>
                  <a:srgbClr val="FFFFFF"/>
                </a:solidFill>
                <a:latin typeface="Arial Black" pitchFamily="34" charset="0"/>
              </a:rPr>
              <a:t>Low new customer acquisition</a:t>
            </a:r>
          </a:p>
        </p:txBody>
      </p:sp>
      <p:sp>
        <p:nvSpPr>
          <p:cNvPr id="23" name="TextBox 22"/>
          <p:cNvSpPr txBox="1"/>
          <p:nvPr/>
        </p:nvSpPr>
        <p:spPr>
          <a:xfrm>
            <a:off x="76200" y="2971800"/>
            <a:ext cx="8625695" cy="461665"/>
          </a:xfrm>
          <a:prstGeom prst="rect">
            <a:avLst/>
          </a:prstGeom>
          <a:noFill/>
        </p:spPr>
        <p:txBody>
          <a:bodyPr wrap="none" rtlCol="0">
            <a:spAutoFit/>
          </a:bodyPr>
          <a:lstStyle/>
          <a:p>
            <a:r>
              <a:rPr lang="en-US" dirty="0" smtClean="0">
                <a:latin typeface="Arial Black" pitchFamily="34" charset="0"/>
              </a:rPr>
              <a:t>1. Identify the pods where new customers are low</a:t>
            </a:r>
            <a:endParaRPr lang="en-US" dirty="0">
              <a:latin typeface="Arial Black" pitchFamily="34" charset="0"/>
            </a:endParaRPr>
          </a:p>
        </p:txBody>
      </p:sp>
      <p:sp>
        <p:nvSpPr>
          <p:cNvPr id="24" name="TextBox 23"/>
          <p:cNvSpPr txBox="1"/>
          <p:nvPr/>
        </p:nvSpPr>
        <p:spPr>
          <a:xfrm>
            <a:off x="76200" y="3653135"/>
            <a:ext cx="8954631" cy="830997"/>
          </a:xfrm>
          <a:prstGeom prst="rect">
            <a:avLst/>
          </a:prstGeom>
          <a:noFill/>
        </p:spPr>
        <p:txBody>
          <a:bodyPr wrap="none" rtlCol="0">
            <a:spAutoFit/>
          </a:bodyPr>
          <a:lstStyle/>
          <a:p>
            <a:r>
              <a:rPr lang="en-US" dirty="0" smtClean="0">
                <a:latin typeface="Arial Black" pitchFamily="34" charset="0"/>
              </a:rPr>
              <a:t>2. Identify office and residential buildings which are</a:t>
            </a:r>
          </a:p>
          <a:p>
            <a:r>
              <a:rPr lang="en-US" dirty="0" smtClean="0">
                <a:latin typeface="Arial Black" pitchFamily="34" charset="0"/>
              </a:rPr>
              <a:t>    under penetrated</a:t>
            </a:r>
            <a:endParaRPr lang="en-US" dirty="0">
              <a:latin typeface="Arial Black" pitchFamily="34" charset="0"/>
            </a:endParaRPr>
          </a:p>
        </p:txBody>
      </p:sp>
      <p:sp>
        <p:nvSpPr>
          <p:cNvPr id="25" name="TextBox 24"/>
          <p:cNvSpPr txBox="1"/>
          <p:nvPr/>
        </p:nvSpPr>
        <p:spPr>
          <a:xfrm>
            <a:off x="76200" y="4579203"/>
            <a:ext cx="9175012" cy="461665"/>
          </a:xfrm>
          <a:prstGeom prst="rect">
            <a:avLst/>
          </a:prstGeom>
          <a:noFill/>
        </p:spPr>
        <p:txBody>
          <a:bodyPr wrap="none" rtlCol="0">
            <a:spAutoFit/>
          </a:bodyPr>
          <a:lstStyle/>
          <a:p>
            <a:r>
              <a:rPr lang="en-US" dirty="0" smtClean="0">
                <a:latin typeface="Arial Black" pitchFamily="34" charset="0"/>
              </a:rPr>
              <a:t>3. Review execution of leafleting in Hot &amp; Warm pods</a:t>
            </a:r>
          </a:p>
        </p:txBody>
      </p:sp>
      <p:sp>
        <p:nvSpPr>
          <p:cNvPr id="26" name="TextBox 25"/>
          <p:cNvSpPr txBox="1"/>
          <p:nvPr/>
        </p:nvSpPr>
        <p:spPr>
          <a:xfrm>
            <a:off x="76200" y="5253335"/>
            <a:ext cx="5651484" cy="461665"/>
          </a:xfrm>
          <a:prstGeom prst="rect">
            <a:avLst/>
          </a:prstGeom>
          <a:noFill/>
        </p:spPr>
        <p:txBody>
          <a:bodyPr wrap="none" rtlCol="0">
            <a:spAutoFit/>
          </a:bodyPr>
          <a:lstStyle/>
          <a:p>
            <a:r>
              <a:rPr lang="en-US" dirty="0" smtClean="0">
                <a:latin typeface="Arial Black" pitchFamily="34" charset="0"/>
              </a:rPr>
              <a:t>4. Review pod optimizer scoring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76200" y="77788"/>
            <a:ext cx="8839200" cy="114141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FFF"/>
                </a:solidFill>
                <a:effectLst/>
                <a:uLnTx/>
                <a:uFillTx/>
                <a:latin typeface="+mj-lt"/>
                <a:ea typeface="+mj-ea"/>
                <a:cs typeface="+mj-cs"/>
              </a:rPr>
              <a:t>Actions for low Net New Customers</a:t>
            </a:r>
            <a:endParaRPr kumimoji="0" lang="en-US" sz="4400" b="0" i="0" u="none" strike="noStrike" kern="0" cap="none" spc="0" normalizeH="0" baseline="0" noProof="0" dirty="0">
              <a:ln>
                <a:noFill/>
              </a:ln>
              <a:solidFill>
                <a:srgbClr val="FFFFFF"/>
              </a:solidFill>
              <a:effectLst/>
              <a:uLnTx/>
              <a:uFillTx/>
              <a:latin typeface="+mj-lt"/>
              <a:ea typeface="+mj-ea"/>
              <a:cs typeface="+mj-cs"/>
            </a:endParaRPr>
          </a:p>
        </p:txBody>
      </p:sp>
      <p:sp>
        <p:nvSpPr>
          <p:cNvPr id="14" name="TextBox 13"/>
          <p:cNvSpPr txBox="1"/>
          <p:nvPr/>
        </p:nvSpPr>
        <p:spPr>
          <a:xfrm>
            <a:off x="304800" y="1752600"/>
            <a:ext cx="3566160" cy="9144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pPr marL="457200" indent="-457200" algn="ctr"/>
            <a:r>
              <a:rPr lang="en-US" dirty="0" smtClean="0">
                <a:solidFill>
                  <a:srgbClr val="FFFFFF"/>
                </a:solidFill>
                <a:latin typeface="Arial Black" pitchFamily="34" charset="0"/>
              </a:rPr>
              <a:t>High Lapsers</a:t>
            </a:r>
          </a:p>
        </p:txBody>
      </p:sp>
      <p:sp>
        <p:nvSpPr>
          <p:cNvPr id="15" name="TextBox 14"/>
          <p:cNvSpPr txBox="1"/>
          <p:nvPr/>
        </p:nvSpPr>
        <p:spPr>
          <a:xfrm>
            <a:off x="76200" y="2971800"/>
            <a:ext cx="7199600" cy="461665"/>
          </a:xfrm>
          <a:prstGeom prst="rect">
            <a:avLst/>
          </a:prstGeom>
          <a:noFill/>
        </p:spPr>
        <p:txBody>
          <a:bodyPr wrap="none" rtlCol="0">
            <a:spAutoFit/>
          </a:bodyPr>
          <a:lstStyle/>
          <a:p>
            <a:r>
              <a:rPr lang="en-US" dirty="0" smtClean="0">
                <a:latin typeface="Arial Black" pitchFamily="34" charset="0"/>
              </a:rPr>
              <a:t>1. Identify pods where lapsers are high. </a:t>
            </a:r>
            <a:endParaRPr lang="en-US" dirty="0">
              <a:latin typeface="Arial Black" pitchFamily="34" charset="0"/>
            </a:endParaRPr>
          </a:p>
        </p:txBody>
      </p:sp>
      <p:sp>
        <p:nvSpPr>
          <p:cNvPr id="16" name="TextBox 15"/>
          <p:cNvSpPr txBox="1"/>
          <p:nvPr/>
        </p:nvSpPr>
        <p:spPr>
          <a:xfrm>
            <a:off x="76200" y="3653135"/>
            <a:ext cx="8229048" cy="461665"/>
          </a:xfrm>
          <a:prstGeom prst="rect">
            <a:avLst/>
          </a:prstGeom>
          <a:noFill/>
        </p:spPr>
        <p:txBody>
          <a:bodyPr wrap="none" rtlCol="0">
            <a:spAutoFit/>
          </a:bodyPr>
          <a:lstStyle/>
          <a:p>
            <a:r>
              <a:rPr lang="en-US" dirty="0" smtClean="0">
                <a:latin typeface="Arial Black" pitchFamily="34" charset="0"/>
              </a:rPr>
              <a:t>2. Ensure speed &amp; service KPIs are being met.  </a:t>
            </a:r>
          </a:p>
        </p:txBody>
      </p:sp>
      <p:sp>
        <p:nvSpPr>
          <p:cNvPr id="17" name="TextBox 16"/>
          <p:cNvSpPr txBox="1"/>
          <p:nvPr/>
        </p:nvSpPr>
        <p:spPr>
          <a:xfrm>
            <a:off x="76200" y="4267200"/>
            <a:ext cx="8516434" cy="830997"/>
          </a:xfrm>
          <a:prstGeom prst="rect">
            <a:avLst/>
          </a:prstGeom>
          <a:noFill/>
        </p:spPr>
        <p:txBody>
          <a:bodyPr wrap="none" rtlCol="0">
            <a:spAutoFit/>
          </a:bodyPr>
          <a:lstStyle/>
          <a:p>
            <a:r>
              <a:rPr lang="en-US" dirty="0" smtClean="0">
                <a:latin typeface="Arial Black" pitchFamily="34" charset="0"/>
              </a:rPr>
              <a:t>3. Review competition activity in the pods where </a:t>
            </a:r>
          </a:p>
          <a:p>
            <a:r>
              <a:rPr lang="en-US" dirty="0" smtClean="0">
                <a:latin typeface="Arial Black" pitchFamily="34" charset="0"/>
              </a:rPr>
              <a:t>    lapsers are high.</a:t>
            </a:r>
          </a:p>
        </p:txBody>
      </p:sp>
      <p:sp>
        <p:nvSpPr>
          <p:cNvPr id="18" name="TextBox 17"/>
          <p:cNvSpPr txBox="1"/>
          <p:nvPr/>
        </p:nvSpPr>
        <p:spPr>
          <a:xfrm>
            <a:off x="76200" y="5253335"/>
            <a:ext cx="8947834" cy="830997"/>
          </a:xfrm>
          <a:prstGeom prst="rect">
            <a:avLst/>
          </a:prstGeom>
          <a:noFill/>
        </p:spPr>
        <p:txBody>
          <a:bodyPr wrap="none" rtlCol="0">
            <a:spAutoFit/>
          </a:bodyPr>
          <a:lstStyle/>
          <a:p>
            <a:r>
              <a:rPr lang="en-US" dirty="0" smtClean="0">
                <a:latin typeface="Arial Black" pitchFamily="34" charset="0"/>
              </a:rPr>
              <a:t>4. Have strong call back and direct mailing process </a:t>
            </a:r>
          </a:p>
          <a:p>
            <a:r>
              <a:rPr lang="en-US" dirty="0" smtClean="0">
                <a:latin typeface="Arial Black" pitchFamily="34" charset="0"/>
              </a:rPr>
              <a:t>    to win back lapsed customers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Transaction= Customers</a:t>
            </a:r>
            <a:endParaRPr lang="en-US" dirty="0"/>
          </a:p>
        </p:txBody>
      </p:sp>
      <p:sp>
        <p:nvSpPr>
          <p:cNvPr id="6" name="Rectangle 5"/>
          <p:cNvSpPr/>
          <p:nvPr/>
        </p:nvSpPr>
        <p:spPr>
          <a:xfrm>
            <a:off x="2819400" y="2466439"/>
            <a:ext cx="34290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New Customers</a:t>
            </a:r>
            <a:endParaRPr lang="en-US" sz="2000" dirty="0">
              <a:solidFill>
                <a:srgbClr val="FFFFFF"/>
              </a:solidFill>
              <a:latin typeface="Arial Black" pitchFamily="34" charset="0"/>
            </a:endParaRPr>
          </a:p>
        </p:txBody>
      </p:sp>
      <p:sp>
        <p:nvSpPr>
          <p:cNvPr id="7" name="Rectangle 6"/>
          <p:cNvSpPr/>
          <p:nvPr/>
        </p:nvSpPr>
        <p:spPr>
          <a:xfrm>
            <a:off x="2819400" y="3700153"/>
            <a:ext cx="34290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Active Customers</a:t>
            </a:r>
            <a:endParaRPr lang="en-US" sz="2000" dirty="0">
              <a:solidFill>
                <a:srgbClr val="FFFFFF"/>
              </a:solidFill>
              <a:latin typeface="Arial Black" pitchFamily="34" charset="0"/>
            </a:endParaRPr>
          </a:p>
        </p:txBody>
      </p:sp>
      <p:sp>
        <p:nvSpPr>
          <p:cNvPr id="8" name="Rectangle 7"/>
          <p:cNvSpPr/>
          <p:nvPr/>
        </p:nvSpPr>
        <p:spPr>
          <a:xfrm>
            <a:off x="2819400" y="4981039"/>
            <a:ext cx="34290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Lapsed Customers</a:t>
            </a:r>
            <a:endParaRPr lang="en-US" sz="2000" dirty="0">
              <a:solidFill>
                <a:srgbClr val="FFFFFF"/>
              </a:solidFill>
              <a:latin typeface="Arial Black" pitchFamily="34" charset="0"/>
            </a:endParaRPr>
          </a:p>
        </p:txBody>
      </p:sp>
      <p:sp>
        <p:nvSpPr>
          <p:cNvPr id="13" name="TextBox 12"/>
          <p:cNvSpPr txBox="1"/>
          <p:nvPr/>
        </p:nvSpPr>
        <p:spPr>
          <a:xfrm>
            <a:off x="1905000" y="2209800"/>
            <a:ext cx="869149" cy="1323439"/>
          </a:xfrm>
          <a:prstGeom prst="rect">
            <a:avLst/>
          </a:prstGeom>
          <a:noFill/>
          <a:scene3d>
            <a:camera prst="orthographicFront"/>
            <a:lightRig rig="threePt" dir="t"/>
          </a:scene3d>
          <a:sp3d>
            <a:bevelT prst="angle"/>
          </a:sp3d>
        </p:spPr>
        <p:txBody>
          <a:bodyPr wrap="none" rtlCol="0">
            <a:spAutoFit/>
          </a:bodyPr>
          <a:lstStyle/>
          <a:p>
            <a:r>
              <a:rPr lang="en-US" sz="8000" dirty="0" smtClean="0">
                <a:latin typeface="Arial Black" pitchFamily="34" charset="0"/>
              </a:rPr>
              <a:t>1</a:t>
            </a:r>
            <a:endParaRPr lang="en-US" sz="8000" dirty="0">
              <a:latin typeface="Arial Black" pitchFamily="34" charset="0"/>
            </a:endParaRPr>
          </a:p>
        </p:txBody>
      </p:sp>
      <p:sp>
        <p:nvSpPr>
          <p:cNvPr id="14" name="TextBox 13"/>
          <p:cNvSpPr txBox="1"/>
          <p:nvPr/>
        </p:nvSpPr>
        <p:spPr>
          <a:xfrm>
            <a:off x="1905000" y="3457039"/>
            <a:ext cx="869149" cy="1323439"/>
          </a:xfrm>
          <a:prstGeom prst="rect">
            <a:avLst/>
          </a:prstGeom>
          <a:noFill/>
          <a:scene3d>
            <a:camera prst="orthographicFront"/>
            <a:lightRig rig="threePt" dir="t"/>
          </a:scene3d>
          <a:sp3d>
            <a:bevelT prst="angle"/>
          </a:sp3d>
        </p:spPr>
        <p:txBody>
          <a:bodyPr wrap="none" rtlCol="0">
            <a:spAutoFit/>
          </a:bodyPr>
          <a:lstStyle/>
          <a:p>
            <a:r>
              <a:rPr lang="en-US" sz="8000" dirty="0" smtClean="0">
                <a:latin typeface="Arial Black" pitchFamily="34" charset="0"/>
              </a:rPr>
              <a:t>2</a:t>
            </a:r>
            <a:endParaRPr lang="en-US" sz="8000" dirty="0">
              <a:latin typeface="Arial Black" pitchFamily="34" charset="0"/>
            </a:endParaRPr>
          </a:p>
        </p:txBody>
      </p:sp>
      <p:sp>
        <p:nvSpPr>
          <p:cNvPr id="15" name="TextBox 14"/>
          <p:cNvSpPr txBox="1"/>
          <p:nvPr/>
        </p:nvSpPr>
        <p:spPr>
          <a:xfrm>
            <a:off x="1905000" y="4704278"/>
            <a:ext cx="869149" cy="1323439"/>
          </a:xfrm>
          <a:prstGeom prst="rect">
            <a:avLst/>
          </a:prstGeom>
          <a:noFill/>
          <a:scene3d>
            <a:camera prst="orthographicFront"/>
            <a:lightRig rig="threePt" dir="t"/>
          </a:scene3d>
          <a:sp3d>
            <a:bevelT prst="angle"/>
          </a:sp3d>
        </p:spPr>
        <p:txBody>
          <a:bodyPr wrap="none" rtlCol="0">
            <a:spAutoFit/>
          </a:bodyPr>
          <a:lstStyle/>
          <a:p>
            <a:r>
              <a:rPr lang="en-US" sz="8000" dirty="0" smtClean="0">
                <a:latin typeface="Arial Black" pitchFamily="34" charset="0"/>
              </a:rPr>
              <a:t>3</a:t>
            </a:r>
            <a:endParaRPr lang="en-US" sz="8000"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p:bldP spid="14" grpId="0"/>
      <p:bldP spid="1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76200" y="4495800"/>
            <a:ext cx="7543800" cy="1101725"/>
          </a:xfrm>
        </p:spPr>
        <p:txBody>
          <a:bodyPr/>
          <a:lstStyle/>
          <a:p>
            <a:r>
              <a:rPr lang="en-US" dirty="0" smtClean="0"/>
              <a:t>Lets Win This Battle for our Trade Zone’s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252663" y="304800"/>
            <a:ext cx="4638675" cy="378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495800"/>
            <a:ext cx="7543800" cy="1101725"/>
          </a:xfrm>
        </p:spPr>
        <p:txBody>
          <a:bodyPr/>
          <a:lstStyle/>
          <a:p>
            <a:r>
              <a:rPr lang="en-US" sz="4400" dirty="0" smtClean="0"/>
              <a:t>India’s most loved &amp; trusted food service brand</a:t>
            </a:r>
            <a:endParaRPr lang="en-US" sz="4400" dirty="0"/>
          </a:p>
        </p:txBody>
      </p:sp>
      <p:sp>
        <p:nvSpPr>
          <p:cNvPr id="6" name="Subtitle 5"/>
          <p:cNvSpPr>
            <a:spLocks noGrp="1"/>
          </p:cNvSpPr>
          <p:nvPr>
            <p:ph type="subTitle" idx="1"/>
          </p:nvPr>
        </p:nvSpPr>
        <p:spPr/>
        <p:txBody>
          <a:bodyPr/>
          <a:lstStyle/>
          <a:p>
            <a:r>
              <a:rPr lang="en-US" dirty="0" smtClean="0"/>
              <a:t>Our Vision</a:t>
            </a:r>
            <a:endParaRPr lang="en-US" dirty="0"/>
          </a:p>
        </p:txBody>
      </p:sp>
      <p:pic>
        <p:nvPicPr>
          <p:cNvPr id="7" name="Picture 3"/>
          <p:cNvPicPr>
            <a:picLocks noChangeAspect="1" noChangeArrowheads="1"/>
          </p:cNvPicPr>
          <p:nvPr/>
        </p:nvPicPr>
        <p:blipFill>
          <a:blip r:embed="rId3" cstate="email"/>
          <a:srcRect/>
          <a:stretch>
            <a:fillRect/>
          </a:stretch>
        </p:blipFill>
        <p:spPr bwMode="auto">
          <a:xfrm>
            <a:off x="2438400" y="1600200"/>
            <a:ext cx="3810000" cy="861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 to do?</a:t>
            </a:r>
            <a:endParaRPr lang="en-US" dirty="0"/>
          </a:p>
        </p:txBody>
      </p:sp>
      <p:sp>
        <p:nvSpPr>
          <p:cNvPr id="5" name="Rectangle 4"/>
          <p:cNvSpPr/>
          <p:nvPr/>
        </p:nvSpPr>
        <p:spPr>
          <a:xfrm>
            <a:off x="990600" y="2466439"/>
            <a:ext cx="34290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New Customers</a:t>
            </a:r>
            <a:endParaRPr lang="en-US" sz="2000" dirty="0">
              <a:solidFill>
                <a:srgbClr val="FFFFFF"/>
              </a:solidFill>
              <a:latin typeface="Arial Black" pitchFamily="34" charset="0"/>
            </a:endParaRPr>
          </a:p>
        </p:txBody>
      </p:sp>
      <p:sp>
        <p:nvSpPr>
          <p:cNvPr id="6" name="Rectangle 5"/>
          <p:cNvSpPr/>
          <p:nvPr/>
        </p:nvSpPr>
        <p:spPr>
          <a:xfrm>
            <a:off x="990600" y="3700153"/>
            <a:ext cx="34290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Active Customers</a:t>
            </a:r>
            <a:endParaRPr lang="en-US" sz="2000" dirty="0">
              <a:solidFill>
                <a:srgbClr val="FFFFFF"/>
              </a:solidFill>
              <a:latin typeface="Arial Black" pitchFamily="34" charset="0"/>
            </a:endParaRPr>
          </a:p>
        </p:txBody>
      </p:sp>
      <p:sp>
        <p:nvSpPr>
          <p:cNvPr id="7" name="Rectangle 6"/>
          <p:cNvSpPr/>
          <p:nvPr/>
        </p:nvSpPr>
        <p:spPr>
          <a:xfrm>
            <a:off x="990600" y="4981039"/>
            <a:ext cx="34290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Lapsed customers</a:t>
            </a:r>
            <a:endParaRPr lang="en-US" sz="2000" dirty="0">
              <a:solidFill>
                <a:srgbClr val="FFFFFF"/>
              </a:solidFill>
              <a:latin typeface="Arial Black" pitchFamily="34" charset="0"/>
            </a:endParaRPr>
          </a:p>
        </p:txBody>
      </p:sp>
      <p:sp>
        <p:nvSpPr>
          <p:cNvPr id="8" name="TextBox 7"/>
          <p:cNvSpPr txBox="1"/>
          <p:nvPr/>
        </p:nvSpPr>
        <p:spPr>
          <a:xfrm>
            <a:off x="76200" y="2209800"/>
            <a:ext cx="869149" cy="1323439"/>
          </a:xfrm>
          <a:prstGeom prst="rect">
            <a:avLst/>
          </a:prstGeom>
          <a:noFill/>
          <a:scene3d>
            <a:camera prst="orthographicFront"/>
            <a:lightRig rig="threePt" dir="t"/>
          </a:scene3d>
          <a:sp3d>
            <a:bevelT prst="angle"/>
          </a:sp3d>
        </p:spPr>
        <p:txBody>
          <a:bodyPr wrap="none" rtlCol="0">
            <a:spAutoFit/>
          </a:bodyPr>
          <a:lstStyle/>
          <a:p>
            <a:r>
              <a:rPr lang="en-US" sz="8000" dirty="0" smtClean="0">
                <a:latin typeface="Arial Black" pitchFamily="34" charset="0"/>
              </a:rPr>
              <a:t>1</a:t>
            </a:r>
            <a:endParaRPr lang="en-US" sz="8000" dirty="0">
              <a:latin typeface="Arial Black" pitchFamily="34" charset="0"/>
            </a:endParaRPr>
          </a:p>
        </p:txBody>
      </p:sp>
      <p:sp>
        <p:nvSpPr>
          <p:cNvPr id="9" name="TextBox 8"/>
          <p:cNvSpPr txBox="1"/>
          <p:nvPr/>
        </p:nvSpPr>
        <p:spPr>
          <a:xfrm>
            <a:off x="76200" y="3457039"/>
            <a:ext cx="869149" cy="1323439"/>
          </a:xfrm>
          <a:prstGeom prst="rect">
            <a:avLst/>
          </a:prstGeom>
          <a:noFill/>
          <a:scene3d>
            <a:camera prst="orthographicFront"/>
            <a:lightRig rig="threePt" dir="t"/>
          </a:scene3d>
          <a:sp3d>
            <a:bevelT prst="angle"/>
          </a:sp3d>
        </p:spPr>
        <p:txBody>
          <a:bodyPr wrap="none" rtlCol="0">
            <a:spAutoFit/>
          </a:bodyPr>
          <a:lstStyle/>
          <a:p>
            <a:r>
              <a:rPr lang="en-US" sz="8000" dirty="0" smtClean="0">
                <a:latin typeface="Arial Black" pitchFamily="34" charset="0"/>
              </a:rPr>
              <a:t>2</a:t>
            </a:r>
            <a:endParaRPr lang="en-US" sz="8000" dirty="0">
              <a:latin typeface="Arial Black" pitchFamily="34" charset="0"/>
            </a:endParaRPr>
          </a:p>
        </p:txBody>
      </p:sp>
      <p:sp>
        <p:nvSpPr>
          <p:cNvPr id="10" name="TextBox 9"/>
          <p:cNvSpPr txBox="1"/>
          <p:nvPr/>
        </p:nvSpPr>
        <p:spPr>
          <a:xfrm>
            <a:off x="76200" y="4704278"/>
            <a:ext cx="869149" cy="1323439"/>
          </a:xfrm>
          <a:prstGeom prst="rect">
            <a:avLst/>
          </a:prstGeom>
          <a:noFill/>
          <a:scene3d>
            <a:camera prst="orthographicFront"/>
            <a:lightRig rig="threePt" dir="t"/>
          </a:scene3d>
          <a:sp3d>
            <a:bevelT prst="angle"/>
          </a:sp3d>
        </p:spPr>
        <p:txBody>
          <a:bodyPr wrap="none" rtlCol="0">
            <a:spAutoFit/>
          </a:bodyPr>
          <a:lstStyle/>
          <a:p>
            <a:r>
              <a:rPr lang="en-US" sz="8000" dirty="0" smtClean="0">
                <a:latin typeface="Arial Black" pitchFamily="34" charset="0"/>
              </a:rPr>
              <a:t>3</a:t>
            </a:r>
            <a:endParaRPr lang="en-US" sz="8000" dirty="0">
              <a:latin typeface="Arial Black" pitchFamily="34" charset="0"/>
            </a:endParaRPr>
          </a:p>
        </p:txBody>
      </p:sp>
      <p:sp>
        <p:nvSpPr>
          <p:cNvPr id="12" name="TextBox 11"/>
          <p:cNvSpPr txBox="1"/>
          <p:nvPr/>
        </p:nvSpPr>
        <p:spPr>
          <a:xfrm>
            <a:off x="5181600" y="3736848"/>
            <a:ext cx="3429000" cy="841248"/>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spAutoFit/>
          </a:bodyPr>
          <a:lstStyle/>
          <a:p>
            <a:pPr algn="ctr"/>
            <a:r>
              <a:rPr lang="en-US" sz="2000" dirty="0" smtClean="0">
                <a:solidFill>
                  <a:srgbClr val="FFFFFF"/>
                </a:solidFill>
                <a:latin typeface="Arial Black" pitchFamily="34" charset="0"/>
                <a:cs typeface="+mn-cs"/>
              </a:rPr>
              <a:t>Increase Frequency </a:t>
            </a:r>
          </a:p>
        </p:txBody>
      </p:sp>
      <p:sp>
        <p:nvSpPr>
          <p:cNvPr id="13" name="TextBox 12"/>
          <p:cNvSpPr txBox="1"/>
          <p:nvPr/>
        </p:nvSpPr>
        <p:spPr>
          <a:xfrm>
            <a:off x="5199744" y="4953000"/>
            <a:ext cx="3429000" cy="841248"/>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spAutoFit/>
          </a:bodyPr>
          <a:lstStyle/>
          <a:p>
            <a:pPr algn="ctr"/>
            <a:r>
              <a:rPr lang="en-US" sz="2000" dirty="0" smtClean="0">
                <a:solidFill>
                  <a:srgbClr val="FFFFFF"/>
                </a:solidFill>
                <a:latin typeface="Arial Black" pitchFamily="34" charset="0"/>
                <a:cs typeface="+mn-cs"/>
              </a:rPr>
              <a:t>Prevent Lapsers</a:t>
            </a:r>
          </a:p>
          <a:p>
            <a:pPr algn="ctr"/>
            <a:r>
              <a:rPr lang="en-US" sz="2000" dirty="0" smtClean="0">
                <a:solidFill>
                  <a:srgbClr val="FFFFFF"/>
                </a:solidFill>
                <a:latin typeface="Arial Black" pitchFamily="34" charset="0"/>
                <a:cs typeface="+mn-cs"/>
              </a:rPr>
              <a:t>Re-activate Lapsers  </a:t>
            </a:r>
          </a:p>
        </p:txBody>
      </p:sp>
      <p:sp>
        <p:nvSpPr>
          <p:cNvPr id="18" name="Rectangle 17"/>
          <p:cNvSpPr/>
          <p:nvPr/>
        </p:nvSpPr>
        <p:spPr>
          <a:xfrm>
            <a:off x="990600" y="4984087"/>
            <a:ext cx="3429000" cy="8382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Arial Black" pitchFamily="34" charset="0"/>
              </a:rPr>
              <a:t>Lapsed Customers</a:t>
            </a:r>
            <a:endParaRPr lang="en-US" sz="2000" dirty="0">
              <a:solidFill>
                <a:srgbClr val="FFFFFF"/>
              </a:solidFill>
              <a:latin typeface="Arial Black" pitchFamily="34" charset="0"/>
            </a:endParaRPr>
          </a:p>
        </p:txBody>
      </p:sp>
      <p:sp>
        <p:nvSpPr>
          <p:cNvPr id="19" name="TextBox 18"/>
          <p:cNvSpPr txBox="1"/>
          <p:nvPr/>
        </p:nvSpPr>
        <p:spPr>
          <a:xfrm>
            <a:off x="5170212" y="2514600"/>
            <a:ext cx="3429000" cy="841248"/>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nchor="ctr">
            <a:spAutoFit/>
          </a:bodyPr>
          <a:lstStyle/>
          <a:p>
            <a:pPr algn="ctr"/>
            <a:r>
              <a:rPr lang="en-US" sz="2000" dirty="0" smtClean="0">
                <a:solidFill>
                  <a:srgbClr val="FFFFFF"/>
                </a:solidFill>
                <a:latin typeface="Arial Black" pitchFamily="34" charset="0"/>
                <a:cs typeface="+mn-cs"/>
              </a:rPr>
              <a:t>Acquire New Customers</a:t>
            </a:r>
          </a:p>
        </p:txBody>
      </p:sp>
      <p:sp>
        <p:nvSpPr>
          <p:cNvPr id="20" name="Right Arrow 19"/>
          <p:cNvSpPr/>
          <p:nvPr/>
        </p:nvSpPr>
        <p:spPr>
          <a:xfrm>
            <a:off x="4557486" y="2819400"/>
            <a:ext cx="457200" cy="304800"/>
          </a:xfrm>
          <a:prstGeom prst="rightArrow">
            <a:avLst/>
          </a:prstGeom>
          <a:noFill/>
          <a:ln>
            <a:solidFill>
              <a:srgbClr val="8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a:off x="4553856" y="3962400"/>
            <a:ext cx="457200" cy="304800"/>
          </a:xfrm>
          <a:prstGeom prst="rightArrow">
            <a:avLst/>
          </a:prstGeom>
          <a:noFill/>
          <a:ln>
            <a:solidFill>
              <a:srgbClr val="8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Arrow 22"/>
          <p:cNvSpPr/>
          <p:nvPr/>
        </p:nvSpPr>
        <p:spPr>
          <a:xfrm>
            <a:off x="4572000" y="5257800"/>
            <a:ext cx="457200" cy="304800"/>
          </a:xfrm>
          <a:prstGeom prst="rightArrow">
            <a:avLst/>
          </a:prstGeom>
          <a:noFill/>
          <a:ln>
            <a:solidFill>
              <a:srgbClr val="8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2" grpId="0" animBg="1"/>
      <p:bldP spid="13" grpId="0" animBg="1"/>
      <p:bldP spid="18" grpId="0" animBg="1"/>
      <p:bldP spid="19" grpId="0" animBg="1"/>
      <p:bldP spid="20" grpId="0" animBg="1"/>
      <p:bldP spid="21"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Increase New Customer</a:t>
            </a:r>
            <a:endParaRPr lang="en-US" dirty="0"/>
          </a:p>
        </p:txBody>
      </p:sp>
      <p:sp>
        <p:nvSpPr>
          <p:cNvPr id="34" name="Rectangle 33"/>
          <p:cNvSpPr/>
          <p:nvPr/>
        </p:nvSpPr>
        <p:spPr>
          <a:xfrm>
            <a:off x="152400" y="16764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Customer</a:t>
            </a:r>
            <a:endParaRPr lang="en-US" dirty="0"/>
          </a:p>
        </p:txBody>
      </p:sp>
      <p:sp>
        <p:nvSpPr>
          <p:cNvPr id="41" name="TextBox 40"/>
          <p:cNvSpPr txBox="1"/>
          <p:nvPr/>
        </p:nvSpPr>
        <p:spPr>
          <a:xfrm>
            <a:off x="76200" y="3352800"/>
            <a:ext cx="5181600" cy="461665"/>
          </a:xfrm>
          <a:prstGeom prst="rect">
            <a:avLst/>
          </a:prstGeom>
          <a:noFill/>
        </p:spPr>
        <p:txBody>
          <a:bodyPr wrap="square" rtlCol="0">
            <a:spAutoFit/>
          </a:bodyPr>
          <a:lstStyle/>
          <a:p>
            <a:pPr marL="457200" indent="-457200"/>
            <a:r>
              <a:rPr lang="en-US" dirty="0" smtClean="0">
                <a:latin typeface="Arial Black" pitchFamily="34" charset="0"/>
              </a:rPr>
              <a:t>1. Penetrate existing pods </a:t>
            </a:r>
          </a:p>
        </p:txBody>
      </p:sp>
      <p:grpSp>
        <p:nvGrpSpPr>
          <p:cNvPr id="2" name="Group 7"/>
          <p:cNvGrpSpPr>
            <a:grpSpLocks/>
          </p:cNvGrpSpPr>
          <p:nvPr/>
        </p:nvGrpSpPr>
        <p:grpSpPr bwMode="auto">
          <a:xfrm>
            <a:off x="5181600" y="1752600"/>
            <a:ext cx="3657600" cy="3630612"/>
            <a:chOff x="3120" y="1161"/>
            <a:chExt cx="2304" cy="2287"/>
          </a:xfrm>
        </p:grpSpPr>
        <p:sp>
          <p:nvSpPr>
            <p:cNvPr id="10"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1"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2"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3" name="TextBox 12"/>
          <p:cNvSpPr txBox="1"/>
          <p:nvPr/>
        </p:nvSpPr>
        <p:spPr>
          <a:xfrm>
            <a:off x="76200" y="5791200"/>
            <a:ext cx="8915400" cy="830997"/>
          </a:xfrm>
          <a:prstGeom prst="rect">
            <a:avLst/>
          </a:prstGeom>
          <a:noFill/>
        </p:spPr>
        <p:txBody>
          <a:bodyPr wrap="square" rtlCol="0">
            <a:spAutoFit/>
          </a:bodyPr>
          <a:lstStyle/>
          <a:p>
            <a:pPr algn="ctr"/>
            <a:r>
              <a:rPr lang="en-US" dirty="0" smtClean="0">
                <a:latin typeface="Arial Black" pitchFamily="34" charset="0"/>
              </a:rPr>
              <a:t>What can you do to increase new customer acquisition?</a:t>
            </a:r>
            <a:endParaRPr lang="en-US" dirty="0">
              <a:latin typeface="Arial Black" pitchFamily="34" charset="0"/>
            </a:endParaRPr>
          </a:p>
        </p:txBody>
      </p:sp>
      <p:sp>
        <p:nvSpPr>
          <p:cNvPr id="14" name="TextBox 13"/>
          <p:cNvSpPr txBox="1"/>
          <p:nvPr/>
        </p:nvSpPr>
        <p:spPr>
          <a:xfrm>
            <a:off x="94344" y="3957935"/>
            <a:ext cx="5181600" cy="461665"/>
          </a:xfrm>
          <a:prstGeom prst="rect">
            <a:avLst/>
          </a:prstGeom>
          <a:noFill/>
        </p:spPr>
        <p:txBody>
          <a:bodyPr wrap="square" rtlCol="0">
            <a:spAutoFit/>
          </a:bodyPr>
          <a:lstStyle/>
          <a:p>
            <a:pPr marL="457200" indent="-457200"/>
            <a:r>
              <a:rPr lang="en-US" dirty="0" smtClean="0">
                <a:latin typeface="Arial Black" pitchFamily="34" charset="0"/>
              </a:rPr>
              <a:t>2. Activate new trade zones    </a:t>
            </a:r>
          </a:p>
        </p:txBody>
      </p:sp>
      <p:sp>
        <p:nvSpPr>
          <p:cNvPr id="15" name="TextBox 14"/>
          <p:cNvSpPr txBox="1"/>
          <p:nvPr/>
        </p:nvSpPr>
        <p:spPr>
          <a:xfrm>
            <a:off x="0" y="2667000"/>
            <a:ext cx="1600200" cy="461665"/>
          </a:xfrm>
          <a:prstGeom prst="rect">
            <a:avLst/>
          </a:prstGeom>
          <a:noFill/>
        </p:spPr>
        <p:txBody>
          <a:bodyPr wrap="square" rtlCol="0">
            <a:spAutoFit/>
          </a:bodyPr>
          <a:lstStyle/>
          <a:p>
            <a:pPr algn="ctr"/>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Increase Frequency</a:t>
            </a:r>
            <a:endParaRPr lang="en-US" dirty="0"/>
          </a:p>
        </p:txBody>
      </p:sp>
      <p:sp>
        <p:nvSpPr>
          <p:cNvPr id="34" name="Rectangle 33"/>
          <p:cNvSpPr/>
          <p:nvPr/>
        </p:nvSpPr>
        <p:spPr>
          <a:xfrm>
            <a:off x="152400" y="16764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Frequency</a:t>
            </a:r>
            <a:endParaRPr lang="en-US" dirty="0"/>
          </a:p>
        </p:txBody>
      </p:sp>
      <p:sp>
        <p:nvSpPr>
          <p:cNvPr id="41" name="TextBox 40"/>
          <p:cNvSpPr txBox="1"/>
          <p:nvPr/>
        </p:nvSpPr>
        <p:spPr>
          <a:xfrm>
            <a:off x="76200" y="3272135"/>
            <a:ext cx="5181600" cy="461665"/>
          </a:xfrm>
          <a:prstGeom prst="rect">
            <a:avLst/>
          </a:prstGeom>
          <a:noFill/>
        </p:spPr>
        <p:txBody>
          <a:bodyPr wrap="square" rtlCol="0">
            <a:spAutoFit/>
          </a:bodyPr>
          <a:lstStyle/>
          <a:p>
            <a:pPr marL="457200" indent="-457200">
              <a:buAutoNum type="arabicPeriod"/>
            </a:pPr>
            <a:r>
              <a:rPr lang="en-US" dirty="0" smtClean="0">
                <a:latin typeface="Arial Black" pitchFamily="34" charset="0"/>
              </a:rPr>
              <a:t>Great service &amp; product</a:t>
            </a:r>
          </a:p>
        </p:txBody>
      </p:sp>
      <p:grpSp>
        <p:nvGrpSpPr>
          <p:cNvPr id="2" name="Group 7"/>
          <p:cNvGrpSpPr>
            <a:grpSpLocks/>
          </p:cNvGrpSpPr>
          <p:nvPr/>
        </p:nvGrpSpPr>
        <p:grpSpPr bwMode="auto">
          <a:xfrm>
            <a:off x="5181600" y="1752600"/>
            <a:ext cx="3657600" cy="3630612"/>
            <a:chOff x="3120" y="1161"/>
            <a:chExt cx="2304" cy="2287"/>
          </a:xfrm>
        </p:grpSpPr>
        <p:sp>
          <p:nvSpPr>
            <p:cNvPr id="10"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1"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2"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3" name="TextBox 12"/>
          <p:cNvSpPr txBox="1"/>
          <p:nvPr/>
        </p:nvSpPr>
        <p:spPr>
          <a:xfrm>
            <a:off x="76200" y="5791200"/>
            <a:ext cx="8915400" cy="461665"/>
          </a:xfrm>
          <a:prstGeom prst="rect">
            <a:avLst/>
          </a:prstGeom>
          <a:noFill/>
        </p:spPr>
        <p:txBody>
          <a:bodyPr wrap="square" rtlCol="0">
            <a:spAutoFit/>
          </a:bodyPr>
          <a:lstStyle/>
          <a:p>
            <a:pPr algn="ctr"/>
            <a:r>
              <a:rPr lang="en-US" dirty="0" smtClean="0">
                <a:latin typeface="Arial Black" pitchFamily="34" charset="0"/>
              </a:rPr>
              <a:t>What can you do to increase Frequency?</a:t>
            </a:r>
            <a:endParaRPr lang="en-US" dirty="0">
              <a:latin typeface="Arial Black" pitchFamily="34" charset="0"/>
            </a:endParaRPr>
          </a:p>
        </p:txBody>
      </p:sp>
      <p:sp>
        <p:nvSpPr>
          <p:cNvPr id="14" name="TextBox 13"/>
          <p:cNvSpPr txBox="1"/>
          <p:nvPr/>
        </p:nvSpPr>
        <p:spPr>
          <a:xfrm>
            <a:off x="94344" y="3805535"/>
            <a:ext cx="5181600" cy="461665"/>
          </a:xfrm>
          <a:prstGeom prst="rect">
            <a:avLst/>
          </a:prstGeom>
          <a:noFill/>
        </p:spPr>
        <p:txBody>
          <a:bodyPr wrap="square" rtlCol="0">
            <a:spAutoFit/>
          </a:bodyPr>
          <a:lstStyle/>
          <a:p>
            <a:pPr marL="457200" indent="-457200"/>
            <a:r>
              <a:rPr lang="en-US" dirty="0" smtClean="0">
                <a:latin typeface="Arial Black" pitchFamily="34" charset="0"/>
              </a:rPr>
              <a:t>2. Bounce back</a:t>
            </a:r>
          </a:p>
        </p:txBody>
      </p:sp>
      <p:sp>
        <p:nvSpPr>
          <p:cNvPr id="15" name="TextBox 14"/>
          <p:cNvSpPr txBox="1"/>
          <p:nvPr/>
        </p:nvSpPr>
        <p:spPr>
          <a:xfrm>
            <a:off x="90714" y="4338935"/>
            <a:ext cx="5181600" cy="461665"/>
          </a:xfrm>
          <a:prstGeom prst="rect">
            <a:avLst/>
          </a:prstGeom>
          <a:noFill/>
        </p:spPr>
        <p:txBody>
          <a:bodyPr wrap="square" rtlCol="0">
            <a:spAutoFit/>
          </a:bodyPr>
          <a:lstStyle/>
          <a:p>
            <a:pPr marL="457200" indent="-457200"/>
            <a:r>
              <a:rPr lang="en-US" dirty="0" smtClean="0">
                <a:latin typeface="Arial Black" pitchFamily="34" charset="0"/>
              </a:rPr>
              <a:t>3. Offer value</a:t>
            </a:r>
          </a:p>
        </p:txBody>
      </p:sp>
      <p:sp>
        <p:nvSpPr>
          <p:cNvPr id="16" name="TextBox 15"/>
          <p:cNvSpPr txBox="1"/>
          <p:nvPr/>
        </p:nvSpPr>
        <p:spPr>
          <a:xfrm>
            <a:off x="0" y="2738735"/>
            <a:ext cx="1600200" cy="461665"/>
          </a:xfrm>
          <a:prstGeom prst="rect">
            <a:avLst/>
          </a:prstGeom>
          <a:noFill/>
        </p:spPr>
        <p:txBody>
          <a:bodyPr wrap="square" rtlCol="0">
            <a:spAutoFit/>
          </a:bodyPr>
          <a:lstStyle/>
          <a:p>
            <a:pPr algn="ctr"/>
            <a:r>
              <a:rPr lang="en-US" dirty="0" smtClean="0">
                <a:latin typeface="Arial Black" pitchFamily="34" charset="0"/>
              </a:rPr>
              <a:t>How?</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 Lapsed Customer</a:t>
            </a:r>
            <a:endParaRPr lang="en-US" dirty="0"/>
          </a:p>
        </p:txBody>
      </p:sp>
      <p:sp>
        <p:nvSpPr>
          <p:cNvPr id="4" name="Rectangle 3"/>
          <p:cNvSpPr/>
          <p:nvPr/>
        </p:nvSpPr>
        <p:spPr>
          <a:xfrm>
            <a:off x="152400" y="16764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Lapsed Customer</a:t>
            </a:r>
            <a:endParaRPr lang="en-US" dirty="0"/>
          </a:p>
        </p:txBody>
      </p:sp>
      <p:sp>
        <p:nvSpPr>
          <p:cNvPr id="5" name="TextBox 4"/>
          <p:cNvSpPr txBox="1"/>
          <p:nvPr/>
        </p:nvSpPr>
        <p:spPr>
          <a:xfrm>
            <a:off x="76200" y="3200400"/>
            <a:ext cx="5181600" cy="461665"/>
          </a:xfrm>
          <a:prstGeom prst="rect">
            <a:avLst/>
          </a:prstGeom>
          <a:noFill/>
        </p:spPr>
        <p:txBody>
          <a:bodyPr wrap="square" rtlCol="0">
            <a:spAutoFit/>
          </a:bodyPr>
          <a:lstStyle/>
          <a:p>
            <a:pPr marL="457200" indent="-457200">
              <a:buAutoNum type="arabicPeriod"/>
            </a:pPr>
            <a:r>
              <a:rPr lang="en-US" dirty="0" smtClean="0">
                <a:latin typeface="Arial Black" pitchFamily="34" charset="0"/>
              </a:rPr>
              <a:t>On time service</a:t>
            </a:r>
          </a:p>
        </p:txBody>
      </p:sp>
      <p:sp>
        <p:nvSpPr>
          <p:cNvPr id="10" name="TextBox 9"/>
          <p:cNvSpPr txBox="1"/>
          <p:nvPr/>
        </p:nvSpPr>
        <p:spPr>
          <a:xfrm>
            <a:off x="76200" y="5862935"/>
            <a:ext cx="8915400" cy="461665"/>
          </a:xfrm>
          <a:prstGeom prst="rect">
            <a:avLst/>
          </a:prstGeom>
          <a:noFill/>
        </p:spPr>
        <p:txBody>
          <a:bodyPr wrap="square" rtlCol="0">
            <a:spAutoFit/>
          </a:bodyPr>
          <a:lstStyle/>
          <a:p>
            <a:pPr algn="ctr"/>
            <a:r>
              <a:rPr lang="en-US" dirty="0" smtClean="0">
                <a:latin typeface="Arial Black" pitchFamily="34" charset="0"/>
              </a:rPr>
              <a:t>What can you do to prevent lapsers?</a:t>
            </a:r>
            <a:endParaRPr lang="en-US" dirty="0">
              <a:latin typeface="Arial Black" pitchFamily="34" charset="0"/>
            </a:endParaRPr>
          </a:p>
        </p:txBody>
      </p:sp>
      <p:sp>
        <p:nvSpPr>
          <p:cNvPr id="11" name="TextBox 10"/>
          <p:cNvSpPr txBox="1"/>
          <p:nvPr/>
        </p:nvSpPr>
        <p:spPr>
          <a:xfrm>
            <a:off x="94344" y="3805535"/>
            <a:ext cx="5181600" cy="461665"/>
          </a:xfrm>
          <a:prstGeom prst="rect">
            <a:avLst/>
          </a:prstGeom>
          <a:noFill/>
        </p:spPr>
        <p:txBody>
          <a:bodyPr wrap="square" rtlCol="0">
            <a:spAutoFit/>
          </a:bodyPr>
          <a:lstStyle/>
          <a:p>
            <a:pPr marL="457200" indent="-457200"/>
            <a:r>
              <a:rPr lang="en-US" dirty="0" smtClean="0">
                <a:latin typeface="Arial Black" pitchFamily="34" charset="0"/>
              </a:rPr>
              <a:t>2. Great product quality</a:t>
            </a:r>
          </a:p>
        </p:txBody>
      </p:sp>
      <p:sp>
        <p:nvSpPr>
          <p:cNvPr id="12" name="TextBox 11"/>
          <p:cNvSpPr txBox="1"/>
          <p:nvPr/>
        </p:nvSpPr>
        <p:spPr>
          <a:xfrm>
            <a:off x="90714" y="4400621"/>
            <a:ext cx="5181600" cy="461665"/>
          </a:xfrm>
          <a:prstGeom prst="rect">
            <a:avLst/>
          </a:prstGeom>
          <a:noFill/>
        </p:spPr>
        <p:txBody>
          <a:bodyPr wrap="square" rtlCol="0">
            <a:spAutoFit/>
          </a:bodyPr>
          <a:lstStyle/>
          <a:p>
            <a:pPr marL="457200" indent="-457200"/>
            <a:r>
              <a:rPr lang="en-US" dirty="0" smtClean="0">
                <a:latin typeface="Arial Black" pitchFamily="34" charset="0"/>
              </a:rPr>
              <a:t>3. Great leafleting</a:t>
            </a:r>
          </a:p>
        </p:txBody>
      </p:sp>
      <p:sp>
        <p:nvSpPr>
          <p:cNvPr id="13" name="TextBox 12"/>
          <p:cNvSpPr txBox="1"/>
          <p:nvPr/>
        </p:nvSpPr>
        <p:spPr>
          <a:xfrm>
            <a:off x="76200" y="4948535"/>
            <a:ext cx="5181600" cy="461665"/>
          </a:xfrm>
          <a:prstGeom prst="rect">
            <a:avLst/>
          </a:prstGeom>
          <a:noFill/>
        </p:spPr>
        <p:txBody>
          <a:bodyPr wrap="square" rtlCol="0">
            <a:spAutoFit/>
          </a:bodyPr>
          <a:lstStyle/>
          <a:p>
            <a:pPr marL="457200" indent="-457200"/>
            <a:r>
              <a:rPr lang="en-US" dirty="0" smtClean="0">
                <a:latin typeface="Arial Black" pitchFamily="34" charset="0"/>
              </a:rPr>
              <a:t>4. Complaint handling</a:t>
            </a:r>
          </a:p>
        </p:txBody>
      </p:sp>
      <p:sp>
        <p:nvSpPr>
          <p:cNvPr id="14" name="TextBox 13"/>
          <p:cNvSpPr txBox="1"/>
          <p:nvPr/>
        </p:nvSpPr>
        <p:spPr>
          <a:xfrm>
            <a:off x="76200" y="2738735"/>
            <a:ext cx="1600200" cy="461665"/>
          </a:xfrm>
          <a:prstGeom prst="rect">
            <a:avLst/>
          </a:prstGeom>
          <a:noFill/>
        </p:spPr>
        <p:txBody>
          <a:bodyPr wrap="square" rtlCol="0">
            <a:spAutoFit/>
          </a:bodyPr>
          <a:lstStyle/>
          <a:p>
            <a:pPr algn="ctr"/>
            <a:r>
              <a:rPr lang="en-US" dirty="0" smtClean="0">
                <a:latin typeface="Arial Black" pitchFamily="34" charset="0"/>
              </a:rPr>
              <a:t>How?</a:t>
            </a:r>
            <a:endParaRPr lang="en-US" dirty="0">
              <a:latin typeface="Arial Black" pitchFamily="34" charset="0"/>
            </a:endParaRPr>
          </a:p>
        </p:txBody>
      </p:sp>
      <p:grpSp>
        <p:nvGrpSpPr>
          <p:cNvPr id="15"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7"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8"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Reactivate Lapsed Customers</a:t>
            </a:r>
            <a:endParaRPr lang="en-US" dirty="0"/>
          </a:p>
        </p:txBody>
      </p:sp>
      <p:sp>
        <p:nvSpPr>
          <p:cNvPr id="4" name="Rectangle 3"/>
          <p:cNvSpPr/>
          <p:nvPr/>
        </p:nvSpPr>
        <p:spPr>
          <a:xfrm>
            <a:off x="152400" y="16764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Lapsed Customer</a:t>
            </a:r>
            <a:endParaRPr lang="en-US" dirty="0"/>
          </a:p>
        </p:txBody>
      </p:sp>
      <p:sp>
        <p:nvSpPr>
          <p:cNvPr id="6" name="TextBox 5"/>
          <p:cNvSpPr txBox="1"/>
          <p:nvPr/>
        </p:nvSpPr>
        <p:spPr>
          <a:xfrm>
            <a:off x="76200" y="3272135"/>
            <a:ext cx="5181600" cy="461665"/>
          </a:xfrm>
          <a:prstGeom prst="rect">
            <a:avLst/>
          </a:prstGeom>
          <a:noFill/>
        </p:spPr>
        <p:txBody>
          <a:bodyPr wrap="square" rtlCol="0">
            <a:spAutoFit/>
          </a:bodyPr>
          <a:lstStyle/>
          <a:p>
            <a:pPr marL="457200" indent="-457200"/>
            <a:r>
              <a:rPr lang="en-US" dirty="0" smtClean="0">
                <a:latin typeface="Arial Black" pitchFamily="34" charset="0"/>
              </a:rPr>
              <a:t>1. Give attractive offers</a:t>
            </a:r>
          </a:p>
        </p:txBody>
      </p:sp>
      <p:sp>
        <p:nvSpPr>
          <p:cNvPr id="11" name="TextBox 10"/>
          <p:cNvSpPr txBox="1"/>
          <p:nvPr/>
        </p:nvSpPr>
        <p:spPr>
          <a:xfrm>
            <a:off x="76200" y="5862935"/>
            <a:ext cx="8915400" cy="461665"/>
          </a:xfrm>
          <a:prstGeom prst="rect">
            <a:avLst/>
          </a:prstGeom>
          <a:noFill/>
        </p:spPr>
        <p:txBody>
          <a:bodyPr wrap="square" rtlCol="0">
            <a:spAutoFit/>
          </a:bodyPr>
          <a:lstStyle/>
          <a:p>
            <a:pPr algn="ctr"/>
            <a:r>
              <a:rPr lang="en-US" dirty="0" smtClean="0">
                <a:latin typeface="Arial Black" pitchFamily="34" charset="0"/>
              </a:rPr>
              <a:t>What can you do to re-activate lapsed customers?</a:t>
            </a:r>
            <a:endParaRPr lang="en-US" dirty="0">
              <a:latin typeface="Arial Black" pitchFamily="34" charset="0"/>
            </a:endParaRPr>
          </a:p>
        </p:txBody>
      </p:sp>
      <p:sp>
        <p:nvSpPr>
          <p:cNvPr id="12" name="TextBox 11"/>
          <p:cNvSpPr txBox="1"/>
          <p:nvPr/>
        </p:nvSpPr>
        <p:spPr>
          <a:xfrm>
            <a:off x="94344" y="3810000"/>
            <a:ext cx="5181600" cy="461665"/>
          </a:xfrm>
          <a:prstGeom prst="rect">
            <a:avLst/>
          </a:prstGeom>
          <a:noFill/>
        </p:spPr>
        <p:txBody>
          <a:bodyPr wrap="square" rtlCol="0">
            <a:spAutoFit/>
          </a:bodyPr>
          <a:lstStyle/>
          <a:p>
            <a:pPr marL="457200" indent="-457200"/>
            <a:r>
              <a:rPr lang="en-US" dirty="0" smtClean="0">
                <a:latin typeface="Arial Black" pitchFamily="34" charset="0"/>
              </a:rPr>
              <a:t>2. Call backs</a:t>
            </a:r>
          </a:p>
        </p:txBody>
      </p:sp>
      <p:sp>
        <p:nvSpPr>
          <p:cNvPr id="13" name="TextBox 12"/>
          <p:cNvSpPr txBox="1"/>
          <p:nvPr/>
        </p:nvSpPr>
        <p:spPr>
          <a:xfrm>
            <a:off x="0" y="2738735"/>
            <a:ext cx="1600200" cy="461665"/>
          </a:xfrm>
          <a:prstGeom prst="rect">
            <a:avLst/>
          </a:prstGeom>
          <a:noFill/>
        </p:spPr>
        <p:txBody>
          <a:bodyPr wrap="square" rtlCol="0">
            <a:spAutoFit/>
          </a:bodyPr>
          <a:lstStyle/>
          <a:p>
            <a:pPr algn="ctr"/>
            <a:r>
              <a:rPr lang="en-US" dirty="0" smtClean="0">
                <a:latin typeface="Arial Black" pitchFamily="34" charset="0"/>
              </a:rPr>
              <a:t>How?</a:t>
            </a:r>
            <a:endParaRPr lang="en-US" dirty="0">
              <a:latin typeface="Arial Black" pitchFamily="34" charset="0"/>
            </a:endParaRPr>
          </a:p>
        </p:txBody>
      </p:sp>
      <p:grpSp>
        <p:nvGrpSpPr>
          <p:cNvPr id="14" name="Group 7"/>
          <p:cNvGrpSpPr>
            <a:grpSpLocks/>
          </p:cNvGrpSpPr>
          <p:nvPr/>
        </p:nvGrpSpPr>
        <p:grpSpPr bwMode="auto">
          <a:xfrm>
            <a:off x="5181600" y="1752600"/>
            <a:ext cx="3657600" cy="3630612"/>
            <a:chOff x="3120" y="1161"/>
            <a:chExt cx="2304" cy="2287"/>
          </a:xfrm>
        </p:grpSpPr>
        <p:sp>
          <p:nvSpPr>
            <p:cNvPr id="15"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6"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7"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When Does APC Rise?</a:t>
            </a:r>
            <a:endParaRPr lang="en-US" dirty="0"/>
          </a:p>
        </p:txBody>
      </p:sp>
      <p:sp>
        <p:nvSpPr>
          <p:cNvPr id="34" name="Rectangle 33"/>
          <p:cNvSpPr/>
          <p:nvPr/>
        </p:nvSpPr>
        <p:spPr>
          <a:xfrm>
            <a:off x="152400" y="16764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APC</a:t>
            </a:r>
            <a:endParaRPr lang="en-US" dirty="0"/>
          </a:p>
        </p:txBody>
      </p:sp>
      <p:sp>
        <p:nvSpPr>
          <p:cNvPr id="41" name="TextBox 40"/>
          <p:cNvSpPr txBox="1"/>
          <p:nvPr/>
        </p:nvSpPr>
        <p:spPr>
          <a:xfrm>
            <a:off x="76200" y="3048000"/>
            <a:ext cx="5181600" cy="461665"/>
          </a:xfrm>
          <a:prstGeom prst="rect">
            <a:avLst/>
          </a:prstGeom>
          <a:noFill/>
        </p:spPr>
        <p:txBody>
          <a:bodyPr wrap="square" rtlCol="0">
            <a:spAutoFit/>
          </a:bodyPr>
          <a:lstStyle/>
          <a:p>
            <a:pPr marL="457200" indent="-457200">
              <a:buAutoNum type="arabicPeriod"/>
            </a:pPr>
            <a:r>
              <a:rPr lang="en-US" dirty="0" smtClean="0">
                <a:latin typeface="Arial Black" pitchFamily="34" charset="0"/>
              </a:rPr>
              <a:t>More items per person</a:t>
            </a:r>
          </a:p>
        </p:txBody>
      </p:sp>
      <p:sp>
        <p:nvSpPr>
          <p:cNvPr id="13" name="TextBox 12"/>
          <p:cNvSpPr txBox="1"/>
          <p:nvPr/>
        </p:nvSpPr>
        <p:spPr>
          <a:xfrm>
            <a:off x="76200" y="5791200"/>
            <a:ext cx="8915400" cy="461665"/>
          </a:xfrm>
          <a:prstGeom prst="rect">
            <a:avLst/>
          </a:prstGeom>
          <a:noFill/>
        </p:spPr>
        <p:txBody>
          <a:bodyPr wrap="square" rtlCol="0">
            <a:spAutoFit/>
          </a:bodyPr>
          <a:lstStyle/>
          <a:p>
            <a:pPr algn="ctr"/>
            <a:r>
              <a:rPr lang="en-US" dirty="0" smtClean="0">
                <a:latin typeface="Arial Black" pitchFamily="34" charset="0"/>
              </a:rPr>
              <a:t>What can you do to increase APC?</a:t>
            </a:r>
            <a:endParaRPr lang="en-US" dirty="0">
              <a:latin typeface="Arial Black" pitchFamily="34" charset="0"/>
            </a:endParaRPr>
          </a:p>
        </p:txBody>
      </p:sp>
      <p:sp>
        <p:nvSpPr>
          <p:cNvPr id="14" name="TextBox 13"/>
          <p:cNvSpPr txBox="1"/>
          <p:nvPr/>
        </p:nvSpPr>
        <p:spPr>
          <a:xfrm>
            <a:off x="94344" y="3653135"/>
            <a:ext cx="5181600" cy="461665"/>
          </a:xfrm>
          <a:prstGeom prst="rect">
            <a:avLst/>
          </a:prstGeom>
          <a:noFill/>
        </p:spPr>
        <p:txBody>
          <a:bodyPr wrap="square" rtlCol="0">
            <a:spAutoFit/>
          </a:bodyPr>
          <a:lstStyle/>
          <a:p>
            <a:pPr marL="457200" indent="-457200"/>
            <a:r>
              <a:rPr lang="en-US" dirty="0" smtClean="0">
                <a:latin typeface="Arial Black" pitchFamily="34" charset="0"/>
              </a:rPr>
              <a:t>2. Larger group size</a:t>
            </a:r>
          </a:p>
        </p:txBody>
      </p:sp>
      <p:sp>
        <p:nvSpPr>
          <p:cNvPr id="15" name="TextBox 14"/>
          <p:cNvSpPr txBox="1"/>
          <p:nvPr/>
        </p:nvSpPr>
        <p:spPr>
          <a:xfrm>
            <a:off x="90714" y="4262735"/>
            <a:ext cx="5181600" cy="461665"/>
          </a:xfrm>
          <a:prstGeom prst="rect">
            <a:avLst/>
          </a:prstGeom>
          <a:noFill/>
        </p:spPr>
        <p:txBody>
          <a:bodyPr wrap="square" rtlCol="0">
            <a:spAutoFit/>
          </a:bodyPr>
          <a:lstStyle/>
          <a:p>
            <a:pPr marL="457200" indent="-457200"/>
            <a:r>
              <a:rPr lang="en-US" dirty="0" smtClean="0">
                <a:latin typeface="Arial Black" pitchFamily="34" charset="0"/>
              </a:rPr>
              <a:t>3. Premium products</a:t>
            </a:r>
          </a:p>
        </p:txBody>
      </p:sp>
      <p:grpSp>
        <p:nvGrpSpPr>
          <p:cNvPr id="16" name="Group 7"/>
          <p:cNvGrpSpPr>
            <a:grpSpLocks/>
          </p:cNvGrpSpPr>
          <p:nvPr/>
        </p:nvGrpSpPr>
        <p:grpSpPr bwMode="auto">
          <a:xfrm>
            <a:off x="5181600" y="1752600"/>
            <a:ext cx="3657600" cy="3630612"/>
            <a:chOff x="3120" y="1161"/>
            <a:chExt cx="2304" cy="2287"/>
          </a:xfrm>
        </p:grpSpPr>
        <p:sp>
          <p:nvSpPr>
            <p:cNvPr id="17"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8"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9"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3733800" y="2184400"/>
            <a:ext cx="1524000" cy="406400"/>
          </a:xfrm>
          <a:prstGeom prst="rect">
            <a:avLst/>
          </a:prstGeom>
          <a:solidFill>
            <a:srgbClr val="9933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1800" dirty="0">
                <a:solidFill>
                  <a:schemeClr val="lt1"/>
                </a:solidFill>
                <a:latin typeface="+mn-lt"/>
                <a:cs typeface="+mn-cs"/>
              </a:rPr>
              <a:t>Sale</a:t>
            </a:r>
          </a:p>
        </p:txBody>
      </p:sp>
      <p:sp>
        <p:nvSpPr>
          <p:cNvPr id="7" name="Line 6"/>
          <p:cNvSpPr>
            <a:spLocks noChangeShapeType="1"/>
          </p:cNvSpPr>
          <p:nvPr/>
        </p:nvSpPr>
        <p:spPr bwMode="auto">
          <a:xfrm flipV="1">
            <a:off x="4540794" y="2616200"/>
            <a:ext cx="0" cy="685800"/>
          </a:xfrm>
          <a:prstGeom prst="line">
            <a:avLst/>
          </a:prstGeom>
          <a:noFill/>
          <a:ln w="12700">
            <a:solidFill>
              <a:srgbClr val="993300"/>
            </a:solidFill>
            <a:round/>
            <a:headEnd/>
            <a:tailEnd type="triangle" w="med" len="med"/>
          </a:ln>
          <a:effectLst/>
          <a:scene3d>
            <a:camera prst="orthographicFront"/>
            <a:lightRig rig="threePt" dir="t"/>
          </a:scene3d>
          <a:sp3d>
            <a:bevelT prst="angle"/>
          </a:sp3d>
        </p:spPr>
        <p:txBody>
          <a:bodyPr>
            <a:spAutoFit/>
          </a:bodyPr>
          <a:lstStyle/>
          <a:p>
            <a:endParaRPr lang="en-US" sz="1800" dirty="0"/>
          </a:p>
        </p:txBody>
      </p:sp>
      <p:sp>
        <p:nvSpPr>
          <p:cNvPr id="10" name="Text Box 9"/>
          <p:cNvSpPr txBox="1">
            <a:spLocks noChangeArrowheads="1"/>
          </p:cNvSpPr>
          <p:nvPr/>
        </p:nvSpPr>
        <p:spPr bwMode="auto">
          <a:xfrm>
            <a:off x="1968138" y="5156200"/>
            <a:ext cx="1645920" cy="731520"/>
          </a:xfrm>
          <a:prstGeom prst="rect">
            <a:avLst/>
          </a:prstGeom>
          <a:solidFill>
            <a:srgbClr val="8000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1800" dirty="0">
                <a:solidFill>
                  <a:schemeClr val="lt1"/>
                </a:solidFill>
                <a:latin typeface="+mn-lt"/>
                <a:cs typeface="+mn-cs"/>
              </a:rPr>
              <a:t>Visit </a:t>
            </a:r>
          </a:p>
          <a:p>
            <a:pPr algn="ctr"/>
            <a:r>
              <a:rPr lang="en-US" sz="1800" dirty="0">
                <a:solidFill>
                  <a:schemeClr val="lt1"/>
                </a:solidFill>
                <a:latin typeface="+mn-lt"/>
                <a:cs typeface="+mn-cs"/>
              </a:rPr>
              <a:t>Frequency</a:t>
            </a:r>
          </a:p>
        </p:txBody>
      </p:sp>
      <p:sp>
        <p:nvSpPr>
          <p:cNvPr id="11" name="Text Box 10"/>
          <p:cNvSpPr txBox="1">
            <a:spLocks noChangeArrowheads="1"/>
          </p:cNvSpPr>
          <p:nvPr/>
        </p:nvSpPr>
        <p:spPr bwMode="auto">
          <a:xfrm>
            <a:off x="97242" y="5156200"/>
            <a:ext cx="1645920" cy="731520"/>
          </a:xfrm>
          <a:prstGeom prst="rect">
            <a:avLst/>
          </a:prstGeom>
          <a:solidFill>
            <a:srgbClr val="8000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1800" dirty="0" smtClean="0">
                <a:solidFill>
                  <a:schemeClr val="lt1"/>
                </a:solidFill>
                <a:latin typeface="+mn-lt"/>
                <a:cs typeface="+mn-cs"/>
              </a:rPr>
              <a:t>New</a:t>
            </a:r>
          </a:p>
          <a:p>
            <a:pPr algn="ctr"/>
            <a:r>
              <a:rPr lang="en-US" sz="1800" dirty="0" smtClean="0">
                <a:solidFill>
                  <a:schemeClr val="lt1"/>
                </a:solidFill>
                <a:latin typeface="+mn-lt"/>
                <a:cs typeface="+mn-cs"/>
              </a:rPr>
              <a:t> Customers</a:t>
            </a:r>
            <a:endParaRPr lang="en-US" sz="1800" dirty="0">
              <a:solidFill>
                <a:schemeClr val="lt1"/>
              </a:solidFill>
              <a:latin typeface="+mn-lt"/>
              <a:cs typeface="+mn-cs"/>
            </a:endParaRPr>
          </a:p>
        </p:txBody>
      </p:sp>
      <p:sp>
        <p:nvSpPr>
          <p:cNvPr id="12" name="Text Box 11"/>
          <p:cNvSpPr txBox="1">
            <a:spLocks noChangeArrowheads="1"/>
          </p:cNvSpPr>
          <p:nvPr/>
        </p:nvSpPr>
        <p:spPr bwMode="auto">
          <a:xfrm>
            <a:off x="7345680" y="5181600"/>
            <a:ext cx="1645920" cy="731520"/>
          </a:xfrm>
          <a:prstGeom prst="rect">
            <a:avLst/>
          </a:prstGeom>
          <a:solidFill>
            <a:srgbClr val="8000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1800" dirty="0">
                <a:solidFill>
                  <a:schemeClr val="lt1"/>
                </a:solidFill>
                <a:latin typeface="+mn-lt"/>
                <a:cs typeface="+mn-cs"/>
              </a:rPr>
              <a:t>Group Size</a:t>
            </a:r>
          </a:p>
        </p:txBody>
      </p:sp>
      <p:sp>
        <p:nvSpPr>
          <p:cNvPr id="13" name="Text Box 12"/>
          <p:cNvSpPr txBox="1">
            <a:spLocks noChangeArrowheads="1"/>
          </p:cNvSpPr>
          <p:nvPr/>
        </p:nvSpPr>
        <p:spPr bwMode="auto">
          <a:xfrm>
            <a:off x="5590902" y="5181600"/>
            <a:ext cx="1645920" cy="731520"/>
          </a:xfrm>
          <a:prstGeom prst="rect">
            <a:avLst/>
          </a:prstGeom>
          <a:solidFill>
            <a:srgbClr val="8000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1800" dirty="0">
                <a:solidFill>
                  <a:schemeClr val="lt1"/>
                </a:solidFill>
                <a:latin typeface="+mn-lt"/>
                <a:cs typeface="+mn-cs"/>
              </a:rPr>
              <a:t>Items per </a:t>
            </a:r>
          </a:p>
          <a:p>
            <a:pPr algn="ctr"/>
            <a:r>
              <a:rPr lang="en-US" sz="1800" dirty="0">
                <a:solidFill>
                  <a:schemeClr val="lt1"/>
                </a:solidFill>
                <a:latin typeface="+mn-lt"/>
                <a:cs typeface="+mn-cs"/>
              </a:rPr>
              <a:t>Person</a:t>
            </a:r>
          </a:p>
        </p:txBody>
      </p:sp>
      <p:sp>
        <p:nvSpPr>
          <p:cNvPr id="19" name="Line 18"/>
          <p:cNvSpPr>
            <a:spLocks noChangeShapeType="1"/>
          </p:cNvSpPr>
          <p:nvPr/>
        </p:nvSpPr>
        <p:spPr bwMode="auto">
          <a:xfrm>
            <a:off x="814248" y="4582886"/>
            <a:ext cx="1981200" cy="0"/>
          </a:xfrm>
          <a:prstGeom prst="line">
            <a:avLst/>
          </a:prstGeom>
          <a:ln>
            <a:solidFill>
              <a:srgbClr val="800000"/>
            </a:solidFill>
            <a:headEnd/>
            <a:tailEn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wrap="square">
            <a:spAutoFit/>
          </a:bodyPr>
          <a:lstStyle/>
          <a:p>
            <a:endParaRPr lang="en-US" sz="1800" dirty="0"/>
          </a:p>
        </p:txBody>
      </p:sp>
      <p:sp>
        <p:nvSpPr>
          <p:cNvPr id="24" name="Title 23"/>
          <p:cNvSpPr>
            <a:spLocks noGrp="1"/>
          </p:cNvSpPr>
          <p:nvPr>
            <p:ph type="title"/>
          </p:nvPr>
        </p:nvSpPr>
        <p:spPr/>
        <p:txBody>
          <a:bodyPr/>
          <a:lstStyle/>
          <a:p>
            <a:r>
              <a:rPr lang="en-US" dirty="0" smtClean="0"/>
              <a:t>How Do We Generate Sales?</a:t>
            </a:r>
            <a:endParaRPr lang="en-US" dirty="0"/>
          </a:p>
        </p:txBody>
      </p:sp>
      <p:cxnSp>
        <p:nvCxnSpPr>
          <p:cNvPr id="28" name="Straight Connector 27"/>
          <p:cNvCxnSpPr/>
          <p:nvPr/>
        </p:nvCxnSpPr>
        <p:spPr>
          <a:xfrm>
            <a:off x="1797594" y="3268004"/>
            <a:ext cx="5257800" cy="0"/>
          </a:xfrm>
          <a:prstGeom prst="line">
            <a:avLst/>
          </a:prstGeom>
          <a:ln>
            <a:solidFill>
              <a:srgbClr val="80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797594" y="3269342"/>
            <a:ext cx="0" cy="457200"/>
          </a:xfrm>
          <a:prstGeom prst="straightConnector1">
            <a:avLst/>
          </a:prstGeom>
          <a:ln>
            <a:solidFill>
              <a:srgbClr val="8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2" name="Text Box 4"/>
          <p:cNvSpPr txBox="1">
            <a:spLocks noChangeArrowheads="1"/>
          </p:cNvSpPr>
          <p:nvPr/>
        </p:nvSpPr>
        <p:spPr bwMode="auto">
          <a:xfrm>
            <a:off x="730794" y="3733800"/>
            <a:ext cx="1901952" cy="406400"/>
          </a:xfrm>
          <a:prstGeom prst="rect">
            <a:avLst/>
          </a:prstGeom>
          <a:solidFill>
            <a:srgbClr val="9933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spcBef>
                <a:spcPct val="0"/>
              </a:spcBef>
              <a:spcAft>
                <a:spcPct val="0"/>
              </a:spcAft>
            </a:pPr>
            <a:r>
              <a:rPr lang="en-US" sz="1800" dirty="0" smtClean="0">
                <a:solidFill>
                  <a:schemeClr val="lt1"/>
                </a:solidFill>
                <a:latin typeface="+mn-lt"/>
                <a:cs typeface="+mn-cs"/>
              </a:rPr>
              <a:t>Transaction</a:t>
            </a:r>
            <a:endParaRPr lang="en-US" sz="1800" dirty="0">
              <a:solidFill>
                <a:schemeClr val="lt1"/>
              </a:solidFill>
              <a:latin typeface="+mn-lt"/>
              <a:cs typeface="+mn-cs"/>
            </a:endParaRPr>
          </a:p>
        </p:txBody>
      </p:sp>
      <p:sp>
        <p:nvSpPr>
          <p:cNvPr id="33" name="Text Box 4"/>
          <p:cNvSpPr txBox="1">
            <a:spLocks noChangeArrowheads="1"/>
          </p:cNvSpPr>
          <p:nvPr/>
        </p:nvSpPr>
        <p:spPr bwMode="auto">
          <a:xfrm>
            <a:off x="6144042" y="3759200"/>
            <a:ext cx="1901952" cy="406400"/>
          </a:xfrm>
          <a:prstGeom prst="rect">
            <a:avLst/>
          </a:prstGeom>
          <a:solidFill>
            <a:srgbClr val="9933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1800" dirty="0" smtClean="0">
                <a:solidFill>
                  <a:schemeClr val="lt1"/>
                </a:solidFill>
                <a:latin typeface="+mn-lt"/>
                <a:cs typeface="+mn-cs"/>
              </a:rPr>
              <a:t>Average Check</a:t>
            </a:r>
            <a:endParaRPr lang="en-US" sz="1800" dirty="0">
              <a:solidFill>
                <a:schemeClr val="lt1"/>
              </a:solidFill>
              <a:latin typeface="+mn-lt"/>
              <a:cs typeface="+mn-cs"/>
            </a:endParaRPr>
          </a:p>
        </p:txBody>
      </p:sp>
      <p:sp>
        <p:nvSpPr>
          <p:cNvPr id="51" name="Line 18"/>
          <p:cNvSpPr>
            <a:spLocks noChangeShapeType="1"/>
          </p:cNvSpPr>
          <p:nvPr/>
        </p:nvSpPr>
        <p:spPr bwMode="auto">
          <a:xfrm>
            <a:off x="4769394" y="4597400"/>
            <a:ext cx="3474720" cy="0"/>
          </a:xfrm>
          <a:prstGeom prst="line">
            <a:avLst/>
          </a:prstGeom>
          <a:ln>
            <a:solidFill>
              <a:srgbClr val="800000"/>
            </a:solidFill>
            <a:headEnd/>
            <a:tailEn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wrap="square">
            <a:spAutoFit/>
          </a:bodyPr>
          <a:lstStyle/>
          <a:p>
            <a:endParaRPr lang="en-US" sz="1800" dirty="0"/>
          </a:p>
        </p:txBody>
      </p:sp>
      <p:cxnSp>
        <p:nvCxnSpPr>
          <p:cNvPr id="54" name="Straight Arrow Connector 53"/>
          <p:cNvCxnSpPr/>
          <p:nvPr/>
        </p:nvCxnSpPr>
        <p:spPr>
          <a:xfrm flipV="1">
            <a:off x="8270964" y="4582886"/>
            <a:ext cx="0" cy="624114"/>
          </a:xfrm>
          <a:prstGeom prst="straightConnector1">
            <a:avLst/>
          </a:prstGeom>
          <a:ln>
            <a:solidFill>
              <a:srgbClr val="8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7055394" y="3287486"/>
            <a:ext cx="0" cy="457200"/>
          </a:xfrm>
          <a:prstGeom prst="straightConnector1">
            <a:avLst/>
          </a:prstGeom>
          <a:ln>
            <a:solidFill>
              <a:srgbClr val="8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7" name="Line 6"/>
          <p:cNvSpPr>
            <a:spLocks noChangeShapeType="1"/>
          </p:cNvSpPr>
          <p:nvPr/>
        </p:nvSpPr>
        <p:spPr bwMode="auto">
          <a:xfrm flipV="1">
            <a:off x="1767114" y="4140200"/>
            <a:ext cx="0" cy="457200"/>
          </a:xfrm>
          <a:prstGeom prst="line">
            <a:avLst/>
          </a:prstGeom>
          <a:noFill/>
          <a:ln w="12700">
            <a:solidFill>
              <a:srgbClr val="993300"/>
            </a:solidFill>
            <a:round/>
            <a:headEnd/>
            <a:tailEnd type="triangle" w="med" len="med"/>
          </a:ln>
          <a:effectLst/>
          <a:scene3d>
            <a:camera prst="orthographicFront"/>
            <a:lightRig rig="threePt" dir="t"/>
          </a:scene3d>
          <a:sp3d>
            <a:bevelT prst="angle"/>
          </a:sp3d>
        </p:spPr>
        <p:txBody>
          <a:bodyPr wrap="square">
            <a:spAutoFit/>
          </a:bodyPr>
          <a:lstStyle/>
          <a:p>
            <a:endParaRPr lang="en-US" sz="1800" dirty="0"/>
          </a:p>
        </p:txBody>
      </p:sp>
      <p:sp>
        <p:nvSpPr>
          <p:cNvPr id="38" name="Line 6"/>
          <p:cNvSpPr>
            <a:spLocks noChangeShapeType="1"/>
          </p:cNvSpPr>
          <p:nvPr/>
        </p:nvSpPr>
        <p:spPr bwMode="auto">
          <a:xfrm flipV="1">
            <a:off x="7055394" y="4140200"/>
            <a:ext cx="0" cy="457200"/>
          </a:xfrm>
          <a:prstGeom prst="line">
            <a:avLst/>
          </a:prstGeom>
          <a:noFill/>
          <a:ln w="12700">
            <a:solidFill>
              <a:srgbClr val="993300"/>
            </a:solidFill>
            <a:round/>
            <a:headEnd/>
            <a:tailEnd type="triangle" w="med" len="med"/>
          </a:ln>
          <a:effectLst/>
          <a:scene3d>
            <a:camera prst="orthographicFront"/>
            <a:lightRig rig="threePt" dir="t"/>
          </a:scene3d>
          <a:sp3d>
            <a:bevelT prst="angle"/>
          </a:sp3d>
        </p:spPr>
        <p:txBody>
          <a:bodyPr wrap="square">
            <a:spAutoFit/>
          </a:bodyPr>
          <a:lstStyle/>
          <a:p>
            <a:endParaRPr lang="en-US" sz="1800" dirty="0"/>
          </a:p>
        </p:txBody>
      </p:sp>
      <p:cxnSp>
        <p:nvCxnSpPr>
          <p:cNvPr id="41" name="Straight Arrow Connector 40"/>
          <p:cNvCxnSpPr/>
          <p:nvPr/>
        </p:nvCxnSpPr>
        <p:spPr>
          <a:xfrm flipV="1">
            <a:off x="6670764" y="4582886"/>
            <a:ext cx="0" cy="624114"/>
          </a:xfrm>
          <a:prstGeom prst="straightConnector1">
            <a:avLst/>
          </a:prstGeom>
          <a:ln>
            <a:solidFill>
              <a:srgbClr val="8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780934" y="4568372"/>
            <a:ext cx="0" cy="624114"/>
          </a:xfrm>
          <a:prstGeom prst="straightConnector1">
            <a:avLst/>
          </a:prstGeom>
          <a:ln>
            <a:solidFill>
              <a:srgbClr val="8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799734" y="4568372"/>
            <a:ext cx="0" cy="624114"/>
          </a:xfrm>
          <a:prstGeom prst="straightConnector1">
            <a:avLst/>
          </a:prstGeom>
          <a:ln>
            <a:solidFill>
              <a:srgbClr val="8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Text Box 12"/>
          <p:cNvSpPr txBox="1">
            <a:spLocks noChangeArrowheads="1"/>
          </p:cNvSpPr>
          <p:nvPr/>
        </p:nvSpPr>
        <p:spPr bwMode="auto">
          <a:xfrm>
            <a:off x="3854994" y="5174342"/>
            <a:ext cx="1645920" cy="731520"/>
          </a:xfrm>
          <a:prstGeom prst="rect">
            <a:avLst/>
          </a:prstGeom>
          <a:solidFill>
            <a:srgbClr val="8000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US" sz="1800" dirty="0" smtClean="0">
                <a:solidFill>
                  <a:schemeClr val="lt1"/>
                </a:solidFill>
                <a:latin typeface="+mn-lt"/>
                <a:cs typeface="+mn-cs"/>
              </a:rPr>
              <a:t>Premium </a:t>
            </a:r>
          </a:p>
          <a:p>
            <a:pPr algn="ctr"/>
            <a:r>
              <a:rPr lang="en-US" sz="1800" dirty="0" smtClean="0">
                <a:solidFill>
                  <a:schemeClr val="lt1"/>
                </a:solidFill>
                <a:latin typeface="+mn-lt"/>
                <a:cs typeface="+mn-cs"/>
              </a:rPr>
              <a:t>Products</a:t>
            </a:r>
            <a:endParaRPr lang="en-US" sz="1800" dirty="0">
              <a:solidFill>
                <a:schemeClr val="lt1"/>
              </a:solidFill>
              <a:latin typeface="+mn-lt"/>
              <a:cs typeface="+mn-cs"/>
            </a:endParaRPr>
          </a:p>
        </p:txBody>
      </p:sp>
      <p:cxnSp>
        <p:nvCxnSpPr>
          <p:cNvPr id="25" name="Straight Arrow Connector 24"/>
          <p:cNvCxnSpPr/>
          <p:nvPr/>
        </p:nvCxnSpPr>
        <p:spPr>
          <a:xfrm flipV="1">
            <a:off x="4769394" y="4597400"/>
            <a:ext cx="0" cy="624114"/>
          </a:xfrm>
          <a:prstGeom prst="straightConnector1">
            <a:avLst/>
          </a:prstGeom>
          <a:ln>
            <a:solidFill>
              <a:srgbClr val="8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200" y="1524000"/>
            <a:ext cx="8915400" cy="461665"/>
          </a:xfrm>
          <a:prstGeom prst="rect">
            <a:avLst/>
          </a:prstGeom>
          <a:noFill/>
        </p:spPr>
        <p:txBody>
          <a:bodyPr wrap="square" rtlCol="0">
            <a:spAutoFit/>
          </a:bodyPr>
          <a:lstStyle/>
          <a:p>
            <a:pPr algn="ctr"/>
            <a:r>
              <a:rPr lang="en-US" dirty="0" smtClean="0">
                <a:latin typeface="Arial Black" pitchFamily="34" charset="0"/>
              </a:rPr>
              <a:t>Putting it all together</a:t>
            </a:r>
            <a:endParaRPr lang="en-US" dirty="0">
              <a:latin typeface="Arial Black" pitchFamily="34" charset="0"/>
            </a:endParaRPr>
          </a:p>
        </p:txBody>
      </p:sp>
      <p:sp>
        <p:nvSpPr>
          <p:cNvPr id="43" name="TextBox 42"/>
          <p:cNvSpPr txBox="1"/>
          <p:nvPr/>
        </p:nvSpPr>
        <p:spPr>
          <a:xfrm>
            <a:off x="609600" y="3472542"/>
            <a:ext cx="861133" cy="307777"/>
          </a:xfrm>
          <a:prstGeom prst="rect">
            <a:avLst/>
          </a:prstGeom>
          <a:noFill/>
          <a:scene3d>
            <a:camera prst="orthographicFront"/>
            <a:lightRig rig="threePt" dir="t"/>
          </a:scene3d>
          <a:sp3d>
            <a:bevelT prst="angle"/>
          </a:sp3d>
        </p:spPr>
        <p:txBody>
          <a:bodyPr wrap="none" rtlCol="0">
            <a:spAutoFit/>
          </a:bodyPr>
          <a:lstStyle/>
          <a:p>
            <a:r>
              <a:rPr lang="en-US" sz="1400" dirty="0" smtClean="0">
                <a:latin typeface="+mn-lt"/>
                <a:cs typeface="+mn-cs"/>
              </a:rPr>
              <a:t>Day part</a:t>
            </a:r>
          </a:p>
        </p:txBody>
      </p:sp>
      <p:sp>
        <p:nvSpPr>
          <p:cNvPr id="44" name="TextBox 43"/>
          <p:cNvSpPr txBox="1"/>
          <p:nvPr/>
        </p:nvSpPr>
        <p:spPr>
          <a:xfrm>
            <a:off x="1756230" y="4082795"/>
            <a:ext cx="851515" cy="307777"/>
          </a:xfrm>
          <a:prstGeom prst="rect">
            <a:avLst/>
          </a:prstGeom>
          <a:noFill/>
          <a:scene3d>
            <a:camera prst="orthographicFront"/>
            <a:lightRig rig="threePt" dir="t"/>
          </a:scene3d>
          <a:sp3d>
            <a:bevelT prst="angle"/>
          </a:sp3d>
        </p:spPr>
        <p:txBody>
          <a:bodyPr wrap="none" rtlCol="0">
            <a:spAutoFit/>
          </a:bodyPr>
          <a:lstStyle/>
          <a:p>
            <a:r>
              <a:rPr lang="en-US" sz="1400" dirty="0" smtClean="0">
                <a:latin typeface="+mn-lt"/>
                <a:cs typeface="+mn-cs"/>
              </a:rPr>
              <a:t>Channel</a:t>
            </a:r>
          </a:p>
        </p:txBody>
      </p:sp>
      <p:sp>
        <p:nvSpPr>
          <p:cNvPr id="47" name="TextBox 46"/>
          <p:cNvSpPr txBox="1"/>
          <p:nvPr/>
        </p:nvSpPr>
        <p:spPr>
          <a:xfrm>
            <a:off x="6172200" y="3505200"/>
            <a:ext cx="861133" cy="307777"/>
          </a:xfrm>
          <a:prstGeom prst="rect">
            <a:avLst/>
          </a:prstGeom>
          <a:noFill/>
          <a:scene3d>
            <a:camera prst="orthographicFront"/>
            <a:lightRig rig="threePt" dir="t"/>
          </a:scene3d>
          <a:sp3d>
            <a:bevelT prst="angle"/>
          </a:sp3d>
        </p:spPr>
        <p:txBody>
          <a:bodyPr wrap="none" rtlCol="0">
            <a:spAutoFit/>
          </a:bodyPr>
          <a:lstStyle/>
          <a:p>
            <a:r>
              <a:rPr lang="en-US" sz="1400" dirty="0" smtClean="0">
                <a:latin typeface="+mn-lt"/>
                <a:cs typeface="+mn-cs"/>
              </a:rPr>
              <a:t>Day part</a:t>
            </a:r>
          </a:p>
        </p:txBody>
      </p:sp>
      <p:sp>
        <p:nvSpPr>
          <p:cNvPr id="48" name="TextBox 47"/>
          <p:cNvSpPr txBox="1"/>
          <p:nvPr/>
        </p:nvSpPr>
        <p:spPr>
          <a:xfrm>
            <a:off x="7318830" y="4115453"/>
            <a:ext cx="851515" cy="307777"/>
          </a:xfrm>
          <a:prstGeom prst="rect">
            <a:avLst/>
          </a:prstGeom>
          <a:noFill/>
          <a:scene3d>
            <a:camera prst="orthographicFront"/>
            <a:lightRig rig="threePt" dir="t"/>
          </a:scene3d>
          <a:sp3d>
            <a:bevelT prst="angle"/>
          </a:sp3d>
        </p:spPr>
        <p:txBody>
          <a:bodyPr wrap="none" rtlCol="0">
            <a:spAutoFit/>
          </a:bodyPr>
          <a:lstStyle/>
          <a:p>
            <a:r>
              <a:rPr lang="en-US" sz="1400" dirty="0" smtClean="0">
                <a:latin typeface="+mn-lt"/>
                <a:cs typeface="+mn-cs"/>
              </a:rPr>
              <a:t>Channel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animBg="1"/>
      <p:bldP spid="13" grpId="0" animBg="1"/>
      <p:bldP spid="19" grpId="0" animBg="1"/>
      <p:bldP spid="32" grpId="0" animBg="1"/>
      <p:bldP spid="33" grpId="0" animBg="1"/>
      <p:bldP spid="51" grpId="0" animBg="1"/>
      <p:bldP spid="37" grpId="0" animBg="1"/>
      <p:bldP spid="38" grpId="0" animBg="1"/>
      <p:bldP spid="23" grpId="0" animBg="1"/>
      <p:bldP spid="26" grpId="0"/>
      <p:bldP spid="43" grpId="0"/>
      <p:bldP spid="44" grpId="0"/>
      <p:bldP spid="47" grpId="0"/>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495800"/>
            <a:ext cx="9296400" cy="1101725"/>
          </a:xfrm>
        </p:spPr>
        <p:txBody>
          <a:bodyPr/>
          <a:lstStyle/>
          <a:p>
            <a:r>
              <a:rPr lang="en-US" dirty="0" smtClean="0"/>
              <a:t>You Should Know Your Sales Potential</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Calculate Delivery Sales Potential</a:t>
            </a:r>
            <a:endParaRPr lang="en-US" dirty="0"/>
          </a:p>
        </p:txBody>
      </p:sp>
      <p:sp>
        <p:nvSpPr>
          <p:cNvPr id="6" name="TextBox 5"/>
          <p:cNvSpPr txBox="1"/>
          <p:nvPr/>
        </p:nvSpPr>
        <p:spPr>
          <a:xfrm>
            <a:off x="0" y="1524000"/>
            <a:ext cx="8915400" cy="461665"/>
          </a:xfrm>
          <a:prstGeom prst="rect">
            <a:avLst/>
          </a:prstGeom>
          <a:noFill/>
        </p:spPr>
        <p:txBody>
          <a:bodyPr wrap="square" rtlCol="0">
            <a:spAutoFit/>
          </a:bodyPr>
          <a:lstStyle/>
          <a:p>
            <a:r>
              <a:rPr lang="en-US" dirty="0" smtClean="0">
                <a:latin typeface="Arial Black" pitchFamily="34" charset="0"/>
              </a:rPr>
              <a:t>You Need To Know</a:t>
            </a:r>
            <a:endParaRPr lang="en-US" dirty="0">
              <a:latin typeface="Arial Black" pitchFamily="34" charset="0"/>
            </a:endParaRPr>
          </a:p>
        </p:txBody>
      </p:sp>
      <p:sp>
        <p:nvSpPr>
          <p:cNvPr id="9" name="TextBox 8"/>
          <p:cNvSpPr txBox="1"/>
          <p:nvPr/>
        </p:nvSpPr>
        <p:spPr>
          <a:xfrm>
            <a:off x="228600" y="1676400"/>
            <a:ext cx="655949" cy="1107996"/>
          </a:xfrm>
          <a:prstGeom prst="rect">
            <a:avLst/>
          </a:prstGeom>
          <a:noFill/>
        </p:spPr>
        <p:txBody>
          <a:bodyPr wrap="none" rtlCol="0">
            <a:spAutoFit/>
          </a:bodyPr>
          <a:lstStyle/>
          <a:p>
            <a:r>
              <a:rPr lang="en-US" sz="6600" b="1" dirty="0">
                <a:latin typeface="+mn-lt"/>
                <a:cs typeface="+mn-cs"/>
              </a:rPr>
              <a:t>1</a:t>
            </a:r>
          </a:p>
        </p:txBody>
      </p:sp>
      <p:sp>
        <p:nvSpPr>
          <p:cNvPr id="10" name="TextBox 9"/>
          <p:cNvSpPr txBox="1"/>
          <p:nvPr/>
        </p:nvSpPr>
        <p:spPr>
          <a:xfrm>
            <a:off x="4953000" y="1676400"/>
            <a:ext cx="655949" cy="1107996"/>
          </a:xfrm>
          <a:prstGeom prst="rect">
            <a:avLst/>
          </a:prstGeom>
          <a:noFill/>
        </p:spPr>
        <p:txBody>
          <a:bodyPr wrap="none" rtlCol="0">
            <a:spAutoFit/>
          </a:bodyPr>
          <a:lstStyle/>
          <a:p>
            <a:r>
              <a:rPr lang="en-US" sz="6600" b="1" dirty="0" smtClean="0">
                <a:latin typeface="+mn-lt"/>
                <a:cs typeface="+mn-cs"/>
              </a:rPr>
              <a:t>2</a:t>
            </a:r>
            <a:endParaRPr lang="en-US" sz="6600" b="1" dirty="0">
              <a:latin typeface="+mn-lt"/>
              <a:cs typeface="+mn-cs"/>
            </a:endParaRPr>
          </a:p>
        </p:txBody>
      </p:sp>
      <p:grpSp>
        <p:nvGrpSpPr>
          <p:cNvPr id="11" name="Group 10"/>
          <p:cNvGrpSpPr/>
          <p:nvPr/>
        </p:nvGrpSpPr>
        <p:grpSpPr>
          <a:xfrm>
            <a:off x="228600" y="2667000"/>
            <a:ext cx="4114800" cy="1966913"/>
            <a:chOff x="-3200400" y="457200"/>
            <a:chExt cx="4800601" cy="2119313"/>
          </a:xfrm>
        </p:grpSpPr>
        <p:grpSp>
          <p:nvGrpSpPr>
            <p:cNvPr id="12" name="Group 62"/>
            <p:cNvGrpSpPr/>
            <p:nvPr/>
          </p:nvGrpSpPr>
          <p:grpSpPr>
            <a:xfrm>
              <a:off x="-3200400" y="457200"/>
              <a:ext cx="4800601" cy="2119313"/>
              <a:chOff x="3048000" y="1524000"/>
              <a:chExt cx="5745163" cy="5167313"/>
            </a:xfrm>
          </p:grpSpPr>
          <p:pic>
            <p:nvPicPr>
              <p:cNvPr id="14"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15" name="Rectangle 14"/>
              <p:cNvSpPr/>
              <p:nvPr/>
            </p:nvSpPr>
            <p:spPr>
              <a:xfrm>
                <a:off x="3200400" y="1676400"/>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3" name="Rectangle 3"/>
            <p:cNvSpPr txBox="1">
              <a:spLocks noChangeArrowheads="1"/>
            </p:cNvSpPr>
            <p:nvPr/>
          </p:nvSpPr>
          <p:spPr>
            <a:xfrm>
              <a:off x="-3040380" y="533400"/>
              <a:ext cx="4160520" cy="1979613"/>
            </a:xfrm>
            <a:prstGeom prst="rect">
              <a:avLst/>
            </a:prstGeom>
          </p:spPr>
          <p:txBody>
            <a:bodyPr/>
            <a:lstStyle/>
            <a:p>
              <a:pPr marL="342900" lvl="0" indent="-342900" fontAlgn="auto">
                <a:spcBef>
                  <a:spcPct val="20000"/>
                </a:spcBef>
                <a:spcAft>
                  <a:spcPts val="0"/>
                </a:spcAft>
                <a:defRPr/>
              </a:pPr>
              <a:endParaRPr lang="en-US" sz="900" b="1" dirty="0" smtClean="0">
                <a:latin typeface="+mn-lt"/>
              </a:endParaRPr>
            </a:p>
            <a:p>
              <a:pPr marL="342900" lvl="0" indent="-342900" fontAlgn="auto">
                <a:spcBef>
                  <a:spcPct val="20000"/>
                </a:spcBef>
                <a:spcAft>
                  <a:spcPts val="0"/>
                </a:spcAft>
                <a:defRPr/>
              </a:pPr>
              <a:r>
                <a:rPr lang="en-US" sz="2000" b="1" dirty="0" smtClean="0">
                  <a:latin typeface="+mn-lt"/>
                </a:rPr>
                <a:t>trade zone </a:t>
              </a:r>
              <a:endParaRPr kumimoji="0" lang="en-US" sz="1600" b="0" i="0" u="none" strike="noStrike" kern="1200" cap="none" spc="0" normalizeH="0" baseline="0" noProof="0" dirty="0" smtClean="0">
                <a:ln>
                  <a:noFill/>
                </a:ln>
                <a:effectLst/>
                <a:uLnTx/>
                <a:uFillTx/>
                <a:latin typeface="+mn-lt"/>
                <a:ea typeface="+mn-ea"/>
                <a:cs typeface="+mn-cs"/>
              </a:endParaRPr>
            </a:p>
            <a:p>
              <a:pPr marL="342900" lvl="0" indent="-342900" fontAlgn="auto">
                <a:spcBef>
                  <a:spcPct val="20000"/>
                </a:spcBef>
                <a:spcAft>
                  <a:spcPts val="0"/>
                </a:spcAft>
                <a:defRPr/>
              </a:pPr>
              <a:endParaRPr kumimoji="0" lang="en-US" sz="1600" b="0" i="0" u="none" strike="noStrike" kern="1200" cap="none" spc="0" normalizeH="0" baseline="0" noProof="0" dirty="0" smtClean="0">
                <a:ln>
                  <a:noFill/>
                </a:ln>
                <a:effectLst/>
                <a:uLnTx/>
                <a:uFillTx/>
                <a:latin typeface="+mn-lt"/>
                <a:ea typeface="+mn-ea"/>
                <a:cs typeface="+mn-cs"/>
              </a:endParaRPr>
            </a:p>
            <a:p>
              <a:pPr marL="342900" lvl="0" indent="-342900" fontAlgn="auto">
                <a:lnSpc>
                  <a:spcPct val="75000"/>
                </a:lnSpc>
                <a:spcBef>
                  <a:spcPct val="20000"/>
                </a:spcBef>
                <a:spcAft>
                  <a:spcPts val="0"/>
                </a:spcAft>
                <a:buClr>
                  <a:srgbClr val="800000"/>
                </a:buClr>
                <a:buFont typeface="Wingdings" pitchFamily="2" charset="2"/>
                <a:buChar char="q"/>
                <a:defRPr/>
              </a:pPr>
              <a:r>
                <a:rPr lang="en-US" sz="2000" dirty="0" smtClean="0">
                  <a:latin typeface="+mn-lt"/>
                  <a:cs typeface="+mn-cs"/>
                </a:rPr>
                <a:t>Household count</a:t>
              </a:r>
            </a:p>
            <a:p>
              <a:pPr marL="342900" lvl="0" indent="-342900" fontAlgn="auto">
                <a:lnSpc>
                  <a:spcPct val="75000"/>
                </a:lnSpc>
                <a:spcBef>
                  <a:spcPct val="20000"/>
                </a:spcBef>
                <a:spcAft>
                  <a:spcPts val="0"/>
                </a:spcAft>
                <a:buClr>
                  <a:srgbClr val="800000"/>
                </a:buClr>
                <a:buFont typeface="Wingdings" pitchFamily="2" charset="2"/>
                <a:buChar char="q"/>
                <a:defRPr/>
              </a:pPr>
              <a:r>
                <a:rPr lang="en-US" sz="2000" dirty="0" smtClean="0">
                  <a:latin typeface="+mn-lt"/>
                  <a:cs typeface="+mn-cs"/>
                </a:rPr>
                <a:t>Demographics</a:t>
              </a:r>
            </a:p>
            <a:p>
              <a:pPr marL="342900" lvl="0" indent="-342900" fontAlgn="auto">
                <a:lnSpc>
                  <a:spcPct val="75000"/>
                </a:lnSpc>
                <a:spcBef>
                  <a:spcPct val="20000"/>
                </a:spcBef>
                <a:spcAft>
                  <a:spcPts val="0"/>
                </a:spcAft>
                <a:buClr>
                  <a:srgbClr val="800000"/>
                </a:buClr>
                <a:buFont typeface="Wingdings" pitchFamily="2" charset="2"/>
                <a:buChar char="q"/>
                <a:defRPr/>
              </a:pPr>
              <a:r>
                <a:rPr lang="en-US" sz="2000" dirty="0" smtClean="0">
                  <a:latin typeface="+mn-lt"/>
                  <a:cs typeface="+mn-cs"/>
                </a:rPr>
                <a:t>Potential Pizza Hut users</a:t>
              </a:r>
            </a:p>
            <a:p>
              <a:pPr marL="342900" lvl="0" indent="-342900" fontAlgn="auto">
                <a:lnSpc>
                  <a:spcPct val="75000"/>
                </a:lnSpc>
                <a:spcBef>
                  <a:spcPct val="20000"/>
                </a:spcBef>
                <a:spcAft>
                  <a:spcPts val="0"/>
                </a:spcAft>
                <a:defRPr/>
              </a:pPr>
              <a:endParaRPr lang="en-US" sz="1600" dirty="0" smtClean="0"/>
            </a:p>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16" name="Group 15"/>
          <p:cNvGrpSpPr/>
          <p:nvPr/>
        </p:nvGrpSpPr>
        <p:grpSpPr>
          <a:xfrm>
            <a:off x="4724400" y="2667001"/>
            <a:ext cx="4191000" cy="1905000"/>
            <a:chOff x="-3200400" y="457200"/>
            <a:chExt cx="4800601" cy="2119313"/>
          </a:xfrm>
        </p:grpSpPr>
        <p:grpSp>
          <p:nvGrpSpPr>
            <p:cNvPr id="17" name="Group 62"/>
            <p:cNvGrpSpPr/>
            <p:nvPr/>
          </p:nvGrpSpPr>
          <p:grpSpPr>
            <a:xfrm>
              <a:off x="-3200400" y="457200"/>
              <a:ext cx="4800601" cy="2119313"/>
              <a:chOff x="3048000" y="1524000"/>
              <a:chExt cx="5745163" cy="5167313"/>
            </a:xfrm>
          </p:grpSpPr>
          <p:pic>
            <p:nvPicPr>
              <p:cNvPr id="19"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20" name="Rectangle 19"/>
              <p:cNvSpPr/>
              <p:nvPr/>
            </p:nvSpPr>
            <p:spPr>
              <a:xfrm>
                <a:off x="3200400" y="1676400"/>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8" name="Rectangle 3"/>
            <p:cNvSpPr txBox="1">
              <a:spLocks noChangeArrowheads="1"/>
            </p:cNvSpPr>
            <p:nvPr/>
          </p:nvSpPr>
          <p:spPr>
            <a:xfrm>
              <a:off x="-3040380" y="533400"/>
              <a:ext cx="4160520" cy="1979613"/>
            </a:xfrm>
            <a:prstGeom prst="rect">
              <a:avLst/>
            </a:prstGeom>
          </p:spPr>
          <p:txBody>
            <a:bodyPr/>
            <a:lstStyle/>
            <a:p>
              <a:pPr marL="342900" lvl="0" indent="-342900" fontAlgn="auto">
                <a:lnSpc>
                  <a:spcPct val="75000"/>
                </a:lnSpc>
                <a:spcBef>
                  <a:spcPct val="20000"/>
                </a:spcBef>
                <a:spcAft>
                  <a:spcPts val="0"/>
                </a:spcAft>
                <a:defRPr/>
              </a:pPr>
              <a:endParaRPr lang="en-US" sz="2000" b="1" dirty="0" smtClean="0">
                <a:latin typeface="+mn-lt"/>
              </a:endParaRPr>
            </a:p>
            <a:p>
              <a:pPr marL="342900" lvl="0" indent="-342900" fontAlgn="auto">
                <a:lnSpc>
                  <a:spcPct val="75000"/>
                </a:lnSpc>
                <a:spcBef>
                  <a:spcPct val="20000"/>
                </a:spcBef>
                <a:spcAft>
                  <a:spcPts val="0"/>
                </a:spcAft>
                <a:defRPr/>
              </a:pPr>
              <a:r>
                <a:rPr lang="en-US" sz="2000" b="1" dirty="0" smtClean="0">
                  <a:latin typeface="+mn-lt"/>
                </a:rPr>
                <a:t>Ordering Pattern</a:t>
              </a:r>
            </a:p>
            <a:p>
              <a:pPr marL="342900" lvl="0" indent="-342900" fontAlgn="auto">
                <a:lnSpc>
                  <a:spcPct val="75000"/>
                </a:lnSpc>
                <a:spcBef>
                  <a:spcPct val="20000"/>
                </a:spcBef>
                <a:spcAft>
                  <a:spcPts val="0"/>
                </a:spcAft>
                <a:defRPr/>
              </a:pPr>
              <a:endParaRPr lang="en-US" sz="2000" b="1" dirty="0" smtClean="0">
                <a:latin typeface="+mn-lt"/>
              </a:endParaRPr>
            </a:p>
            <a:p>
              <a:pPr marL="342900" lvl="0" indent="-342900" fontAlgn="auto">
                <a:lnSpc>
                  <a:spcPct val="75000"/>
                </a:lnSpc>
                <a:spcBef>
                  <a:spcPct val="20000"/>
                </a:spcBef>
                <a:spcAft>
                  <a:spcPts val="0"/>
                </a:spcAft>
                <a:buClr>
                  <a:srgbClr val="800000"/>
                </a:buClr>
                <a:buFont typeface="Wingdings" pitchFamily="2" charset="2"/>
                <a:buChar char="q"/>
                <a:defRPr/>
              </a:pPr>
              <a:r>
                <a:rPr lang="en-US" sz="2000" dirty="0" smtClean="0">
                  <a:latin typeface="+mn-lt"/>
                  <a:cs typeface="+mn-cs"/>
                </a:rPr>
                <a:t>Order frequency</a:t>
              </a:r>
            </a:p>
            <a:p>
              <a:pPr marL="342900" lvl="0" indent="-342900" fontAlgn="auto">
                <a:lnSpc>
                  <a:spcPct val="75000"/>
                </a:lnSpc>
                <a:spcBef>
                  <a:spcPct val="20000"/>
                </a:spcBef>
                <a:spcAft>
                  <a:spcPts val="0"/>
                </a:spcAft>
                <a:buClr>
                  <a:srgbClr val="800000"/>
                </a:buClr>
                <a:buFont typeface="Wingdings" pitchFamily="2" charset="2"/>
                <a:buChar char="q"/>
                <a:defRPr/>
              </a:pPr>
              <a:r>
                <a:rPr lang="en-US" sz="2000" dirty="0" smtClean="0">
                  <a:latin typeface="+mn-lt"/>
                  <a:cs typeface="+mn-cs"/>
                </a:rPr>
                <a:t>Ticket average</a:t>
              </a:r>
            </a:p>
            <a:p>
              <a:pPr marL="342900" lvl="0" indent="-342900" fontAlgn="auto">
                <a:lnSpc>
                  <a:spcPct val="75000"/>
                </a:lnSpc>
                <a:spcBef>
                  <a:spcPct val="20000"/>
                </a:spcBef>
                <a:spcAft>
                  <a:spcPts val="0"/>
                </a:spcAft>
                <a:buFont typeface="Arial" pitchFamily="34" charset="0"/>
                <a:buChar char="•"/>
                <a:defRPr/>
              </a:pPr>
              <a:endParaRPr lang="en-US" sz="2000" dirty="0" smtClean="0"/>
            </a:p>
            <a:p>
              <a:pPr marL="342900" lvl="0" indent="-342900" fontAlgn="auto">
                <a:lnSpc>
                  <a:spcPct val="75000"/>
                </a:lnSpc>
                <a:spcBef>
                  <a:spcPct val="20000"/>
                </a:spcBef>
                <a:spcAft>
                  <a:spcPts val="0"/>
                </a:spcAft>
                <a:defRPr/>
              </a:pPr>
              <a:endParaRPr lang="en-US" sz="1600" dirty="0" smtClean="0"/>
            </a:p>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27" name="Group 26"/>
          <p:cNvGrpSpPr/>
          <p:nvPr/>
        </p:nvGrpSpPr>
        <p:grpSpPr>
          <a:xfrm>
            <a:off x="152400" y="4876800"/>
            <a:ext cx="8915400" cy="1752600"/>
            <a:chOff x="228600" y="4876800"/>
            <a:chExt cx="8915400" cy="1752600"/>
          </a:xfrm>
        </p:grpSpPr>
        <p:sp>
          <p:nvSpPr>
            <p:cNvPr id="21" name="TextBox 20"/>
            <p:cNvSpPr txBox="1"/>
            <p:nvPr/>
          </p:nvSpPr>
          <p:spPr>
            <a:xfrm>
              <a:off x="228600" y="4876800"/>
              <a:ext cx="8915400" cy="461665"/>
            </a:xfrm>
            <a:prstGeom prst="rect">
              <a:avLst/>
            </a:prstGeom>
            <a:noFill/>
          </p:spPr>
          <p:txBody>
            <a:bodyPr wrap="square" rtlCol="0">
              <a:spAutoFit/>
            </a:bodyPr>
            <a:lstStyle/>
            <a:p>
              <a:r>
                <a:rPr lang="en-US" dirty="0" smtClean="0">
                  <a:latin typeface="Arial Black" pitchFamily="34" charset="0"/>
                </a:rPr>
                <a:t>Formula to calculate delivery sales potential</a:t>
              </a:r>
              <a:endParaRPr lang="en-US" dirty="0">
                <a:latin typeface="Arial Black" pitchFamily="34" charset="0"/>
              </a:endParaRPr>
            </a:p>
          </p:txBody>
        </p:sp>
        <p:grpSp>
          <p:nvGrpSpPr>
            <p:cNvPr id="22" name="Group 21"/>
            <p:cNvGrpSpPr/>
            <p:nvPr/>
          </p:nvGrpSpPr>
          <p:grpSpPr>
            <a:xfrm>
              <a:off x="990600" y="5334000"/>
              <a:ext cx="7772400" cy="1295400"/>
              <a:chOff x="-3200400" y="457200"/>
              <a:chExt cx="4800601" cy="2119313"/>
            </a:xfrm>
          </p:grpSpPr>
          <p:grpSp>
            <p:nvGrpSpPr>
              <p:cNvPr id="23" name="Group 62"/>
              <p:cNvGrpSpPr/>
              <p:nvPr/>
            </p:nvGrpSpPr>
            <p:grpSpPr>
              <a:xfrm>
                <a:off x="-3200400" y="457200"/>
                <a:ext cx="4800601" cy="2119313"/>
                <a:chOff x="3048000" y="1524000"/>
                <a:chExt cx="5745163" cy="5167313"/>
              </a:xfrm>
            </p:grpSpPr>
            <p:pic>
              <p:nvPicPr>
                <p:cNvPr id="25" name="Picture 24" descr="Camouflage Woodland.jpg"/>
                <p:cNvPicPr>
                  <a:picLocks noChangeAspect="1"/>
                </p:cNvPicPr>
                <p:nvPr/>
              </p:nvPicPr>
              <p:blipFill>
                <a:blip r:embed="rId4" cstate="print"/>
                <a:srcRect/>
                <a:stretch>
                  <a:fillRect/>
                </a:stretch>
              </p:blipFill>
              <p:spPr bwMode="auto">
                <a:xfrm>
                  <a:off x="3048000" y="1524000"/>
                  <a:ext cx="5745163" cy="5167313"/>
                </a:xfrm>
                <a:prstGeom prst="rect">
                  <a:avLst/>
                </a:prstGeom>
                <a:noFill/>
                <a:ln w="9525">
                  <a:noFill/>
                  <a:miter lim="800000"/>
                  <a:headEnd/>
                  <a:tailEnd/>
                </a:ln>
              </p:spPr>
            </p:pic>
            <p:sp>
              <p:nvSpPr>
                <p:cNvPr id="26" name="Rectangle 25"/>
                <p:cNvSpPr/>
                <p:nvPr/>
              </p:nvSpPr>
              <p:spPr>
                <a:xfrm>
                  <a:off x="3200400" y="1676399"/>
                  <a:ext cx="5436077" cy="4876801"/>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24" name="Rectangle 3"/>
              <p:cNvSpPr txBox="1">
                <a:spLocks noChangeArrowheads="1"/>
              </p:cNvSpPr>
              <p:nvPr/>
            </p:nvSpPr>
            <p:spPr>
              <a:xfrm>
                <a:off x="-3040380" y="533400"/>
                <a:ext cx="4452322" cy="1979612"/>
              </a:xfrm>
              <a:prstGeom prst="rect">
                <a:avLst/>
              </a:prstGeom>
            </p:spPr>
            <p:txBody>
              <a:bodyPr/>
              <a:lstStyle/>
              <a:p>
                <a:pPr marL="342900" lvl="0" indent="-342900" fontAlgn="auto">
                  <a:lnSpc>
                    <a:spcPct val="75000"/>
                  </a:lnSpc>
                  <a:spcBef>
                    <a:spcPct val="20000"/>
                  </a:spcBef>
                  <a:spcAft>
                    <a:spcPts val="0"/>
                  </a:spcAft>
                  <a:defRPr/>
                </a:pPr>
                <a:r>
                  <a:rPr lang="en-US" sz="2000" b="1" dirty="0" smtClean="0">
                    <a:latin typeface="+mn-lt"/>
                    <a:cs typeface="+mn-cs"/>
                  </a:rPr>
                  <a:t>Sales Potential: </a:t>
                </a:r>
              </a:p>
              <a:p>
                <a:pPr marL="342900" lvl="0" indent="-342900" fontAlgn="auto">
                  <a:lnSpc>
                    <a:spcPct val="75000"/>
                  </a:lnSpc>
                  <a:spcBef>
                    <a:spcPct val="20000"/>
                  </a:spcBef>
                  <a:spcAft>
                    <a:spcPts val="0"/>
                  </a:spcAft>
                  <a:defRPr/>
                </a:pPr>
                <a:endParaRPr lang="en-US" sz="2000" dirty="0" smtClean="0"/>
              </a:p>
              <a:p>
                <a:pPr marL="342900" lvl="0" indent="-342900" fontAlgn="auto">
                  <a:lnSpc>
                    <a:spcPct val="75000"/>
                  </a:lnSpc>
                  <a:spcBef>
                    <a:spcPct val="20000"/>
                  </a:spcBef>
                  <a:spcAft>
                    <a:spcPts val="0"/>
                  </a:spcAft>
                  <a:defRPr/>
                </a:pPr>
                <a:r>
                  <a:rPr lang="en-US" sz="2000" dirty="0" smtClean="0">
                    <a:latin typeface="+mn-lt"/>
                    <a:cs typeface="+mn-cs"/>
                  </a:rPr>
                  <a:t>(# potential users x order frequency x ticket average) /30 days</a:t>
                </a:r>
              </a:p>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lang="en-US" sz="2000" dirty="0" smtClean="0">
                  <a:latin typeface="+mn-lt"/>
                  <a:cs typeface="+mn-cs"/>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Exercise</a:t>
            </a:r>
            <a:endParaRPr lang="en-US" dirty="0"/>
          </a:p>
        </p:txBody>
      </p:sp>
      <p:sp>
        <p:nvSpPr>
          <p:cNvPr id="47" name="TextBox 46"/>
          <p:cNvSpPr txBox="1"/>
          <p:nvPr/>
        </p:nvSpPr>
        <p:spPr>
          <a:xfrm>
            <a:off x="334651" y="1254204"/>
            <a:ext cx="655949" cy="1107996"/>
          </a:xfrm>
          <a:prstGeom prst="rect">
            <a:avLst/>
          </a:prstGeom>
          <a:noFill/>
        </p:spPr>
        <p:txBody>
          <a:bodyPr wrap="none" rtlCol="0">
            <a:spAutoFit/>
          </a:bodyPr>
          <a:lstStyle/>
          <a:p>
            <a:r>
              <a:rPr lang="en-US" sz="6600" b="1" dirty="0">
                <a:latin typeface="+mn-lt"/>
                <a:cs typeface="+mn-cs"/>
              </a:rPr>
              <a:t>1</a:t>
            </a:r>
          </a:p>
        </p:txBody>
      </p:sp>
      <p:sp>
        <p:nvSpPr>
          <p:cNvPr id="48" name="TextBox 47"/>
          <p:cNvSpPr txBox="1"/>
          <p:nvPr/>
        </p:nvSpPr>
        <p:spPr>
          <a:xfrm>
            <a:off x="4800600" y="1254204"/>
            <a:ext cx="655949" cy="1107996"/>
          </a:xfrm>
          <a:prstGeom prst="rect">
            <a:avLst/>
          </a:prstGeom>
          <a:noFill/>
        </p:spPr>
        <p:txBody>
          <a:bodyPr wrap="none" rtlCol="0">
            <a:spAutoFit/>
          </a:bodyPr>
          <a:lstStyle/>
          <a:p>
            <a:r>
              <a:rPr lang="en-US" sz="6600" b="1" dirty="0" smtClean="0">
                <a:latin typeface="+mn-lt"/>
                <a:cs typeface="+mn-cs"/>
              </a:rPr>
              <a:t>2</a:t>
            </a:r>
            <a:endParaRPr lang="en-US" sz="6600" b="1" dirty="0">
              <a:latin typeface="+mn-lt"/>
              <a:cs typeface="+mn-cs"/>
            </a:endParaRPr>
          </a:p>
        </p:txBody>
      </p:sp>
      <p:grpSp>
        <p:nvGrpSpPr>
          <p:cNvPr id="55" name="Group 54"/>
          <p:cNvGrpSpPr/>
          <p:nvPr/>
        </p:nvGrpSpPr>
        <p:grpSpPr>
          <a:xfrm>
            <a:off x="762000" y="5410200"/>
            <a:ext cx="7772400" cy="685800"/>
            <a:chOff x="-3200400" y="457203"/>
            <a:chExt cx="4800600" cy="2119313"/>
          </a:xfrm>
        </p:grpSpPr>
        <p:grpSp>
          <p:nvGrpSpPr>
            <p:cNvPr id="56" name="Group 62"/>
            <p:cNvGrpSpPr/>
            <p:nvPr/>
          </p:nvGrpSpPr>
          <p:grpSpPr>
            <a:xfrm>
              <a:off x="-3200400" y="457203"/>
              <a:ext cx="4800600" cy="2119313"/>
              <a:chOff x="3048000" y="1524007"/>
              <a:chExt cx="5745162" cy="5167313"/>
            </a:xfrm>
          </p:grpSpPr>
          <p:pic>
            <p:nvPicPr>
              <p:cNvPr id="58" name="Picture 57" descr="Camouflage Woodland.jpg"/>
              <p:cNvPicPr>
                <a:picLocks noChangeAspect="1"/>
              </p:cNvPicPr>
              <p:nvPr/>
            </p:nvPicPr>
            <p:blipFill>
              <a:blip r:embed="rId3" cstate="print"/>
              <a:srcRect/>
              <a:stretch>
                <a:fillRect/>
              </a:stretch>
            </p:blipFill>
            <p:spPr bwMode="auto">
              <a:xfrm>
                <a:off x="3048000" y="1524007"/>
                <a:ext cx="5745162" cy="5167313"/>
              </a:xfrm>
              <a:prstGeom prst="rect">
                <a:avLst/>
              </a:prstGeom>
              <a:noFill/>
              <a:ln w="9525">
                <a:noFill/>
                <a:miter lim="800000"/>
                <a:headEnd/>
                <a:tailEnd/>
              </a:ln>
            </p:spPr>
          </p:pic>
          <p:sp>
            <p:nvSpPr>
              <p:cNvPr id="59" name="Rectangle 58"/>
              <p:cNvSpPr/>
              <p:nvPr/>
            </p:nvSpPr>
            <p:spPr>
              <a:xfrm>
                <a:off x="3200401" y="1676397"/>
                <a:ext cx="5436076" cy="4876807"/>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57" name="Rectangle 3"/>
            <p:cNvSpPr txBox="1">
              <a:spLocks noChangeArrowheads="1"/>
            </p:cNvSpPr>
            <p:nvPr/>
          </p:nvSpPr>
          <p:spPr>
            <a:xfrm>
              <a:off x="-3040379" y="533400"/>
              <a:ext cx="4452321" cy="1979612"/>
            </a:xfrm>
            <a:prstGeom prst="rect">
              <a:avLst/>
            </a:prstGeom>
          </p:spPr>
          <p:txBody>
            <a:bodyPr/>
            <a:lstStyle/>
            <a:p>
              <a:pPr algn="ctr"/>
              <a:r>
                <a:rPr lang="en-US" sz="2000" dirty="0" smtClean="0">
                  <a:latin typeface="+mn-lt"/>
                </a:rPr>
                <a:t>Sales per day = </a:t>
              </a:r>
              <a:r>
                <a:rPr lang="en-US" sz="2000" dirty="0" smtClean="0">
                  <a:latin typeface="+mn-lt"/>
                  <a:cs typeface="+mn-cs"/>
                </a:rPr>
                <a:t>(6150 x 1 x 300) / 30 days =</a:t>
              </a:r>
              <a:r>
                <a:rPr lang="en-US" dirty="0" smtClean="0">
                  <a:solidFill>
                    <a:srgbClr val="800000"/>
                  </a:solidFill>
                  <a:latin typeface="+mn-lt"/>
                  <a:cs typeface="+mn-cs"/>
                </a:rPr>
                <a:t>Rs 61,500</a:t>
              </a:r>
              <a:endParaRPr lang="en-US" sz="2000" dirty="0" smtClean="0">
                <a:solidFill>
                  <a:srgbClr val="800000"/>
                </a:solidFill>
                <a:latin typeface="+mn-lt"/>
                <a:cs typeface="+mn-cs"/>
              </a:endParaRPr>
            </a:p>
          </p:txBody>
        </p:sp>
      </p:grpSp>
      <p:sp>
        <p:nvSpPr>
          <p:cNvPr id="60" name="Rectangle 59"/>
          <p:cNvSpPr/>
          <p:nvPr/>
        </p:nvSpPr>
        <p:spPr>
          <a:xfrm>
            <a:off x="762000" y="4953000"/>
            <a:ext cx="1483098" cy="416461"/>
          </a:xfrm>
          <a:prstGeom prst="rect">
            <a:avLst/>
          </a:prstGeom>
        </p:spPr>
        <p:txBody>
          <a:bodyPr wrap="none">
            <a:spAutoFit/>
          </a:bodyPr>
          <a:lstStyle/>
          <a:p>
            <a:pPr marL="342900" lvl="0" indent="-342900" fontAlgn="auto">
              <a:lnSpc>
                <a:spcPct val="75000"/>
              </a:lnSpc>
              <a:spcBef>
                <a:spcPct val="20000"/>
              </a:spcBef>
              <a:spcAft>
                <a:spcPts val="0"/>
              </a:spcAft>
              <a:defRPr/>
            </a:pPr>
            <a:r>
              <a:rPr lang="en-US" sz="2800" b="1" dirty="0" smtClean="0">
                <a:latin typeface="+mn-lt"/>
              </a:rPr>
              <a:t>Answer</a:t>
            </a:r>
          </a:p>
        </p:txBody>
      </p:sp>
      <p:grpSp>
        <p:nvGrpSpPr>
          <p:cNvPr id="62" name="Group 61"/>
          <p:cNvGrpSpPr/>
          <p:nvPr/>
        </p:nvGrpSpPr>
        <p:grpSpPr>
          <a:xfrm>
            <a:off x="76200" y="2147887"/>
            <a:ext cx="4495800" cy="2119313"/>
            <a:chOff x="-3200400" y="457200"/>
            <a:chExt cx="4800601" cy="2119313"/>
          </a:xfrm>
        </p:grpSpPr>
        <p:grpSp>
          <p:nvGrpSpPr>
            <p:cNvPr id="63" name="Group 62"/>
            <p:cNvGrpSpPr/>
            <p:nvPr/>
          </p:nvGrpSpPr>
          <p:grpSpPr>
            <a:xfrm>
              <a:off x="-3200400" y="457200"/>
              <a:ext cx="4800601" cy="2119313"/>
              <a:chOff x="3048000" y="1524000"/>
              <a:chExt cx="5745163" cy="5167313"/>
            </a:xfrm>
          </p:grpSpPr>
          <p:pic>
            <p:nvPicPr>
              <p:cNvPr id="65" name="Picture 9" descr="Camouflage Woodland.jpg"/>
              <p:cNvPicPr>
                <a:picLocks noChangeAspect="1"/>
              </p:cNvPicPr>
              <p:nvPr/>
            </p:nvPicPr>
            <p:blipFill>
              <a:blip r:embed="rId4" cstate="print"/>
              <a:srcRect/>
              <a:stretch>
                <a:fillRect/>
              </a:stretch>
            </p:blipFill>
            <p:spPr bwMode="auto">
              <a:xfrm>
                <a:off x="3048000" y="1524000"/>
                <a:ext cx="5745163" cy="5167313"/>
              </a:xfrm>
              <a:prstGeom prst="rect">
                <a:avLst/>
              </a:prstGeom>
              <a:noFill/>
              <a:ln w="9525">
                <a:noFill/>
                <a:miter lim="800000"/>
                <a:headEnd/>
                <a:tailEnd/>
              </a:ln>
            </p:spPr>
          </p:pic>
          <p:sp>
            <p:nvSpPr>
              <p:cNvPr id="66" name="Rectangle 65"/>
              <p:cNvSpPr/>
              <p:nvPr/>
            </p:nvSpPr>
            <p:spPr>
              <a:xfrm>
                <a:off x="3200400" y="1676400"/>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64" name="Rectangle 3"/>
            <p:cNvSpPr txBox="1">
              <a:spLocks noChangeArrowheads="1"/>
            </p:cNvSpPr>
            <p:nvPr/>
          </p:nvSpPr>
          <p:spPr>
            <a:xfrm>
              <a:off x="-3040380" y="533400"/>
              <a:ext cx="4477849" cy="1979613"/>
            </a:xfrm>
            <a:prstGeom prst="rect">
              <a:avLst/>
            </a:prstGeom>
          </p:spPr>
          <p:txBody>
            <a:bodyPr/>
            <a:lstStyle/>
            <a:p>
              <a:pPr marL="342900" indent="-342900" fontAlgn="auto">
                <a:spcBef>
                  <a:spcPct val="20000"/>
                </a:spcBef>
                <a:spcAft>
                  <a:spcPts val="0"/>
                </a:spcAft>
                <a:defRPr/>
              </a:pPr>
              <a:r>
                <a:rPr lang="en-US" sz="2000" b="1" dirty="0" smtClean="0">
                  <a:latin typeface="+mn-lt"/>
                </a:rPr>
                <a:t>trade zone </a:t>
              </a:r>
            </a:p>
            <a:p>
              <a:pPr marL="342900" lvl="0" indent="-342900" fontAlgn="auto">
                <a:spcBef>
                  <a:spcPct val="20000"/>
                </a:spcBef>
                <a:spcAft>
                  <a:spcPts val="0"/>
                </a:spcAft>
                <a:defRPr/>
              </a:pPr>
              <a:endParaRPr kumimoji="0" lang="en-US" sz="1600" b="0" i="0" u="none" strike="noStrike" kern="1200" cap="none" spc="0" normalizeH="0" baseline="0" noProof="0" dirty="0" smtClean="0">
                <a:ln>
                  <a:noFill/>
                </a:ln>
                <a:effectLst/>
                <a:uLnTx/>
                <a:uFillTx/>
                <a:latin typeface="+mn-lt"/>
                <a:ea typeface="+mn-ea"/>
                <a:cs typeface="+mn-cs"/>
              </a:endParaRPr>
            </a:p>
            <a:p>
              <a:pPr marL="342900" indent="-342900" fontAlgn="auto">
                <a:lnSpc>
                  <a:spcPct val="75000"/>
                </a:lnSpc>
                <a:spcBef>
                  <a:spcPct val="20000"/>
                </a:spcBef>
                <a:spcAft>
                  <a:spcPts val="0"/>
                </a:spcAft>
                <a:buClr>
                  <a:srgbClr val="800000"/>
                </a:buClr>
                <a:buFont typeface="Wingdings" pitchFamily="2" charset="2"/>
                <a:buChar char="q"/>
                <a:defRPr/>
              </a:pPr>
              <a:r>
                <a:rPr lang="en-US" sz="2000" dirty="0" smtClean="0">
                  <a:latin typeface="+mn-lt"/>
                  <a:cs typeface="+mn-cs"/>
                </a:rPr>
                <a:t>Household count:	14,500</a:t>
              </a:r>
            </a:p>
            <a:p>
              <a:pPr marL="342900" marR="0" indent="-342900" defTabSz="914400" eaLnBrk="1" fontAlgn="auto" latinLnBrk="0" hangingPunct="1">
                <a:lnSpc>
                  <a:spcPct val="75000"/>
                </a:lnSpc>
                <a:spcBef>
                  <a:spcPct val="20000"/>
                </a:spcBef>
                <a:spcAft>
                  <a:spcPts val="0"/>
                </a:spcAft>
                <a:buClr>
                  <a:srgbClr val="800000"/>
                </a:buClr>
                <a:buSzTx/>
                <a:buFont typeface="Wingdings" pitchFamily="2" charset="2"/>
                <a:buChar char="q"/>
                <a:tabLst/>
                <a:defRPr/>
              </a:pPr>
              <a:r>
                <a:rPr lang="en-US" sz="2000" dirty="0" smtClean="0">
                  <a:latin typeface="+mn-lt"/>
                  <a:cs typeface="+mn-cs"/>
                </a:rPr>
                <a:t>Demographics:          SEC- A,B</a:t>
              </a:r>
            </a:p>
            <a:p>
              <a:pPr marL="342900" marR="0" indent="-342900" defTabSz="914400" eaLnBrk="1" fontAlgn="auto" latinLnBrk="0" hangingPunct="1">
                <a:lnSpc>
                  <a:spcPct val="75000"/>
                </a:lnSpc>
                <a:spcBef>
                  <a:spcPct val="20000"/>
                </a:spcBef>
                <a:spcAft>
                  <a:spcPts val="0"/>
                </a:spcAft>
                <a:buClr>
                  <a:srgbClr val="800000"/>
                </a:buClr>
                <a:buSzTx/>
                <a:buFont typeface="Wingdings" pitchFamily="2" charset="2"/>
                <a:buChar char="q"/>
                <a:tabLst/>
                <a:defRPr/>
              </a:pPr>
              <a:r>
                <a:rPr lang="en-US" sz="2000" dirty="0" smtClean="0">
                  <a:latin typeface="+mn-lt"/>
                  <a:cs typeface="+mn-cs"/>
                </a:rPr>
                <a:t>Potential PH users:	6150</a:t>
              </a:r>
            </a:p>
            <a:p>
              <a:pPr marL="342900" marR="0" indent="-342900" defTabSz="914400" eaLnBrk="1" fontAlgn="auto" latinLnBrk="0" hangingPunct="1">
                <a:lnSpc>
                  <a:spcPct val="75000"/>
                </a:lnSpc>
                <a:spcBef>
                  <a:spcPct val="20000"/>
                </a:spcBef>
                <a:spcAft>
                  <a:spcPts val="0"/>
                </a:spcAft>
                <a:buClrTx/>
                <a:buSzTx/>
                <a:buFont typeface="Arial" pitchFamily="34" charset="0"/>
                <a:buChar char="•"/>
                <a:tabLst/>
                <a:defRPr/>
              </a:pPr>
              <a:endParaRPr lang="en-US" sz="2000" dirty="0" smtClean="0">
                <a:latin typeface="+mn-lt"/>
                <a:cs typeface="+mn-cs"/>
              </a:endParaRPr>
            </a:p>
          </p:txBody>
        </p:sp>
      </p:grpSp>
      <p:grpSp>
        <p:nvGrpSpPr>
          <p:cNvPr id="67" name="Group 66"/>
          <p:cNvGrpSpPr/>
          <p:nvPr/>
        </p:nvGrpSpPr>
        <p:grpSpPr>
          <a:xfrm>
            <a:off x="4651830" y="2148115"/>
            <a:ext cx="4419600" cy="2133600"/>
            <a:chOff x="-3200400" y="457200"/>
            <a:chExt cx="4800601" cy="2119313"/>
          </a:xfrm>
        </p:grpSpPr>
        <p:grpSp>
          <p:nvGrpSpPr>
            <p:cNvPr id="68" name="Group 62"/>
            <p:cNvGrpSpPr/>
            <p:nvPr/>
          </p:nvGrpSpPr>
          <p:grpSpPr>
            <a:xfrm>
              <a:off x="-3200400" y="457200"/>
              <a:ext cx="4800601" cy="2119313"/>
              <a:chOff x="3048000" y="1524000"/>
              <a:chExt cx="5745163" cy="5167313"/>
            </a:xfrm>
          </p:grpSpPr>
          <p:pic>
            <p:nvPicPr>
              <p:cNvPr id="70" name="Picture 9" descr="Camouflage Woodland.jpg"/>
              <p:cNvPicPr>
                <a:picLocks noChangeAspect="1"/>
              </p:cNvPicPr>
              <p:nvPr/>
            </p:nvPicPr>
            <p:blipFill>
              <a:blip r:embed="rId5" cstate="print"/>
              <a:srcRect/>
              <a:stretch>
                <a:fillRect/>
              </a:stretch>
            </p:blipFill>
            <p:spPr bwMode="auto">
              <a:xfrm>
                <a:off x="3048000" y="1524000"/>
                <a:ext cx="5745163" cy="5167313"/>
              </a:xfrm>
              <a:prstGeom prst="rect">
                <a:avLst/>
              </a:prstGeom>
              <a:noFill/>
              <a:ln w="9525">
                <a:noFill/>
                <a:miter lim="800000"/>
                <a:headEnd/>
                <a:tailEnd/>
              </a:ln>
            </p:spPr>
          </p:pic>
          <p:sp>
            <p:nvSpPr>
              <p:cNvPr id="71" name="Rectangle 70"/>
              <p:cNvSpPr/>
              <p:nvPr/>
            </p:nvSpPr>
            <p:spPr>
              <a:xfrm>
                <a:off x="3200400" y="1676400"/>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69" name="Rectangle 3"/>
            <p:cNvSpPr txBox="1">
              <a:spLocks noChangeArrowheads="1"/>
            </p:cNvSpPr>
            <p:nvPr/>
          </p:nvSpPr>
          <p:spPr>
            <a:xfrm>
              <a:off x="-3040380" y="533400"/>
              <a:ext cx="4640581" cy="1979613"/>
            </a:xfrm>
            <a:prstGeom prst="rect">
              <a:avLst/>
            </a:prstGeom>
          </p:spPr>
          <p:txBody>
            <a:bodyPr/>
            <a:lstStyle/>
            <a:p>
              <a:pPr marL="342900" indent="-342900" fontAlgn="auto">
                <a:spcBef>
                  <a:spcPct val="20000"/>
                </a:spcBef>
                <a:spcAft>
                  <a:spcPts val="0"/>
                </a:spcAft>
                <a:buClr>
                  <a:schemeClr val="bg2"/>
                </a:buClr>
                <a:buSzPct val="40000"/>
                <a:defRPr/>
              </a:pPr>
              <a:r>
                <a:rPr lang="en-US" sz="2000" b="1" dirty="0" smtClean="0">
                  <a:latin typeface="+mn-lt"/>
                </a:rPr>
                <a:t>Ordering Pattern</a:t>
              </a:r>
            </a:p>
            <a:p>
              <a:pPr marL="342900" indent="-342900" fontAlgn="auto">
                <a:spcBef>
                  <a:spcPct val="20000"/>
                </a:spcBef>
                <a:spcAft>
                  <a:spcPts val="0"/>
                </a:spcAft>
                <a:buClr>
                  <a:schemeClr val="bg2"/>
                </a:buClr>
                <a:buSzPct val="40000"/>
                <a:defRPr/>
              </a:pPr>
              <a:endParaRPr lang="en-US" sz="2000" b="1" dirty="0" smtClean="0">
                <a:latin typeface="+mn-lt"/>
              </a:endParaRPr>
            </a:p>
            <a:p>
              <a:pPr marL="342900" indent="-342900" fontAlgn="auto">
                <a:lnSpc>
                  <a:spcPct val="75000"/>
                </a:lnSpc>
                <a:spcBef>
                  <a:spcPct val="20000"/>
                </a:spcBef>
                <a:spcAft>
                  <a:spcPts val="0"/>
                </a:spcAft>
                <a:buClr>
                  <a:srgbClr val="800000"/>
                </a:buClr>
                <a:buSzPct val="100000"/>
                <a:buFont typeface="Wingdings" pitchFamily="2" charset="2"/>
                <a:buChar char="q"/>
                <a:defRPr/>
              </a:pPr>
              <a:r>
                <a:rPr lang="en-US" sz="2000" dirty="0" smtClean="0">
                  <a:latin typeface="+mn-lt"/>
                  <a:cs typeface="+mn-cs"/>
                </a:rPr>
                <a:t>Order frequency: Every 30 days                </a:t>
              </a:r>
            </a:p>
            <a:p>
              <a:pPr marL="342900" indent="-342900" fontAlgn="auto">
                <a:lnSpc>
                  <a:spcPct val="75000"/>
                </a:lnSpc>
                <a:spcBef>
                  <a:spcPct val="20000"/>
                </a:spcBef>
                <a:spcAft>
                  <a:spcPts val="0"/>
                </a:spcAft>
                <a:buClr>
                  <a:srgbClr val="800000"/>
                </a:buClr>
                <a:buSzPct val="100000"/>
                <a:buFont typeface="Wingdings" pitchFamily="2" charset="2"/>
                <a:buChar char="q"/>
                <a:defRPr/>
              </a:pPr>
              <a:r>
                <a:rPr lang="en-US" sz="2000" dirty="0" smtClean="0">
                  <a:latin typeface="+mn-lt"/>
                  <a:cs typeface="+mn-cs"/>
                </a:rPr>
                <a:t>Delivery tickets:    Rs 300</a:t>
              </a:r>
            </a:p>
            <a:p>
              <a:pPr marL="342900" marR="0" lvl="0" indent="-342900" defTabSz="914400" eaLnBrk="1" fontAlgn="auto" latinLnBrk="0" hangingPunct="1">
                <a:lnSpc>
                  <a:spcPct val="75000"/>
                </a:lnSpc>
                <a:spcBef>
                  <a:spcPct val="20000"/>
                </a:spcBef>
                <a:spcAft>
                  <a:spcPts val="0"/>
                </a:spcAft>
                <a:buClrTx/>
                <a:buSzTx/>
                <a:buFont typeface="Arial" pitchFamily="34" charset="0"/>
                <a:buChar char="•"/>
                <a:tabLst/>
                <a:defRPr/>
              </a:pPr>
              <a:endParaRPr lang="en-US" sz="2000" dirty="0" smtClean="0">
                <a:latin typeface="+mn-lt"/>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0" y="1752600"/>
            <a:ext cx="41910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28600" y="1752600"/>
            <a:ext cx="4191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77788"/>
            <a:ext cx="8839200" cy="1141412"/>
          </a:xfrm>
        </p:spPr>
        <p:txBody>
          <a:bodyPr/>
          <a:lstStyle/>
          <a:p>
            <a:r>
              <a:rPr lang="en-US" dirty="0" smtClean="0"/>
              <a:t>Current Reality</a:t>
            </a:r>
            <a:endParaRPr lang="en-US" dirty="0"/>
          </a:p>
        </p:txBody>
      </p:sp>
      <p:sp>
        <p:nvSpPr>
          <p:cNvPr id="44034" name="AutoShape 2" descr="data:image/jpeg;base64,/9j/4AAQSkZJRgABAQAAAQABAAD/2wCEAAkGBg8SEBMUEBMVEg8PGRoYEBYWFBUVGhUaFxgVFB8YGBMXGykqIyUvIBIWHzssJSopLCwtGSo9QTAqQSYrLSkBCQoKDgwOGg8PGjIkHiQyLDAyLS8qLDEvNDA0KSwsLDQ1LCwsLCw0KzQsLCwsKS8sLCwsKiwsLCwsLCwqLCwsNf/AABEIAOEA4QMBIgACEQEDEQH/xAAcAAEAAgMBAQEAAAAAAAAAAAAABgcEBQgCAQP/xABDEAABAwIEAwUGBQIEAwkBAAABAAIDBBEGITFBBRJRBxNhcbEiMkJSYoEUI0Oh8JHBM3KCsiQ00RYXNVNjkqLh8SX/xAAbAQEAAgMBAQAAAAAAAAAAAAAABAUBAwYCB//EADMRAAICAAQEBQMCBgMBAAAAAAABAgMEERIhBRMxUSJBYXGxMuHwgcEUIzNCkaFy0fFS/9oADAMBAAIRAxEAPwC8UREAREQBERAEREAREQBEXxzgBc5AalAHOAFzkBqVU+Oe0F0zjDSPLYG5PkaSDIegI0b6+WvnHuPTUF0FMbU4ykeP1fAfT6+WsGUO23PwxOr4ZwvRldct/Jdvf1+PckOFMYz0Ugzc+nP+JGTl5svof2O/UXTw3iUU8TZYXB8bxkR6EbHay51W/wAJYtloZbi74Hn82O+v1N6O9dDsR5qt07PoSOJcMWIXMr2n8/cvVFi8N4lFPE2WFwfG8ZEehGx2sspTjjWnF5PqEREMBERAEREAREQBERAEREAREQBERAEREAREQBEXxzgBc5AalAHOAFzkBqVUuPcemoLoKZ1qcZSPH6vgPp9fLVj3HpqC6CmdanGUjx+r4D6fXy1gyh225+GJ1fC+F6Mrrlv5Lt6v1+PcIiKMdEEREBv8JYtlopbi74Hn82O+v1N6O9dDsRdfDeJRTxNlhcHxvGRHoRsdrLnVb/CWLZaKW4u+B5/Njvr9TejvXQ7Eb6rdOz6FLxLhqxC5lf1/P3L1RYvDeJRTxNlhcHxvGRHoRsdrLKU441pxeT6hERDAREQBERAEREAREQBERAEREAREQBEXxzgBc5AaoA5wAucgNSqlx7j01BdBTG1OMpHj9XwH0+vlr9x7j0zl0FM61OMpHj9XwH0+vlrBVDttz8MTq+F8M0ZXXLfyXb19/j3CIijHRBF+9FRvlkZHGOaSQhrR1JVt4e7M6SFgNQ0VEx97mvyN8Gs38z+2i9wrc+hCxeOqwq8fV+SKdRXxWYI4dI2xpo2+LG92R92WVWYzwa+heC0l9PIbRuOoOvK629t97bWXqdMorM0YTilOJloWz9SNIiLUWhv8JYtlopbi74Hn82O+v1N6O9dDsRdfDeJRTxNlhcHxvGRHoRsdrLnVb/CWLZaGW4u+B5/Njvr9TejvXQ7Eb6rdOz6FLxLhqxC5lf1/P3L1RYvDeJRTxNlhcHxvGRHoRsdrLKU441pxeT6hERDAREQBERAEREAREQBERAERfHOAFzkBqUAc4AXOQGpUG7VJqwU7e6/5R2VQ5p9rM5B30n9zkfGPY9x6agugpjanGUjx+r4D6f8Ad5a/pgjG7Q38JXWfTvHKx78w0HLkff4eh28tI8rIy8P+y/w/D7qIxxLjm1vp88v+/T/wgSKX43wI+lcZYAX0jvuYr7OPTPI/16mIKHKLi8mdRRfC+CnB5oIiLBuJt2TUrXVr3HMxRks8C5zW3/oSPureVD4M48KSsZI7/Cddkv8AldbO3gQ0/ZXrFK1zQ5pDmuF2kG4IOdwVNw7WnI47jdclepvo1se1G+0Ona/hs9/gDXN8C1zf7XH3UkUB7VMRMbD+FYbyylpkHysB5hfxJA+wPhfbY0ovMgYCuU8RBR7p/wCCqURFWn0AIi9xROc4NaC5ziA0AXJJyAACAlXZvxqaKsjiaSYqgkSN2uGkh46Ecv8AT7WudQLDmH6fhVO6rrXATW8+S/wMG7jpceWlydTH24DvfapSIL6iS7wOvLy2+1/urTDUWOGyOA4xjcPLEZxfpn39f2LTRYvDeJRVETZYXB8Ugu0j0I2O1jospZ6EBPPdBERDIREQBERAEREARF8c4AXOQGpQBzgBc5AalVLj3HpqC6CmdanGUjx+r4D6fXy1Y9x6agugpnWpxlI8fq+A+n18tYModtufhidXwvhejK65b+S7evv8e4REUY6In+BcdhgFLWEOgcOWN7sw0HLkff4drnTy0w8dYENKTNTgupXH2hqYidj9PQ7aHYmGKf4Fx2GAUtYQ6Bw5Y3uzDQcuR9/h2udPLTdGSktMv8lRfRPDTeIw6/5R7+q9SAIpnjrAppSZqcF1K4+0NTETsfp6HbQ7Ewxa5RcXkyxovhfBTg9gt1wTF9bSDlhk/L+Rw5m/YHT7ELSosJtdD3ZXCxaZrNepLaztP4jI3lDo476ljLH+ribfZRWWZz3FzyXOcbuJJJJ6kleERycurPFWHqp/pxS9giL3FE5zg1oLnOIDQBcknIAALBuEUTnODWguc4gNAFyScgAArTw7h2n4XTmrriBOB593f4GDd50uPIZXJYdw7T8LpzV1xAnA8+7v8DBu86XHkMrk1ni7F0/EJ7uu2JptBEM+W+W2rj1+wVpg8G5vVI4jjfG1k6aXt8/b59j5jDGE1fNzP9mFl+5jvk0dT1cdytAvrmkGxyI1HRZVHwmola90UT3siBdI5rSQ0AcxJdoMgr9JQWS6HCScpyze7N3gnG0vD5d300h/Ojv9udl9Heuh2IvrhvEoqiJssLg+KQXaR6EbHax0XL6kuCcbS8Pl3fTSH86O/wBudl9Heuh2IjYjD6/FHqS8LiuX4ZdPg6FRYvDOJxVETZYXB8Ugu0j0I2O1jospVTWRcp57oIiIZCIiAIi+OcALnIDUoA5wAucgNSqlx7j01BdBTOtTjKR4/V8B9Pr5ase49NQXQUzrU4ykeP1fAfT6+WsGUO23PwxOr4XwvRldct/JdvV+vx7hERRjogiIgCIiAn+BMdhgFLWEOgcOWN7sw0HLkff4ds9PLTDx1gU0pM1OC6lcfaGpiJ2P09DtodiYYp/gTHYYBS1hDoHDlje7MNBy5H3+HbPTy03RkpLTL/JUX0Tw03iMOv8AlHv6r1IAimeOsCmlJmpwXUrjmNTETsfp6HbQ7EwxapRcXkyxovhfBTg9giL3FE5zg1oLnOIDQBcknIAALBuEUTnODWguc4gNAFyScgAArTw7h2n4XTmrriBOB593f4GDd50uPIZXJYdw7T8LpzV1xAnA8+7v8DBu86XHkMrk1ljDGE1fNzP9mFl+5jvk0dT1cdyrTB4NzeqRxPG+NpJ00vb5+3z7DGGMJq+bmf7MLL9zHfJo6nq47lSzsa4PSSPkleeaqgI7thGTGkf4g6m9x9P3CrRbfC2IH0VVHMy5DcpGj42H3m/3HiAruyv+W4x2OIqt/mqc9yW41wP/AP14ms9mHiL73HwuveQDx+L/AFeCsutg/CUjYqOk79uTBC1zWCzgbue5/wC5zJJ8yo52iYrpWU1PJG8PqeZk9HbPIauf0aWlzepv4G3qh7XqSUNayCodUv0iYxriXWvZruYXGR8fBQJcycYvLZFlHlVzks92Qis7I+ItjdI1sZtciISFzwOl+UAm3Q5qEkW11C6a4LWzywh88H4d7ibRl4eQ3YuIAsT02XPGKKiN9bUviIMb5XlhGhBccx56/dSsPbKbal5EPFUQrSlHzNjgnG0vD5d300h/Ojv9udl9HD99DsRffDeJRVETZYXB8Ugu0j0I2O1jouX1JcE42l4fLu+mkP50d/tzsvo710OxDEYfX4o9RhcVy/DLp8HQqLF4bxKKoibLC4PikF2kehGx2sdFlKqayLlPPdBERDJ8c4AXOQGpVS49x6agugpnWpxlI8fq+A+n18tfuP8AHZnLqenNqdptI8H/ABSNgfl/3eWsFUO23PwxOr4XwzRldct/JdvX3+PcKR4ewHWVbedoEcJ0e+4Dv8rQLnzyHivGBuCNqq2NjxeNgL5B1DbZHwJLR5K82tAFhkBovNVWrdm7ifEpYZquv6uufYqiq7IqprbxzRSOHwkOZfwBz/eyhddQSwyOjmYWSM95p/mY8RkujFEO0zgkctG6Ww72ms5rrZ8twHNJ6WN/MLZZQks4kLA8YtlYoXbp7ZlNIi2+FeC/iquKI5Mcbyf5W5mx8dPuoiWbyOmsmq4ucui3PXAcJVdZnCz8sGxe48rL9L7/AGBW7qOyeva27XQyH5Q9wP25mgfuFblPTsY1rGNDWMFmtAsABsAv0U1YeOW5yVnHL3LOCSXY5xq6OSJ5ZK0skb7zXCxC/FXN2kYfZPSPlA/OphzNcNS0ZuafC1z5jxKplRrIaHkdFgcYsVVryya2aLDwHjpoApawgxOHLE92YAOXdvvtsCfI+Gvx3gQ0pM1OCaVx9oamInY/T0O2h2JhisXAGN78tHV+2x/sQuI5tcu7eNxsD9j4eoyU1pl+jIuIonhZvEYdbf3R7+q9SvYonOcGtBc5xAaALkk5AABWnh3DtPwunNXXECcDz7u/wMG7zpceQyuTnx4e4dwszVbzZv6fNn3dx7kY3JNx1tl1JqPGGMJq+bmf7MLL9zHfJo6nq47lTsJg3J5yOe4zx1OHLp6P8/x8+wxhjCavm5n+zCy/cx3yaOp6uO5WgRbjgOEa2sDjTRF7WZOcS1rb625nEXPgFfeGEeyOHeqyXdmTgnCbq+p7u5ZFGOaZ4GYF7ADxJ69Cc7WV00uCuFRt7oU0DjbPna17yNLlzrn7qE9k0clJV1FLVMMU8rGuYHWHMIy+/KdD798r+6ei3HaDg2pkmZW0DiKuEAOaCAXBt7FpO+ZBBycP6GDdJys055IssPBQq1ac35mh7QuzJkMbqiiB7uMXliJLuVo+JhOdhuDoM9rKuuG1zoJo5We9C9rx/pINv2sujuE1MktGx9XGInvZ+ex2gyINwdARnY6Arml1r5abLdhpuScZeRoxdcYNThtmTzFnaxPUsdFTs7iF+Tze73A7XGTR5XPioEiKRCEYLKKIllkrHnJhERezWSXBONpaCXd9NIfzo7/bnZfR3rodiL74ZxOKoibLC4PikF2kehGx2sdFy+pNgjG0tBLu+mkP50f7c7ejgP6gW6ERMRh9fij1J2FxPL8MunwdCItX/wBpqP8A85v7/wDRFWaX2LjVHuU/jHCclFMciaeQnuX65a8jj1H769bR9dDcY4NDVRGKdvMw6dWnZzTsc1SeKMLTUUvK/wBqN1+6kAyeOh6HqFX21ad10O24ZxFYiPLm/Gv9/fubTsw4g2KvAdkJ2OjB+q7Xj+vJbzIVzLm1jyCCCQQbgjIgjO4Ks7DnatGWNZWhzXjLvWt5mu8XNGYPkCPLRe6bElpZE4vgLLZq6tZ90WIo7j+tbHw6e5zkb3bfEvPL6XP2WPV9pnDWNu2R0h2ayN9z93AD+pVZ4sxbLXSAuHJFH/hx3va+ridz/Ot9llsUskV+A4bdO1SnFqKee5oVKezWtbHxGPmNhK1zAT1cAR/Utt91Fl6Y8gggkEG4IyIIzBBUKLyeZ199StrlW/NZHSSKAYZ7UoXMaytvHK0WMgaS1/iQ3Np+1vLRb+ox7w1jb/iGO8G3cT4WAVirItZ5nB2YHEVy0uD/AEWZkYwq2x0FS528bmjxLxyAf1cFQalGNcaurXBrAWU0Zu1p1cdOZ1vvYZ2v4qNRROc4NaC5ziA0AXJJyAACh3TUpbHWcLwksNS9fV7+whhc9wawFz3kBrQLkk5AAK1cP4fpuFU7qqtcO/tmdeS/6cY3cdLj0uT5w7h2n4XTmrriBOB593f4GDd50uPIZXJrLGGMJq+bmf7MLL9zHfJo6nq47lTsHg3N6pHO8c42snTS9vn7fPsZ3FuM1fGa1kbPZa4kQRk+zGLElzj1sCSfCwWTivsunoqfvxK2ZjLd6A0sLLm1xcm4uQNtdNbRzDfHX0dTHOwBxjJu0mwc1wLSL7ZH+qtL/tM/jTHUtNE6GF3L+LmeWnkbe/Ixo1J5bZ7A5K2m5VtafpOPrULU9e830K6wfg+avm5WezCy3fSWyaOg6uOwV18CoIeG0QZLI1sUTnXkcQ0EPkJaXHr7TW+YUYnoJuCSd7Th83CpCPxEd+Z0Jyb3jT9h6H4SJpIylr6W2U1NUN1B1HgdQQR5gjwUa+xzyf8Ab+f7JmGqVea/u/P9HjjnAoquNp5uSWM89NMy3NG7ZzTuDuNCPsVFpO0t1G8wcTgeJ2DKSENcyYac7Q4i1/vn00WNw3iM/Bpm01W4ycNlNqWc/pfQ/wAPDbUZXAjPahjaKre2GBrXRQOJ721y52hDD8v+4gbAXV1anpe8e/58GLblGOpPKXb8+T9cadqzqqJ0FKx0UL8pHuI53j5QGkgA75kkdN69RFYwrjBZRKqyyVjzkERF7NYREQBbbDOGp66cRQjLWR9so2/Mf7Dc/ezDWGp62cRQjxkefdjb8zv7Df0v/DeG4KKARQjxe4+893zOP8so196rWS6kzDYZ2vN9DRf91VB/6n/v/wDpFMkVbzZ9y25Ff/ygsXiXDYqiJ0UzQ+N+oPqDsfFZSLUb4ycXmupRWLcJS0Mtjd8Dz+VJbXfld0cP31G4GgXRXEuGxTxOimaHxvGYPqDsd7qlMW4SlopbG74Hn8qS2v0u6O9dRuBBtq07rodlw3iSxC5dn1/P3NAiItBdBERAERe4onOcGtBc5xAaALkk5AABAIonOcGtBc5xAaALkk5AABWnh3DtPwunNXXECcDz7u/wMG7zpceQyuSw9h2n4XTmrriBOB593f4GDd50uPIZXJrLGGMJq+bmf7MLL9zHfJo6nq47lWmDwbm9UjiON8bSTppe3z9vn2GMMYTV83M/2YWX7mO+TR1PVx3K0CLeYOw0a6rZDzFjCC6RwGYa217X39po8L3V94a4+iOF8Vsu7Z7wXhN/EKjuw7kjYOaV9r2F7AAdST69LKfT9n1Vw1wquGSvldH/AIsLwLyM1IHLa/la/Q3yMsw5gakoZHPp+8Be3leHP5g7MG9ra5bdSmHsYx1MssD2GCqgcQ6J5BJaD7zTuND99wQVX2Xyk249C0qw0YJKX1dz98OYjp+IU/OyxuOWaJ1iWEjNrhuDnnoR9wIpV0k3BZjNTh0vCpnXniGZgJy5m32//D8JWXifDU1NMeIcNFpRnVQfDM3UkAb7nrqM/ehuOO1B1XEIaYOihe0d+SRzPJGbLj4f93gNcV16n4PpfX8+DNtijHx/Uuj7/nmj32kdojasfh6XOmBBe8tsZCMwGhwuAP6k+GtfIvcULnGzWlxsTYAk2AJJsOgBKsYQVcckVVlkrJapHhERezWEREAW2w1hqetnEUI8ZHn3Y2/M7+w39GGsNT1s4ihHjI8+7G35nf2G/pf+G8NwUUAihHi9x957vmcf5ZRr71Wsl1JmGwzteb6DDeG4KKARQjxe4+893zOP8stqiKpbbebLtJJZIIiLBkIiIAsXiXDYp4nRTND43jMH1B2O91lIhlScXmupRWLcJS0Utjd8Dz+VJbX6XdHeuo3A0C6L4lw2KeJ0UzQ+N4zB9QdjvdUni3CUtDLY3fA8/lSW1+l3R3rqNwINtWnddDsuG8SWIXLs+v5+5oERe4onOcGtBc5xAaALkk5AABaC6EUTnODWguc4gNAFyScgAArTw7h2n4XTmrriBOB593f4GDd50uPIZXJYdw7T8LpzV1xAnA8+7v8AAwbvOlx5DK5NZYwxhNXzcz/ZhZfuY75NHU9XHcq0weDc3qkcRxvjaSdNL2+ft8+wxhjCavm5n+zCy/cx3yaOp6uO5WgRSHBOEX8QqOS5ZDGOaZ4GYF7ADxNjr0JztY33hrj6I4XxWz7tmm4fDG6VjZnmOJzgJHhvNytvmeXddH8F4JSQwxNp2t7uMXicLEnnAu7nGt8j45dAtbT9nPCms5PwzHdXOLnPPjz3uPtZYbYTwjNpdJwpx9triXOpC4+806ujJOY1aTfO5VddartolrRS6N5Ze/b7GRHjMx176SsjEIkP/By3PLK3IAEnR1/tfLpzfpi/CQqQ2aB/cV1PnDMMtM+V56a+V9wSDmYh4DTV9NyyWLHDmikaQeW4uHtd0t9iFTXG8c1ppzRGZsscbix0zL3mYMgC46jx+IWzOZd5qhracNn5/n7Hq6xVpqe6fT8/cysU9ptTVU7YLCLK1S5jriUg2s0jRptfU3vrbWEov3oaGWaRscLS+WQ2Y0ak/wAzvoFZxhGCyRUTnKx5vc9cP4dNPII4WOkkdo1oufPwHiclePZzhBlHBzSRubWSZTF/KSBrysLSRy6HW53tYARvsnohTVtZTzgCqY1ob4taSXcpOx5oz4i3RSzHTOItZHPQPPNTkmWG1+9abfDvaxyGeZtmAoWIsc5ctbIscNUoR5j3fYhXaR2b93zVVG38vMzxNHubl7B8vUbeWlZLpfDnGm1dLHOGlneg8zT8JBLSPEXBz3Cp3tS4BSU1UPwzwHSgukhH6R2IOwPy7eRFveHubfLl1NeKoilzIdCFLbYaw1PWziKEeMjz7sbfmd/Yb+jDWGp62cRQjxkefdjb8zv7Df0v/DeG4KKARQjxe4+893zOP8stl96rWS6mrDYZ2vN9BhvDcFFAIoR4vcfee75nH+WW1RFUttvNl2kkskERFgyEREAREQBERAFjcS4bFPE6KZofG8Zg+oOx3uslEMpuLzXUpfjnZxWwykQxunhJ9hzeW9uj23yP7H9hKsPYdp+FQGrrnN78DwPd3+Bg3cdLjyGVyZ8qq7cIpv8AhXZ/hxzjwEhsc/8ASDbyKxRhoOxE3G8YxEsO4v8AXLz9/wByFYuxdPxCfmddsTTaCIZ8t8rm2rj1+wUpwz2OSSsEla8wh2YjYAX2+pxyafCx+2i0/ZfXUMVYDVj2zYU73EcjH/UOpyAO33uLxr2SmJ4hc1kpae7c5vMAdiW3zVlfa68oQ2Ocw9Mbc7JvN9iueK9iUJaTSzva8aCUNc0+HMxoI87HyX6dk9I+lmq6WoZ3dR7D2g/GwczbtO4BI0+bzX7cA7RKiOqNJxVjY5b2ZKBytudObax2cMuo1IlGKeCOmjEkB5K2mu+lf42zYerXD2SPHwWmU55aJ9H5m+FdefMrW68iLY6w5XRVY4hw4udJZomjbck8uQPJ8TSAAW65XHhMe+E9DzVMZiE0JMzH5cnMz2gb9M1EOEdstG5g/FMfDKPe5Wl7SfAjMeRGXUqOY57U/wATG6Cka5kL8pXusHPHyho0HXc+Gd88qyWUWunmHdVBOSfXy9SJ02Lq1lI6lbKRTyajcAg8zA7ZpvmP+pvp0WRw/h8s8rYoWl8shs1o3/6De+ysslHcp25SyR8oaGWaRscLS+SQ2a0ak/zfQK+cC4FioI+Z1n1cg/Nfs0a8jL7eO5+wEP4vgd/DKGOqp3n8dTvDpng5crvYLA06tBLddQTfoMFvaxUS1tK94ENNG4CZjSSHcw5HPd4DmJA2tuolrlcvB0J9Khh5fzPqM/tUglpK6nrqc8r3ixP1syz8Cx3LbcNKl+Fe0Kkq2NDnCGpsOaN55b+LHH3gdevgtxxzgEFYxjKhvMxj2yAXtctvkfAgkHwKrvtjkoOWNgaPxzbcvJYckfSTw6DUa5DWPBxtUYNb9yVNSpcrE9uxue0vGraeJjaaYfi+cOHKQ7laAb84zGd7WOt/BVZwLgdVxGpLWkue8800rrkNBObnH+2/p+eGsNT1s4ihHjI8j2Y2/Mf7Df0v/DeG4KKARQjxe4+893zOP8st0pRw8dMd2R4xlipapbRGG8NwUUAihHi9x957vmcf5ZbVEVe2282WiSSyQREWDIREQBERAEREAREQBERAFi8S4bFUROimaHxSCzgfUHY73GiykToYaz2Zz1jbBMtBLu+mkP5MlvvyPto79jqNwJT2b9pPJy0ta78vSCVx9zox5O3Q7aHLS0uJcNiqInRTND4pBZwPqDsd7jRUJjbBMtBLu+mkP5MlvvyPto79jqNwLGuyN8dE+pV21Sw8uZX0LjxngyHiENnWZOwHuZLafS7q09FtKO8FKz8Q8EwRN75+drsYOZ1z5EqsezftJ5OWlrHfl6QSuPubBjyfh6HbQ5aY3aT2i/iOampT/wAODaWQfqkfC36f93lrp5Fjly30N/8AEVKPNXV+RAKyYPke4Cwe5zgOlyTb91YfZDhqkqO/lnY2V8Ra1jHjmDQQTzFpyN7Wz+UrQYR7PKqu9sWhpxl3jgTzdQxvxf1A8dlNv+6iemBk4fWyMqALEOAaH+F26fcH+6l3WRy0KWTIWHqnq5jjmjQdq2F4IZ4TSR8rpmPdLHG02aI+X2wwaCxN9vZ81KezCj4fBQmpbI10tv8AipHZGK2ZjtsBr9WvQDK7ORGe+M7nv4q08lZ3x9tgByawfJocsifso32jdnz4myVFDzCB+dVA0kAcpvzho1aDc2+HUZaR9WpcqT/Xv+eRJ0aHzorP07fnmWO2SCvoyWnmgq4yL2sbOBacjoRn9wqWpOzCvkhmk5QDC4taw+9KWEtdyf0Nr6qa9i/Guemlp3H2qd3Mz/JJc2Hk4OP+pbPtA7QGUTDFCQ+seMhqIgficOvQb+WvmDnXN1wPc1XbWrJmgk7VRDwyFrPa4hy928Ef4ZZ7HO8HcgAgdTnpnAuB8DquI1Ja0lz3nmmldchoJzc4+g39HAuBVXEaktZdz3nmmkdchtzcvcfO+W5/a+8N4bgooBFCPF7j7z3fM4/yy3TlGhNR6s0VwniWnL6UMN4bgooBFCPF7j7z3fM4/wAstqiKubbebLVJJZIIiLBkIiIAiIgCIiAIiIAiIgCIiAIiIAsXiXDYqiJ0UzQ+KQWcD6g7He40WUidDDWezOe8bYJloJd300h/Jk/fkfbR3rqNwMHCVJSS1cTKx5jgcczoCdmud8IOl9vC9x0RxLhsVRE6KZofFILOB9QdjvcaKhcbYJloJd300h/Jkt9+R9tHeuo3AtKb+YtLe5UYjD8qWuKzRfroS2ItgDWlrbRAg8rbCzQQNtNNlHcGYgrJn1EFdCI6ilLbuaCGvD+a1rk/Le4OYO1lDOzftI5OWlrHfl5CCVx9zYMeenQ7aHLS3FBsg684yX6lhXNWpSi/0Ks7WKl1JWUlVTu5KlzXh5HxNYWWDhuPbcPt4BTHBuMoa+G7bMnZbvo75tPUdWnqqc7Q6+qlrpPxTO6cz2Y2ahrBcgh297k33J2tYabhPFpqaVssDyyRuhGdwdQQdR4FTf4fXWl5kD+K0XN+XYn2LpYuEV5l4e9gkqI3CWG1xFzWIcNgLgODTpbobCH8D4HVcRqS1pLnvPNNK65DQTm5x9Bv6euDcGq+J1RAJfI8808rtGg/E4/sANfS+cN4bgooBFCPF7j7z3fM4/yyTsVMcushXU8RLPpEYbw3BRQCKEeL3H3nu+Zx/lltURVrbbzZbJJLJBERYMhERAEREAREQBERAEREAREQBERAEREAREQBYvEuGxVETopmh8Ugs4H1B2O9xospE6GGs9mc942wTLQS7vppD+TJb78j+jvXUbgSjs37SOTlpax35eQglcfc2DHn5eh2000tLiXDYqiJ0UzQ+KQWcD6g7He40VC42wRLQS7vpnn8qS3/AMH9HfsdtwLGuyN8dE+pV21Sw8uZX0Jn2yVlBysYW81eLcrmmxjZe/5nUHOw1zvlvXmGsNT1s4ihHjI8+7G35nf2G/p9w7h6or5xHFcnIyPdchjdLuP7Ab+l+Yfw5DRU/dU7c7Xc46yOt7zj/LBepTWHhoTzZ5hW8TPW1kj1hvDkFFCIoR4vcfee75nH+ALaqFRwkvEjzZlwJHkN70PEIJ0bcO5y5uTsiA0AggCYUhf3bO8/xOUc9vmsL/vdV80882yzrayySyP1REXg2BERAEREAREQBERAEREAREQBERAEREAREQBERAEREAWmxh/yM/8Al/uEReofUjxP6WaDsi/5E/5z/tapwiL3d/UZ4w/9OJHKj/xOP/Kf9pUjRF5l5HuHn7hEReD2EREAREQBERAEREAREQH/2Q=="/>
          <p:cNvSpPr>
            <a:spLocks noChangeAspect="1" noChangeArrowheads="1"/>
          </p:cNvSpPr>
          <p:nvPr/>
        </p:nvSpPr>
        <p:spPr bwMode="auto">
          <a:xfrm>
            <a:off x="168275" y="-1825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4036" name="AutoShape 4" descr="data:image/jpeg;base64,/9j/4AAQSkZJRgABAQAAAQABAAD/2wCEAAkGBg8SEBMUEBMVEg8PGRoYEBYWFBUVGhUaFxgVFB8YGBMXGykqIyUvIBIWHzssJSopLCwtGSo9QTAqQSYrLSkBCQoKDgwOGg8PGjIkHiQyLDAyLS8qLDEvNDA0KSwsLDQ1LCwsLCw0KzQsLCwsKS8sLCwsKiwsLCwsLCwqLCwsNf/AABEIAOEA4QMBIgACEQEDEQH/xAAcAAEAAgMBAQEAAAAAAAAAAAAABgcEBQgCAQP/xABDEAABAwIEAwUGBQIEAwkBAAABAAIDBBEGITFBBRJRBxNhcbEiMkJSYoEUI0Oh8JHBM3KCsiQ00RYXNVNjkqLh8SX/xAAbAQEAAgMBAQAAAAAAAAAAAAAABAUBAwYCB//EADMRAAICAAQEBQMCBgMBAAAAAAABAgMEERIhBRMxUSJBYXGxMuHwgcEUIzNCkaFy0fFS/9oADAMBAAIRAxEAPwC8UREAREQBERAEREAREQBEXxzgBc5AalAHOAFzkBqVU+Oe0F0zjDSPLYG5PkaSDIegI0b6+WvnHuPTUF0FMbU4ykeP1fAfT6+WsGUO23PwxOr4ZwvRldct/Jdvf1+PckOFMYz0Ugzc+nP+JGTl5svof2O/UXTw3iUU8TZYXB8bxkR6EbHay51W/wAJYtloZbi74Hn82O+v1N6O9dDsR5qt07PoSOJcMWIXMr2n8/cvVFi8N4lFPE2WFwfG8ZEehGx2sspTjjWnF5PqEREMBERAEREAREQBERAEREAREQBERAEREAREQBEXxzgBc5AalAHOAFzkBqVUuPcemoLoKZ1qcZSPH6vgPp9fLVj3HpqC6CmdanGUjx+r4D6fXy1gyh225+GJ1fC+F6Mrrlv5Lt6v1+PcIiKMdEEREBv8JYtlopbi74Hn82O+v1N6O9dDsRdfDeJRTxNlhcHxvGRHoRsdrLnVb/CWLZaKW4u+B5/Njvr9TejvXQ7Eb6rdOz6FLxLhqxC5lf1/P3L1RYvDeJRTxNlhcHxvGRHoRsdrLKU441pxeT6hERDAREQBERAEREAREQBERAEREAREQBEXxzgBc5AaoA5wAucgNSqlx7j01BdBTG1OMpHj9XwH0+vlr9x7j0zl0FM61OMpHj9XwH0+vlrBVDttz8MTq+F8M0ZXXLfyXb19/j3CIijHRBF+9FRvlkZHGOaSQhrR1JVt4e7M6SFgNQ0VEx97mvyN8Gs38z+2i9wrc+hCxeOqwq8fV+SKdRXxWYI4dI2xpo2+LG92R92WVWYzwa+heC0l9PIbRuOoOvK629t97bWXqdMorM0YTilOJloWz9SNIiLUWhv8JYtlopbi74Hn82O+v1N6O9dDsRdfDeJRTxNlhcHxvGRHoRsdrLnVb/CWLZaGW4u+B5/Njvr9TejvXQ7Eb6rdOz6FLxLhqxC5lf1/P3L1RYvDeJRTxNlhcHxvGRHoRsdrLKU441pxeT6hERDAREQBERAEREAREQBERAERfHOAFzkBqUAc4AXOQGpUG7VJqwU7e6/5R2VQ5p9rM5B30n9zkfGPY9x6agugpjanGUjx+r4D6f8Ad5a/pgjG7Q38JXWfTvHKx78w0HLkff4eh28tI8rIy8P+y/w/D7qIxxLjm1vp88v+/T/wgSKX43wI+lcZYAX0jvuYr7OPTPI/16mIKHKLi8mdRRfC+CnB5oIiLBuJt2TUrXVr3HMxRks8C5zW3/oSPureVD4M48KSsZI7/Cddkv8AldbO3gQ0/ZXrFK1zQ5pDmuF2kG4IOdwVNw7WnI47jdclepvo1se1G+0Ona/hs9/gDXN8C1zf7XH3UkUB7VMRMbD+FYbyylpkHysB5hfxJA+wPhfbY0ovMgYCuU8RBR7p/wCCqURFWn0AIi9xROc4NaC5ziA0AXJJyAACAlXZvxqaKsjiaSYqgkSN2uGkh46Ecv8AT7WudQLDmH6fhVO6rrXATW8+S/wMG7jpceWlydTH24DvfapSIL6iS7wOvLy2+1/urTDUWOGyOA4xjcPLEZxfpn39f2LTRYvDeJRVETZYXB8Ugu0j0I2O1jospZ6EBPPdBERDIREQBERAEREARF8c4AXOQGpQBzgBc5AalVLj3HpqC6CmdanGUjx+r4D6fXy1Y9x6agugpnWpxlI8fq+A+n18tYModtufhidXwvhejK65b+S7evv8e4REUY6In+BcdhgFLWEOgcOWN7sw0HLkff4drnTy0w8dYENKTNTgupXH2hqYidj9PQ7aHYmGKf4Fx2GAUtYQ6Bw5Y3uzDQcuR9/h2udPLTdGSktMv8lRfRPDTeIw6/5R7+q9SAIpnjrAppSZqcF1K4+0NTETsfp6HbQ7Ewxa5RcXkyxovhfBTg9gt1wTF9bSDlhk/L+Rw5m/YHT7ELSosJtdD3ZXCxaZrNepLaztP4jI3lDo476ljLH+ribfZRWWZz3FzyXOcbuJJJJ6kleERycurPFWHqp/pxS9giL3FE5zg1oLnOIDQBcknIAALBuEUTnODWguc4gNAFyScgAArTw7h2n4XTmrriBOB593f4GDd50uPIZXJYdw7T8LpzV1xAnA8+7v8DBu86XHkMrk1ni7F0/EJ7uu2JptBEM+W+W2rj1+wVpg8G5vVI4jjfG1k6aXt8/b59j5jDGE1fNzP9mFl+5jvk0dT1cdytAvrmkGxyI1HRZVHwmola90UT3siBdI5rSQ0AcxJdoMgr9JQWS6HCScpyze7N3gnG0vD5d300h/Ojv9udl9Heuh2IvrhvEoqiJssLg+KQXaR6EbHax0XL6kuCcbS8Pl3fTSH86O/wBudl9Heuh2IjYjD6/FHqS8LiuX4ZdPg6FRYvDOJxVETZYXB8Ugu0j0I2O1jospVTWRcp57oIiIZCIiAIi+OcALnIDUoA5wAucgNSqlx7j01BdBTOtTjKR4/V8B9Pr5ase49NQXQUzrU4ykeP1fAfT6+WsGUO23PwxOr4XwvRldct/JdvV+vx7hERRjogiIgCIiAn+BMdhgFLWEOgcOWN7sw0HLkff4ds9PLTDx1gU0pM1OC6lcfaGpiJ2P09DtodiYYp/gTHYYBS1hDoHDlje7MNBy5H3+HbPTy03RkpLTL/JUX0Tw03iMOv8AlHv6r1IAimeOsCmlJmpwXUrjmNTETsfp6HbQ7EwxapRcXkyxovhfBTg9giL3FE5zg1oLnOIDQBcknIAALBuEUTnODWguc4gNAFyScgAArTw7h2n4XTmrriBOB593f4GDd50uPIZXJYdw7T8LpzV1xAnA8+7v8DBu86XHkMrk1ljDGE1fNzP9mFl+5jvk0dT1cdyrTB4NzeqRxPG+NpJ00vb5+3z7DGGMJq+bmf7MLL9zHfJo6nq47lSzsa4PSSPkleeaqgI7thGTGkf4g6m9x9P3CrRbfC2IH0VVHMy5DcpGj42H3m/3HiAruyv+W4x2OIqt/mqc9yW41wP/AP14ms9mHiL73HwuveQDx+L/AFeCsutg/CUjYqOk79uTBC1zWCzgbue5/wC5zJJ8yo52iYrpWU1PJG8PqeZk9HbPIauf0aWlzepv4G3qh7XqSUNayCodUv0iYxriXWvZruYXGR8fBQJcycYvLZFlHlVzks92Qis7I+ItjdI1sZtciISFzwOl+UAm3Q5qEkW11C6a4LWzywh88H4d7ibRl4eQ3YuIAsT02XPGKKiN9bUviIMb5XlhGhBccx56/dSsPbKbal5EPFUQrSlHzNjgnG0vD5d300h/Ojv9udl9HD99DsRffDeJRVETZYXB8Ugu0j0I2O1jouX1JcE42l4fLu+mkP50d/tzsvo710OxDEYfX4o9RhcVy/DLp8HQqLF4bxKKoibLC4PikF2kehGx2sdFlKqayLlPPdBERDJ8c4AXOQGpVS49x6agugpnWpxlI8fq+A+n18tfuP8AHZnLqenNqdptI8H/ABSNgfl/3eWsFUO23PwxOr4XwzRldct/JdvX3+PcKR4ewHWVbedoEcJ0e+4Dv8rQLnzyHivGBuCNqq2NjxeNgL5B1DbZHwJLR5K82tAFhkBovNVWrdm7ifEpYZquv6uufYqiq7IqprbxzRSOHwkOZfwBz/eyhddQSwyOjmYWSM95p/mY8RkujFEO0zgkctG6Ww72ms5rrZ8twHNJ6WN/MLZZQks4kLA8YtlYoXbp7ZlNIi2+FeC/iquKI5Mcbyf5W5mx8dPuoiWbyOmsmq4ucui3PXAcJVdZnCz8sGxe48rL9L7/AGBW7qOyeva27XQyH5Q9wP25mgfuFblPTsY1rGNDWMFmtAsABsAv0U1YeOW5yVnHL3LOCSXY5xq6OSJ5ZK0skb7zXCxC/FXN2kYfZPSPlA/OphzNcNS0ZuafC1z5jxKplRrIaHkdFgcYsVVryya2aLDwHjpoApawgxOHLE92YAOXdvvtsCfI+Gvx3gQ0pM1OCaVx9oamInY/T0O2h2JhisXAGN78tHV+2x/sQuI5tcu7eNxsD9j4eoyU1pl+jIuIonhZvEYdbf3R7+q9SvYonOcGtBc5xAaALkk5AABWnh3DtPwunNXXECcDz7u/wMG7zpceQyuTnx4e4dwszVbzZv6fNn3dx7kY3JNx1tl1JqPGGMJq+bmf7MLL9zHfJo6nq47lTsJg3J5yOe4zx1OHLp6P8/x8+wxhjCavm5n+zCy/cx3yaOp6uO5WgRbjgOEa2sDjTRF7WZOcS1rb625nEXPgFfeGEeyOHeqyXdmTgnCbq+p7u5ZFGOaZ4GYF7ADxJ69Cc7WV00uCuFRt7oU0DjbPna17yNLlzrn7qE9k0clJV1FLVMMU8rGuYHWHMIy+/KdD798r+6ei3HaDg2pkmZW0DiKuEAOaCAXBt7FpO+ZBBycP6GDdJys055IssPBQq1ac35mh7QuzJkMbqiiB7uMXliJLuVo+JhOdhuDoM9rKuuG1zoJo5We9C9rx/pINv2sujuE1MktGx9XGInvZ+ex2gyINwdARnY6Arml1r5abLdhpuScZeRoxdcYNThtmTzFnaxPUsdFTs7iF+Tze73A7XGTR5XPioEiKRCEYLKKIllkrHnJhERezWSXBONpaCXd9NIfzo7/bnZfR3rodiL74ZxOKoibLC4PikF2kehGx2sdFy+pNgjG0tBLu+mkP50f7c7ejgP6gW6ERMRh9fij1J2FxPL8MunwdCItX/wBpqP8A85v7/wDRFWaX2LjVHuU/jHCclFMciaeQnuX65a8jj1H769bR9dDcY4NDVRGKdvMw6dWnZzTsc1SeKMLTUUvK/wBqN1+6kAyeOh6HqFX21ad10O24ZxFYiPLm/Gv9/fubTsw4g2KvAdkJ2OjB+q7Xj+vJbzIVzLm1jyCCCQQbgjIgjO4Ks7DnatGWNZWhzXjLvWt5mu8XNGYPkCPLRe6bElpZE4vgLLZq6tZ90WIo7j+tbHw6e5zkb3bfEvPL6XP2WPV9pnDWNu2R0h2ayN9z93AD+pVZ4sxbLXSAuHJFH/hx3va+ridz/Ot9llsUskV+A4bdO1SnFqKee5oVKezWtbHxGPmNhK1zAT1cAR/Utt91Fl6Y8gggkEG4IyIIzBBUKLyeZ199StrlW/NZHSSKAYZ7UoXMaytvHK0WMgaS1/iQ3Np+1vLRb+ox7w1jb/iGO8G3cT4WAVirItZ5nB2YHEVy0uD/AEWZkYwq2x0FS528bmjxLxyAf1cFQalGNcaurXBrAWU0Zu1p1cdOZ1vvYZ2v4qNRROc4NaC5ziA0AXJJyAACh3TUpbHWcLwksNS9fV7+whhc9wawFz3kBrQLkk5AAK1cP4fpuFU7qqtcO/tmdeS/6cY3cdLj0uT5w7h2n4XTmrriBOB593f4GDd50uPIZXJrLGGMJq+bmf7MLL9zHfJo6nq47lTsHg3N6pHO8c42snTS9vn7fPsZ3FuM1fGa1kbPZa4kQRk+zGLElzj1sCSfCwWTivsunoqfvxK2ZjLd6A0sLLm1xcm4uQNtdNbRzDfHX0dTHOwBxjJu0mwc1wLSL7ZH+qtL/tM/jTHUtNE6GF3L+LmeWnkbe/Ixo1J5bZ7A5K2m5VtafpOPrULU9e830K6wfg+avm5WezCy3fSWyaOg6uOwV18CoIeG0QZLI1sUTnXkcQ0EPkJaXHr7TW+YUYnoJuCSd7Th83CpCPxEd+Z0Jyb3jT9h6H4SJpIylr6W2U1NUN1B1HgdQQR5gjwUa+xzyf8Ab+f7JmGqVea/u/P9HjjnAoquNp5uSWM89NMy3NG7ZzTuDuNCPsVFpO0t1G8wcTgeJ2DKSENcyYac7Q4i1/vn00WNw3iM/Bpm01W4ycNlNqWc/pfQ/wAPDbUZXAjPahjaKre2GBrXRQOJ721y52hDD8v+4gbAXV1anpe8e/58GLblGOpPKXb8+T9cadqzqqJ0FKx0UL8pHuI53j5QGkgA75kkdN69RFYwrjBZRKqyyVjzkERF7NYREQBbbDOGp66cRQjLWR9so2/Mf7Dc/ezDWGp62cRQjxkefdjb8zv7Df0v/DeG4KKARQjxe4+893zOP8so196rWS6kzDYZ2vN9DRf91VB/6n/v/wDpFMkVbzZ9y25Ff/ygsXiXDYqiJ0UzQ+N+oPqDsfFZSLUb4ycXmupRWLcJS0Mtjd8Dz+VJbXfld0cP31G4GgXRXEuGxTxOimaHxvGYPqDsd7qlMW4SlopbG74Hn8qS2v0u6O9dRuBBtq07rodlw3iSxC5dn1/P3NAiItBdBERAERe4onOcGtBc5xAaALkk5AABAIonOcGtBc5xAaALkk5AABWnh3DtPwunNXXECcDz7u/wMG7zpceQyuSw9h2n4XTmrriBOB593f4GDd50uPIZXJrLGGMJq+bmf7MLL9zHfJo6nq47lWmDwbm9UjiON8bSTppe3z9vn2GMMYTV83M/2YWX7mO+TR1PVx3K0CLeYOw0a6rZDzFjCC6RwGYa217X39po8L3V94a4+iOF8Vsu7Z7wXhN/EKjuw7kjYOaV9r2F7AAdST69LKfT9n1Vw1wquGSvldH/AIsLwLyM1IHLa/la/Q3yMsw5gakoZHPp+8Be3leHP5g7MG9ra5bdSmHsYx1MssD2GCqgcQ6J5BJaD7zTuND99wQVX2Xyk249C0qw0YJKX1dz98OYjp+IU/OyxuOWaJ1iWEjNrhuDnnoR9wIpV0k3BZjNTh0vCpnXniGZgJy5m32//D8JWXifDU1NMeIcNFpRnVQfDM3UkAb7nrqM/ehuOO1B1XEIaYOihe0d+SRzPJGbLj4f93gNcV16n4PpfX8+DNtijHx/Uuj7/nmj32kdojasfh6XOmBBe8tsZCMwGhwuAP6k+GtfIvcULnGzWlxsTYAk2AJJsOgBKsYQVcckVVlkrJapHhERezWEREAW2w1hqetnEUI8ZHn3Y2/M7+w39GGsNT1s4ihHjI8+7G35nf2G/pf+G8NwUUAihHi9x957vmcf5ZRr71Wsl1JmGwzteb6DDeG4KKARQjxe4+893zOP8stqiKpbbebLtJJZIIiLBkIiIAsXiXDYp4nRTND43jMH1B2O91lIhlScXmupRWLcJS0Utjd8Dz+VJbX6XdHeuo3A0C6L4lw2KeJ0UzQ+N4zB9QdjvdUni3CUtDLY3fA8/lSW1+l3R3rqNwINtWnddDsuG8SWIXLs+v5+5oERe4onOcGtBc5xAaALkk5AABaC6EUTnODWguc4gNAFyScgAArTw7h2n4XTmrriBOB593f4GDd50uPIZXJYdw7T8LpzV1xAnA8+7v8AAwbvOlx5DK5NZYwxhNXzcz/ZhZfuY75NHU9XHcq0weDc3qkcRxvjaSdNL2+ft8+wxhjCavm5n+zCy/cx3yaOp6uO5WgRSHBOEX8QqOS5ZDGOaZ4GYF7ADxNjr0JztY33hrj6I4XxWz7tmm4fDG6VjZnmOJzgJHhvNytvmeXddH8F4JSQwxNp2t7uMXicLEnnAu7nGt8j45dAtbT9nPCms5PwzHdXOLnPPjz3uPtZYbYTwjNpdJwpx9triXOpC4+806ujJOY1aTfO5VddartolrRS6N5Ze/b7GRHjMx176SsjEIkP/By3PLK3IAEnR1/tfLpzfpi/CQqQ2aB/cV1PnDMMtM+V56a+V9wSDmYh4DTV9NyyWLHDmikaQeW4uHtd0t9iFTXG8c1ppzRGZsscbix0zL3mYMgC46jx+IWzOZd5qhracNn5/n7Hq6xVpqe6fT8/cysU9ptTVU7YLCLK1S5jriUg2s0jRptfU3vrbWEov3oaGWaRscLS+WQ2Y0ak/wAzvoFZxhGCyRUTnKx5vc9cP4dNPII4WOkkdo1oufPwHiclePZzhBlHBzSRubWSZTF/KSBrysLSRy6HW53tYARvsnohTVtZTzgCqY1ob4taSXcpOx5oz4i3RSzHTOItZHPQPPNTkmWG1+9abfDvaxyGeZtmAoWIsc5ctbIscNUoR5j3fYhXaR2b93zVVG38vMzxNHubl7B8vUbeWlZLpfDnGm1dLHOGlneg8zT8JBLSPEXBz3Cp3tS4BSU1UPwzwHSgukhH6R2IOwPy7eRFveHubfLl1NeKoilzIdCFLbYaw1PWziKEeMjz7sbfmd/Yb+jDWGp62cRQjxkefdjb8zv7Df0v/DeG4KKARQjxe4+893zOP8stl96rWS6mrDYZ2vN9BhvDcFFAIoR4vcfee75nH+WW1RFUttvNl2kkskERFgyEREAREQBERAFjcS4bFPE6KZofG8Zg+oOx3uslEMpuLzXUpfjnZxWwykQxunhJ9hzeW9uj23yP7H9hKsPYdp+FQGrrnN78DwPd3+Bg3cdLjyGVyZ8qq7cIpv8AhXZ/hxzjwEhsc/8ASDbyKxRhoOxE3G8YxEsO4v8AXLz9/wByFYuxdPxCfmddsTTaCIZ8t8rm2rj1+wUpwz2OSSsEla8wh2YjYAX2+pxyafCx+2i0/ZfXUMVYDVj2zYU73EcjH/UOpyAO33uLxr2SmJ4hc1kpae7c5vMAdiW3zVlfa68oQ2Ocw9Mbc7JvN9iueK9iUJaTSzva8aCUNc0+HMxoI87HyX6dk9I+lmq6WoZ3dR7D2g/GwczbtO4BI0+bzX7cA7RKiOqNJxVjY5b2ZKBytudObax2cMuo1IlGKeCOmjEkB5K2mu+lf42zYerXD2SPHwWmU55aJ9H5m+FdefMrW68iLY6w5XRVY4hw4udJZomjbck8uQPJ8TSAAW65XHhMe+E9DzVMZiE0JMzH5cnMz2gb9M1EOEdstG5g/FMfDKPe5Wl7SfAjMeRGXUqOY57U/wATG6Cka5kL8pXusHPHyho0HXc+Gd88qyWUWunmHdVBOSfXy9SJ02Lq1lI6lbKRTyajcAg8zA7ZpvmP+pvp0WRw/h8s8rYoWl8shs1o3/6De+ysslHcp25SyR8oaGWaRscLS+SQ2a0ak/zfQK+cC4FioI+Z1n1cg/Nfs0a8jL7eO5+wEP4vgd/DKGOqp3n8dTvDpng5crvYLA06tBLddQTfoMFvaxUS1tK94ENNG4CZjSSHcw5HPd4DmJA2tuolrlcvB0J9Khh5fzPqM/tUglpK6nrqc8r3ixP1syz8Cx3LbcNKl+Fe0Kkq2NDnCGpsOaN55b+LHH3gdevgtxxzgEFYxjKhvMxj2yAXtctvkfAgkHwKrvtjkoOWNgaPxzbcvJYckfSTw6DUa5DWPBxtUYNb9yVNSpcrE9uxue0vGraeJjaaYfi+cOHKQ7laAb84zGd7WOt/BVZwLgdVxGpLWkue8800rrkNBObnH+2/p+eGsNT1s4ihHjI8j2Y2/Mf7Df0v/DeG4KKARQjxe4+893zOP8st0pRw8dMd2R4xlipapbRGG8NwUUAihHi9x957vmcf5ZbVEVe2282WiSSyQREWDIREQBERAEREAREQBERAFi8S4bFUROimaHxSCzgfUHY73GiykToYaz2Zz1jbBMtBLu+mkP5MlvvyPto79jqNwJT2b9pPJy0ta78vSCVx9zox5O3Q7aHLS0uJcNiqInRTND4pBZwPqDsd7jRUJjbBMtBLu+mkP5MlvvyPto79jqNwLGuyN8dE+pV21Sw8uZX0LjxngyHiENnWZOwHuZLafS7q09FtKO8FKz8Q8EwRN75+drsYOZ1z5EqsezftJ5OWlrHfl6QSuPubBjyfh6HbQ5aY3aT2i/iOampT/wAODaWQfqkfC36f93lrp5Fjly30N/8AEVKPNXV+RAKyYPke4Cwe5zgOlyTb91YfZDhqkqO/lnY2V8Ra1jHjmDQQTzFpyN7Wz+UrQYR7PKqu9sWhpxl3jgTzdQxvxf1A8dlNv+6iemBk4fWyMqALEOAaH+F26fcH+6l3WRy0KWTIWHqnq5jjmjQdq2F4IZ4TSR8rpmPdLHG02aI+X2wwaCxN9vZ81KezCj4fBQmpbI10tv8AipHZGK2ZjtsBr9WvQDK7ORGe+M7nv4q08lZ3x9tgByawfJocsifso32jdnz4myVFDzCB+dVA0kAcpvzho1aDc2+HUZaR9WpcqT/Xv+eRJ0aHzorP07fnmWO2SCvoyWnmgq4yL2sbOBacjoRn9wqWpOzCvkhmk5QDC4taw+9KWEtdyf0Nr6qa9i/Guemlp3H2qd3Mz/JJc2Hk4OP+pbPtA7QGUTDFCQ+seMhqIgficOvQb+WvmDnXN1wPc1XbWrJmgk7VRDwyFrPa4hy928Ef4ZZ7HO8HcgAgdTnpnAuB8DquI1Ja0lz3nmmldchoJzc4+g39HAuBVXEaktZdz3nmmkdchtzcvcfO+W5/a+8N4bgooBFCPF7j7z3fM4/yy3TlGhNR6s0VwniWnL6UMN4bgooBFCPF7j7z3fM4/wAstqiKubbebLVJJZIIiLBkIiIAiIgCIiAIiIAiIgCIiAIiIAsXiXDYqiJ0UzQ+KQWcD6g7He40WUidDDWezOe8bYJloJd300h/Jk/fkfbR3rqNwMHCVJSS1cTKx5jgcczoCdmud8IOl9vC9x0RxLhsVRE6KZofFILOB9QdjvcaKhcbYJloJd300h/Jkt9+R9tHeuo3AtKb+YtLe5UYjD8qWuKzRfroS2ItgDWlrbRAg8rbCzQQNtNNlHcGYgrJn1EFdCI6ilLbuaCGvD+a1rk/Le4OYO1lDOzftI5OWlrHfl5CCVx9zYMeenQ7aHLS3FBsg684yX6lhXNWpSi/0Ks7WKl1JWUlVTu5KlzXh5HxNYWWDhuPbcPt4BTHBuMoa+G7bMnZbvo75tPUdWnqqc7Q6+qlrpPxTO6cz2Y2ahrBcgh297k33J2tYabhPFpqaVssDyyRuhGdwdQQdR4FTf4fXWl5kD+K0XN+XYn2LpYuEV5l4e9gkqI3CWG1xFzWIcNgLgODTpbobCH8D4HVcRqS1pLnvPNNK65DQTm5x9Bv6euDcGq+J1RAJfI8808rtGg/E4/sANfS+cN4bgooBFCPF7j7z3fM4/yyTsVMcushXU8RLPpEYbw3BRQCKEeL3H3nu+Zx/lltURVrbbzZbJJLJBERYMhERAEREAREQBERAEREAREQBERAEREAREQBYvEuGxVETopmh8Ugs4H1B2O9xospE6GGs9mc942wTLQS7vppD+TJb78j+jvXUbgSjs37SOTlpax35eQglcfc2DHn5eh2000tLiXDYqiJ0UzQ+KQWcD6g7He40VC42wRLQS7vpnn8qS3/AMH9HfsdtwLGuyN8dE+pV21Sw8uZX0Jn2yVlBysYW81eLcrmmxjZe/5nUHOw1zvlvXmGsNT1s4ihHjI8+7G35nf2G/p9w7h6or5xHFcnIyPdchjdLuP7Ab+l+Yfw5DRU/dU7c7Xc46yOt7zj/LBepTWHhoTzZ5hW8TPW1kj1hvDkFFCIoR4vcfee75nH+ALaqFRwkvEjzZlwJHkN70PEIJ0bcO5y5uTsiA0AggCYUhf3bO8/xOUc9vmsL/vdV80882yzrayySyP1REXg2BERAEREAREQBERAEREAREQBERAEREAREQBERAEREAWmxh/yM/8Al/uEReofUjxP6WaDsi/5E/5z/tapwiL3d/UZ4w/9OJHKj/xOP/Kf9pUjRF5l5HuHn7hEReD2EREAREQBERAEREAREQH/2Q=="/>
          <p:cNvSpPr>
            <a:spLocks noChangeAspect="1" noChangeArrowheads="1"/>
          </p:cNvSpPr>
          <p:nvPr/>
        </p:nvSpPr>
        <p:spPr bwMode="auto">
          <a:xfrm>
            <a:off x="168275" y="-1825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4038" name="Picture 6" descr="http://www.topnews.in/files/Dominos-Logo.gif"/>
          <p:cNvPicPr>
            <a:picLocks noChangeAspect="1" noChangeArrowheads="1"/>
          </p:cNvPicPr>
          <p:nvPr/>
        </p:nvPicPr>
        <p:blipFill>
          <a:blip r:embed="rId3" cstate="print"/>
          <a:srcRect/>
          <a:stretch>
            <a:fillRect/>
          </a:stretch>
        </p:blipFill>
        <p:spPr bwMode="auto">
          <a:xfrm>
            <a:off x="762000" y="3048000"/>
            <a:ext cx="2962275" cy="2962276"/>
          </a:xfrm>
          <a:prstGeom prst="rect">
            <a:avLst/>
          </a:prstGeom>
          <a:noFill/>
        </p:spPr>
      </p:pic>
      <p:pic>
        <p:nvPicPr>
          <p:cNvPr id="6" name="Picture 3"/>
          <p:cNvPicPr>
            <a:picLocks noChangeAspect="1" noChangeArrowheads="1"/>
          </p:cNvPicPr>
          <p:nvPr/>
        </p:nvPicPr>
        <p:blipFill>
          <a:blip r:embed="rId4" cstate="email"/>
          <a:srcRect/>
          <a:stretch>
            <a:fillRect/>
          </a:stretch>
        </p:blipFill>
        <p:spPr bwMode="auto">
          <a:xfrm>
            <a:off x="5410200" y="3200400"/>
            <a:ext cx="2502569" cy="566057"/>
          </a:xfrm>
          <a:prstGeom prst="rect">
            <a:avLst/>
          </a:prstGeom>
          <a:noFill/>
          <a:ln w="9525">
            <a:noFill/>
            <a:miter lim="800000"/>
            <a:headEnd/>
            <a:tailEnd/>
          </a:ln>
        </p:spPr>
      </p:pic>
      <p:sp>
        <p:nvSpPr>
          <p:cNvPr id="7" name="Rectangle 6"/>
          <p:cNvSpPr/>
          <p:nvPr/>
        </p:nvSpPr>
        <p:spPr>
          <a:xfrm>
            <a:off x="304800" y="1828800"/>
            <a:ext cx="3886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solidFill>
                  <a:schemeClr val="tx1"/>
                </a:solidFill>
                <a:latin typeface="Arial Black" pitchFamily="34" charset="0"/>
              </a:rPr>
              <a:t>Store Counts - 603</a:t>
            </a:r>
          </a:p>
          <a:p>
            <a:r>
              <a:rPr lang="en-US" sz="1800" dirty="0" smtClean="0">
                <a:solidFill>
                  <a:schemeClr val="tx1"/>
                </a:solidFill>
                <a:latin typeface="Arial Black" pitchFamily="34" charset="0"/>
              </a:rPr>
              <a:t>ADS – 65k</a:t>
            </a:r>
          </a:p>
          <a:p>
            <a:r>
              <a:rPr lang="en-US" sz="1800" dirty="0" smtClean="0">
                <a:solidFill>
                  <a:schemeClr val="tx1"/>
                </a:solidFill>
                <a:latin typeface="Arial Black" pitchFamily="34" charset="0"/>
              </a:rPr>
              <a:t>TXN- 260</a:t>
            </a:r>
            <a:endParaRPr lang="en-US" sz="1800" dirty="0">
              <a:solidFill>
                <a:schemeClr val="tx1"/>
              </a:solidFill>
              <a:latin typeface="Arial Black" pitchFamily="34" charset="0"/>
            </a:endParaRPr>
          </a:p>
        </p:txBody>
      </p:sp>
      <p:sp>
        <p:nvSpPr>
          <p:cNvPr id="8" name="TextBox 7"/>
          <p:cNvSpPr txBox="1"/>
          <p:nvPr/>
        </p:nvSpPr>
        <p:spPr>
          <a:xfrm>
            <a:off x="4842364" y="5715000"/>
            <a:ext cx="3692036" cy="584775"/>
          </a:xfrm>
          <a:prstGeom prst="rect">
            <a:avLst/>
          </a:prstGeom>
          <a:noFill/>
        </p:spPr>
        <p:txBody>
          <a:bodyPr wrap="none" rtlCol="0">
            <a:spAutoFit/>
          </a:bodyPr>
          <a:lstStyle/>
          <a:p>
            <a:r>
              <a:rPr lang="en-US" sz="3200" dirty="0">
                <a:latin typeface="+mj-lt"/>
                <a:cs typeface="+mn-cs"/>
              </a:rPr>
              <a:t>Powerful adversary</a:t>
            </a:r>
          </a:p>
        </p:txBody>
      </p:sp>
      <p:sp>
        <p:nvSpPr>
          <p:cNvPr id="9" name="Rectangle 8"/>
          <p:cNvSpPr/>
          <p:nvPr/>
        </p:nvSpPr>
        <p:spPr>
          <a:xfrm>
            <a:off x="4648200" y="1981200"/>
            <a:ext cx="4114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solidFill>
                  <a:schemeClr val="tx1"/>
                </a:solidFill>
                <a:latin typeface="Arial Black" pitchFamily="34" charset="0"/>
              </a:rPr>
              <a:t>Store Counts – </a:t>
            </a:r>
            <a:r>
              <a:rPr lang="en-US" sz="1600" dirty="0" smtClean="0">
                <a:solidFill>
                  <a:schemeClr val="tx1"/>
                </a:solidFill>
                <a:latin typeface="+mj-lt"/>
              </a:rPr>
              <a:t>(PHD-118, RBD – 88)</a:t>
            </a:r>
            <a:endParaRPr lang="en-US" sz="1800" dirty="0" smtClean="0">
              <a:solidFill>
                <a:schemeClr val="tx1"/>
              </a:solidFill>
              <a:latin typeface="+mj-lt"/>
            </a:endParaRPr>
          </a:p>
          <a:p>
            <a:r>
              <a:rPr lang="en-US" sz="1800" dirty="0" smtClean="0">
                <a:solidFill>
                  <a:schemeClr val="tx1"/>
                </a:solidFill>
                <a:latin typeface="Arial Black" pitchFamily="34" charset="0"/>
              </a:rPr>
              <a:t>Total Delivery points-  276 </a:t>
            </a:r>
          </a:p>
          <a:p>
            <a:r>
              <a:rPr lang="en-US" sz="1800" dirty="0" smtClean="0">
                <a:solidFill>
                  <a:schemeClr val="tx1"/>
                </a:solidFill>
                <a:latin typeface="Arial Black" pitchFamily="34" charset="0"/>
              </a:rPr>
              <a:t>ADS – 43k</a:t>
            </a:r>
          </a:p>
          <a:p>
            <a:r>
              <a:rPr lang="en-US" sz="1800" dirty="0" smtClean="0">
                <a:solidFill>
                  <a:schemeClr val="tx1"/>
                </a:solidFill>
                <a:latin typeface="Arial Black" pitchFamily="34" charset="0"/>
              </a:rPr>
              <a:t>TXN - 130</a:t>
            </a:r>
            <a:endParaRPr lang="en-US" sz="18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normAutofit/>
          </a:bodyPr>
          <a:lstStyle/>
          <a:p>
            <a:r>
              <a:rPr lang="en-US" dirty="0" smtClean="0"/>
              <a:t>Activity</a:t>
            </a:r>
            <a:endParaRPr lang="en-US" dirty="0"/>
          </a:p>
        </p:txBody>
      </p:sp>
      <p:sp>
        <p:nvSpPr>
          <p:cNvPr id="4" name="Rectangle 4"/>
          <p:cNvSpPr>
            <a:spLocks noChangeArrowheads="1"/>
          </p:cNvSpPr>
          <p:nvPr/>
        </p:nvSpPr>
        <p:spPr bwMode="auto">
          <a:xfrm>
            <a:off x="1143000" y="6096000"/>
            <a:ext cx="5562600" cy="762000"/>
          </a:xfrm>
          <a:prstGeom prst="rect">
            <a:avLst/>
          </a:prstGeom>
          <a:noFill/>
          <a:ln w="9525">
            <a:noFill/>
            <a:miter lim="800000"/>
            <a:headEnd/>
            <a:tailEnd/>
          </a:ln>
        </p:spPr>
        <p:txBody>
          <a:bodyPr wrap="none" anchor="ctr"/>
          <a:lstStyle/>
          <a:p>
            <a:r>
              <a:rPr lang="en-US" dirty="0">
                <a:latin typeface="Arial Black" pitchFamily="34" charset="0"/>
              </a:rPr>
              <a:t>Calculate the daily sales </a:t>
            </a:r>
            <a:r>
              <a:rPr lang="en-US" dirty="0" smtClean="0">
                <a:latin typeface="Arial Black" pitchFamily="34" charset="0"/>
              </a:rPr>
              <a:t>potential</a:t>
            </a:r>
            <a:endParaRPr lang="en-US" sz="2000" dirty="0">
              <a:latin typeface="+mn-lt"/>
            </a:endParaRPr>
          </a:p>
        </p:txBody>
      </p:sp>
      <p:grpSp>
        <p:nvGrpSpPr>
          <p:cNvPr id="64" name="Group 63"/>
          <p:cNvGrpSpPr/>
          <p:nvPr/>
        </p:nvGrpSpPr>
        <p:grpSpPr>
          <a:xfrm>
            <a:off x="990600" y="1600200"/>
            <a:ext cx="4572000" cy="2119313"/>
            <a:chOff x="-3200400" y="457200"/>
            <a:chExt cx="4800601" cy="2119313"/>
          </a:xfrm>
        </p:grpSpPr>
        <p:grpSp>
          <p:nvGrpSpPr>
            <p:cNvPr id="63" name="Group 62"/>
            <p:cNvGrpSpPr/>
            <p:nvPr/>
          </p:nvGrpSpPr>
          <p:grpSpPr>
            <a:xfrm>
              <a:off x="-3200400" y="457200"/>
              <a:ext cx="4800601" cy="2119313"/>
              <a:chOff x="3048000" y="1524000"/>
              <a:chExt cx="5745163" cy="5167313"/>
            </a:xfrm>
          </p:grpSpPr>
          <p:pic>
            <p:nvPicPr>
              <p:cNvPr id="55"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56" name="Rectangle 55"/>
              <p:cNvSpPr/>
              <p:nvPr/>
            </p:nvSpPr>
            <p:spPr>
              <a:xfrm>
                <a:off x="3200400" y="1676400"/>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8" name="Rectangle 3"/>
            <p:cNvSpPr txBox="1">
              <a:spLocks noChangeArrowheads="1"/>
            </p:cNvSpPr>
            <p:nvPr/>
          </p:nvSpPr>
          <p:spPr>
            <a:xfrm>
              <a:off x="-3040380" y="533400"/>
              <a:ext cx="4400551" cy="1979613"/>
            </a:xfrm>
            <a:prstGeom prst="rect">
              <a:avLst/>
            </a:prstGeom>
          </p:spPr>
          <p:txBody>
            <a:bodyPr/>
            <a:lstStyle/>
            <a:p>
              <a:pPr marL="342900" lvl="0" indent="-342900" fontAlgn="auto">
                <a:spcBef>
                  <a:spcPct val="20000"/>
                </a:spcBef>
                <a:spcAft>
                  <a:spcPts val="0"/>
                </a:spcAft>
                <a:defRPr/>
              </a:pPr>
              <a:r>
                <a:rPr lang="en-US" sz="2000" b="1" dirty="0" smtClean="0">
                  <a:latin typeface="+mn-lt"/>
                </a:rPr>
                <a:t>trade zone </a:t>
              </a:r>
            </a:p>
            <a:p>
              <a:pPr marL="342900" lvl="0" indent="-342900" fontAlgn="auto">
                <a:spcBef>
                  <a:spcPct val="20000"/>
                </a:spcBef>
                <a:spcAft>
                  <a:spcPts val="0"/>
                </a:spcAft>
                <a:defRPr/>
              </a:pPr>
              <a:endParaRPr lang="en-US" sz="2000" b="1" dirty="0" smtClean="0">
                <a:latin typeface="+mn-lt"/>
              </a:endParaRPr>
            </a:p>
            <a:p>
              <a:pPr marL="342900" lvl="0" indent="-342900" fontAlgn="auto">
                <a:spcBef>
                  <a:spcPct val="20000"/>
                </a:spcBef>
                <a:spcAft>
                  <a:spcPts val="0"/>
                </a:spcAft>
                <a:buClr>
                  <a:srgbClr val="800000"/>
                </a:buClr>
                <a:buFont typeface="Wingdings" pitchFamily="2" charset="2"/>
                <a:buChar char="q"/>
                <a:defRPr/>
              </a:pPr>
              <a:r>
                <a:rPr lang="en-US" sz="2000" dirty="0" smtClean="0">
                  <a:latin typeface="+mn-lt"/>
                  <a:cs typeface="+mn-cs"/>
                </a:rPr>
                <a:t>Household count:        17,400</a:t>
              </a:r>
            </a:p>
            <a:p>
              <a:pPr marL="342900" marR="0" lvl="0" indent="-342900" algn="l" defTabSz="914400" rtl="0" eaLnBrk="1" fontAlgn="auto" latinLnBrk="0" hangingPunct="1">
                <a:spcBef>
                  <a:spcPct val="20000"/>
                </a:spcBef>
                <a:spcAft>
                  <a:spcPts val="0"/>
                </a:spcAft>
                <a:buClr>
                  <a:srgbClr val="800000"/>
                </a:buClr>
                <a:buSzTx/>
                <a:buFont typeface="Wingdings" pitchFamily="2" charset="2"/>
                <a:buChar char="q"/>
                <a:tabLst/>
                <a:defRPr/>
              </a:pPr>
              <a:r>
                <a:rPr lang="en-US" sz="2000" dirty="0" smtClean="0">
                  <a:latin typeface="+mn-lt"/>
                  <a:cs typeface="+mn-cs"/>
                </a:rPr>
                <a:t>Demographics:            SEC- A,B</a:t>
              </a:r>
            </a:p>
            <a:p>
              <a:pPr marL="342900" marR="0" lvl="0" indent="-342900" algn="l" defTabSz="914400" rtl="0" eaLnBrk="1" fontAlgn="auto" latinLnBrk="0" hangingPunct="1">
                <a:spcBef>
                  <a:spcPct val="20000"/>
                </a:spcBef>
                <a:spcAft>
                  <a:spcPts val="0"/>
                </a:spcAft>
                <a:buClr>
                  <a:srgbClr val="800000"/>
                </a:buClr>
                <a:buSzTx/>
                <a:buFont typeface="Wingdings" pitchFamily="2" charset="2"/>
                <a:buChar char="q"/>
                <a:tabLst/>
                <a:defRPr/>
              </a:pPr>
              <a:r>
                <a:rPr lang="en-US" sz="2000" dirty="0" smtClean="0">
                  <a:latin typeface="+mn-lt"/>
                  <a:cs typeface="+mn-cs"/>
                </a:rPr>
                <a:t>Potential PH users:      100%</a:t>
              </a:r>
            </a:p>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13" name="Group 12"/>
          <p:cNvGrpSpPr/>
          <p:nvPr/>
        </p:nvGrpSpPr>
        <p:grpSpPr>
          <a:xfrm>
            <a:off x="6400800" y="762000"/>
            <a:ext cx="2286000" cy="1981200"/>
            <a:chOff x="2209800" y="1905000"/>
            <a:chExt cx="4676775" cy="3505200"/>
          </a:xfrm>
        </p:grpSpPr>
        <p:sp>
          <p:nvSpPr>
            <p:cNvPr id="14" name="Freeform 4"/>
            <p:cNvSpPr>
              <a:spLocks/>
            </p:cNvSpPr>
            <p:nvPr/>
          </p:nvSpPr>
          <p:spPr bwMode="auto">
            <a:xfrm>
              <a:off x="4752975" y="2617788"/>
              <a:ext cx="198438" cy="266700"/>
            </a:xfrm>
            <a:custGeom>
              <a:avLst/>
              <a:gdLst>
                <a:gd name="T0" fmla="*/ 0 w 84"/>
                <a:gd name="T1" fmla="*/ 27 h 114"/>
                <a:gd name="T2" fmla="*/ 79 w 84"/>
                <a:gd name="T3" fmla="*/ 0 h 114"/>
                <a:gd name="T4" fmla="*/ 84 w 84"/>
                <a:gd name="T5" fmla="*/ 18 h 114"/>
                <a:gd name="T6" fmla="*/ 56 w 84"/>
                <a:gd name="T7" fmla="*/ 27 h 114"/>
                <a:gd name="T8" fmla="*/ 83 w 84"/>
                <a:gd name="T9" fmla="*/ 106 h 114"/>
                <a:gd name="T10" fmla="*/ 63 w 84"/>
                <a:gd name="T11" fmla="*/ 114 h 114"/>
                <a:gd name="T12" fmla="*/ 35 w 84"/>
                <a:gd name="T13" fmla="*/ 35 h 114"/>
                <a:gd name="T14" fmla="*/ 5 w 84"/>
                <a:gd name="T15" fmla="*/ 43 h 114"/>
                <a:gd name="T16" fmla="*/ 0 w 84"/>
                <a:gd name="T17" fmla="*/ 2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0" y="27"/>
                  </a:moveTo>
                  <a:lnTo>
                    <a:pt x="79" y="0"/>
                  </a:lnTo>
                  <a:lnTo>
                    <a:pt x="84" y="18"/>
                  </a:lnTo>
                  <a:lnTo>
                    <a:pt x="56" y="27"/>
                  </a:lnTo>
                  <a:lnTo>
                    <a:pt x="83" y="106"/>
                  </a:lnTo>
                  <a:lnTo>
                    <a:pt x="63" y="114"/>
                  </a:lnTo>
                  <a:lnTo>
                    <a:pt x="35" y="35"/>
                  </a:lnTo>
                  <a:lnTo>
                    <a:pt x="5" y="43"/>
                  </a:lnTo>
                  <a:lnTo>
                    <a:pt x="0" y="27"/>
                  </a:lnTo>
                  <a:close/>
                </a:path>
              </a:pathLst>
            </a:custGeom>
            <a:solidFill>
              <a:srgbClr val="4C4C99"/>
            </a:solidFill>
            <a:ln w="9525">
              <a:noFill/>
              <a:round/>
              <a:headEnd/>
              <a:tailEnd/>
            </a:ln>
          </p:spPr>
          <p:txBody>
            <a:bodyPr/>
            <a:lstStyle/>
            <a:p>
              <a:endParaRPr lang="en-US" dirty="0"/>
            </a:p>
          </p:txBody>
        </p:sp>
        <p:sp>
          <p:nvSpPr>
            <p:cNvPr id="15" name="Freeform 5"/>
            <p:cNvSpPr>
              <a:spLocks/>
            </p:cNvSpPr>
            <p:nvPr/>
          </p:nvSpPr>
          <p:spPr bwMode="auto">
            <a:xfrm>
              <a:off x="4194175" y="2736850"/>
              <a:ext cx="1682750" cy="587375"/>
            </a:xfrm>
            <a:custGeom>
              <a:avLst/>
              <a:gdLst>
                <a:gd name="T0" fmla="*/ 12 w 716"/>
                <a:gd name="T1" fmla="*/ 250 h 250"/>
                <a:gd name="T2" fmla="*/ 710 w 716"/>
                <a:gd name="T3" fmla="*/ 17 h 250"/>
                <a:gd name="T4" fmla="*/ 710 w 716"/>
                <a:gd name="T5" fmla="*/ 17 h 250"/>
                <a:gd name="T6" fmla="*/ 714 w 716"/>
                <a:gd name="T7" fmla="*/ 15 h 250"/>
                <a:gd name="T8" fmla="*/ 715 w 716"/>
                <a:gd name="T9" fmla="*/ 13 h 250"/>
                <a:gd name="T10" fmla="*/ 716 w 716"/>
                <a:gd name="T11" fmla="*/ 9 h 250"/>
                <a:gd name="T12" fmla="*/ 715 w 716"/>
                <a:gd name="T13" fmla="*/ 6 h 250"/>
                <a:gd name="T14" fmla="*/ 714 w 716"/>
                <a:gd name="T15" fmla="*/ 3 h 250"/>
                <a:gd name="T16" fmla="*/ 711 w 716"/>
                <a:gd name="T17" fmla="*/ 1 h 250"/>
                <a:gd name="T18" fmla="*/ 707 w 716"/>
                <a:gd name="T19" fmla="*/ 0 h 250"/>
                <a:gd name="T20" fmla="*/ 704 w 716"/>
                <a:gd name="T21" fmla="*/ 0 h 250"/>
                <a:gd name="T22" fmla="*/ 704 w 716"/>
                <a:gd name="T23" fmla="*/ 0 h 250"/>
                <a:gd name="T24" fmla="*/ 6 w 716"/>
                <a:gd name="T25" fmla="*/ 232 h 250"/>
                <a:gd name="T26" fmla="*/ 6 w 716"/>
                <a:gd name="T27" fmla="*/ 232 h 250"/>
                <a:gd name="T28" fmla="*/ 2 w 716"/>
                <a:gd name="T29" fmla="*/ 233 h 250"/>
                <a:gd name="T30" fmla="*/ 1 w 716"/>
                <a:gd name="T31" fmla="*/ 236 h 250"/>
                <a:gd name="T32" fmla="*/ 0 w 716"/>
                <a:gd name="T33" fmla="*/ 240 h 250"/>
                <a:gd name="T34" fmla="*/ 1 w 716"/>
                <a:gd name="T35" fmla="*/ 244 h 250"/>
                <a:gd name="T36" fmla="*/ 2 w 716"/>
                <a:gd name="T37" fmla="*/ 247 h 250"/>
                <a:gd name="T38" fmla="*/ 5 w 716"/>
                <a:gd name="T39" fmla="*/ 249 h 250"/>
                <a:gd name="T40" fmla="*/ 8 w 716"/>
                <a:gd name="T41" fmla="*/ 250 h 250"/>
                <a:gd name="T42" fmla="*/ 12 w 716"/>
                <a:gd name="T43" fmla="*/ 250 h 250"/>
                <a:gd name="T44" fmla="*/ 12 w 716"/>
                <a:gd name="T45" fmla="*/ 250 h 2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6"/>
                <a:gd name="T70" fmla="*/ 0 h 250"/>
                <a:gd name="T71" fmla="*/ 716 w 716"/>
                <a:gd name="T72" fmla="*/ 250 h 2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6" h="250">
                  <a:moveTo>
                    <a:pt x="12" y="250"/>
                  </a:moveTo>
                  <a:lnTo>
                    <a:pt x="710" y="17"/>
                  </a:lnTo>
                  <a:lnTo>
                    <a:pt x="714" y="15"/>
                  </a:lnTo>
                  <a:lnTo>
                    <a:pt x="715" y="13"/>
                  </a:lnTo>
                  <a:lnTo>
                    <a:pt x="716" y="9"/>
                  </a:lnTo>
                  <a:lnTo>
                    <a:pt x="715" y="6"/>
                  </a:lnTo>
                  <a:lnTo>
                    <a:pt x="714" y="3"/>
                  </a:lnTo>
                  <a:lnTo>
                    <a:pt x="711" y="1"/>
                  </a:lnTo>
                  <a:lnTo>
                    <a:pt x="707" y="0"/>
                  </a:lnTo>
                  <a:lnTo>
                    <a:pt x="704" y="0"/>
                  </a:lnTo>
                  <a:lnTo>
                    <a:pt x="6" y="232"/>
                  </a:lnTo>
                  <a:lnTo>
                    <a:pt x="2" y="233"/>
                  </a:lnTo>
                  <a:lnTo>
                    <a:pt x="1" y="236"/>
                  </a:lnTo>
                  <a:lnTo>
                    <a:pt x="0" y="240"/>
                  </a:lnTo>
                  <a:lnTo>
                    <a:pt x="1" y="244"/>
                  </a:lnTo>
                  <a:lnTo>
                    <a:pt x="2" y="247"/>
                  </a:lnTo>
                  <a:lnTo>
                    <a:pt x="5" y="249"/>
                  </a:lnTo>
                  <a:lnTo>
                    <a:pt x="8" y="250"/>
                  </a:lnTo>
                  <a:lnTo>
                    <a:pt x="12" y="250"/>
                  </a:lnTo>
                  <a:close/>
                </a:path>
              </a:pathLst>
            </a:custGeom>
            <a:solidFill>
              <a:srgbClr val="9696BA"/>
            </a:solidFill>
            <a:ln w="9525">
              <a:noFill/>
              <a:round/>
              <a:headEnd/>
              <a:tailEnd/>
            </a:ln>
          </p:spPr>
          <p:txBody>
            <a:bodyPr/>
            <a:lstStyle/>
            <a:p>
              <a:endParaRPr lang="en-US" dirty="0"/>
            </a:p>
          </p:txBody>
        </p:sp>
        <p:sp>
          <p:nvSpPr>
            <p:cNvPr id="16" name="Freeform 6"/>
            <p:cNvSpPr>
              <a:spLocks/>
            </p:cNvSpPr>
            <p:nvPr/>
          </p:nvSpPr>
          <p:spPr bwMode="auto">
            <a:xfrm>
              <a:off x="4687888" y="4225925"/>
              <a:ext cx="1655763" cy="577850"/>
            </a:xfrm>
            <a:custGeom>
              <a:avLst/>
              <a:gdLst>
                <a:gd name="T0" fmla="*/ 13 w 704"/>
                <a:gd name="T1" fmla="*/ 246 h 246"/>
                <a:gd name="T2" fmla="*/ 698 w 704"/>
                <a:gd name="T3" fmla="*/ 18 h 246"/>
                <a:gd name="T4" fmla="*/ 698 w 704"/>
                <a:gd name="T5" fmla="*/ 18 h 246"/>
                <a:gd name="T6" fmla="*/ 702 w 704"/>
                <a:gd name="T7" fmla="*/ 16 h 246"/>
                <a:gd name="T8" fmla="*/ 703 w 704"/>
                <a:gd name="T9" fmla="*/ 13 h 246"/>
                <a:gd name="T10" fmla="*/ 704 w 704"/>
                <a:gd name="T11" fmla="*/ 9 h 246"/>
                <a:gd name="T12" fmla="*/ 703 w 704"/>
                <a:gd name="T13" fmla="*/ 6 h 246"/>
                <a:gd name="T14" fmla="*/ 702 w 704"/>
                <a:gd name="T15" fmla="*/ 3 h 246"/>
                <a:gd name="T16" fmla="*/ 699 w 704"/>
                <a:gd name="T17" fmla="*/ 0 h 246"/>
                <a:gd name="T18" fmla="*/ 695 w 704"/>
                <a:gd name="T19" fmla="*/ 0 h 246"/>
                <a:gd name="T20" fmla="*/ 691 w 704"/>
                <a:gd name="T21" fmla="*/ 0 h 246"/>
                <a:gd name="T22" fmla="*/ 691 w 704"/>
                <a:gd name="T23" fmla="*/ 0 h 246"/>
                <a:gd name="T24" fmla="*/ 6 w 704"/>
                <a:gd name="T25" fmla="*/ 229 h 246"/>
                <a:gd name="T26" fmla="*/ 6 w 704"/>
                <a:gd name="T27" fmla="*/ 229 h 246"/>
                <a:gd name="T28" fmla="*/ 3 w 704"/>
                <a:gd name="T29" fmla="*/ 230 h 246"/>
                <a:gd name="T30" fmla="*/ 1 w 704"/>
                <a:gd name="T31" fmla="*/ 232 h 246"/>
                <a:gd name="T32" fmla="*/ 0 w 704"/>
                <a:gd name="T33" fmla="*/ 236 h 246"/>
                <a:gd name="T34" fmla="*/ 1 w 704"/>
                <a:gd name="T35" fmla="*/ 240 h 246"/>
                <a:gd name="T36" fmla="*/ 3 w 704"/>
                <a:gd name="T37" fmla="*/ 244 h 246"/>
                <a:gd name="T38" fmla="*/ 5 w 704"/>
                <a:gd name="T39" fmla="*/ 245 h 246"/>
                <a:gd name="T40" fmla="*/ 9 w 704"/>
                <a:gd name="T41" fmla="*/ 246 h 246"/>
                <a:gd name="T42" fmla="*/ 13 w 704"/>
                <a:gd name="T43" fmla="*/ 246 h 246"/>
                <a:gd name="T44" fmla="*/ 13 w 704"/>
                <a:gd name="T45" fmla="*/ 246 h 2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6"/>
                <a:gd name="T71" fmla="*/ 704 w 704"/>
                <a:gd name="T72" fmla="*/ 246 h 2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6">
                  <a:moveTo>
                    <a:pt x="13" y="246"/>
                  </a:moveTo>
                  <a:lnTo>
                    <a:pt x="698" y="18"/>
                  </a:lnTo>
                  <a:lnTo>
                    <a:pt x="702" y="16"/>
                  </a:lnTo>
                  <a:lnTo>
                    <a:pt x="703" y="13"/>
                  </a:lnTo>
                  <a:lnTo>
                    <a:pt x="704" y="9"/>
                  </a:lnTo>
                  <a:lnTo>
                    <a:pt x="703" y="6"/>
                  </a:lnTo>
                  <a:lnTo>
                    <a:pt x="702" y="3"/>
                  </a:lnTo>
                  <a:lnTo>
                    <a:pt x="699" y="0"/>
                  </a:lnTo>
                  <a:lnTo>
                    <a:pt x="695" y="0"/>
                  </a:lnTo>
                  <a:lnTo>
                    <a:pt x="691" y="0"/>
                  </a:lnTo>
                  <a:lnTo>
                    <a:pt x="6" y="229"/>
                  </a:lnTo>
                  <a:lnTo>
                    <a:pt x="3" y="230"/>
                  </a:lnTo>
                  <a:lnTo>
                    <a:pt x="1" y="232"/>
                  </a:lnTo>
                  <a:lnTo>
                    <a:pt x="0" y="236"/>
                  </a:lnTo>
                  <a:lnTo>
                    <a:pt x="1" y="240"/>
                  </a:lnTo>
                  <a:lnTo>
                    <a:pt x="3" y="244"/>
                  </a:lnTo>
                  <a:lnTo>
                    <a:pt x="5" y="245"/>
                  </a:lnTo>
                  <a:lnTo>
                    <a:pt x="9" y="246"/>
                  </a:lnTo>
                  <a:lnTo>
                    <a:pt x="13" y="246"/>
                  </a:lnTo>
                  <a:close/>
                </a:path>
              </a:pathLst>
            </a:custGeom>
            <a:solidFill>
              <a:srgbClr val="9696BA"/>
            </a:solidFill>
            <a:ln w="9525">
              <a:noFill/>
              <a:round/>
              <a:headEnd/>
              <a:tailEnd/>
            </a:ln>
          </p:spPr>
          <p:txBody>
            <a:bodyPr/>
            <a:lstStyle/>
            <a:p>
              <a:endParaRPr lang="en-US" dirty="0"/>
            </a:p>
          </p:txBody>
        </p:sp>
        <p:sp>
          <p:nvSpPr>
            <p:cNvPr id="17" name="Freeform 7"/>
            <p:cNvSpPr>
              <a:spLocks/>
            </p:cNvSpPr>
            <p:nvPr/>
          </p:nvSpPr>
          <p:spPr bwMode="auto">
            <a:xfrm>
              <a:off x="3559175" y="2219325"/>
              <a:ext cx="1271588" cy="2092325"/>
            </a:xfrm>
            <a:custGeom>
              <a:avLst/>
              <a:gdLst>
                <a:gd name="T0" fmla="*/ 340 w 541"/>
                <a:gd name="T1" fmla="*/ 874 h 890"/>
                <a:gd name="T2" fmla="*/ 368 w 541"/>
                <a:gd name="T3" fmla="*/ 841 h 890"/>
                <a:gd name="T4" fmla="*/ 393 w 541"/>
                <a:gd name="T5" fmla="*/ 804 h 890"/>
                <a:gd name="T6" fmla="*/ 415 w 541"/>
                <a:gd name="T7" fmla="*/ 766 h 890"/>
                <a:gd name="T8" fmla="*/ 446 w 541"/>
                <a:gd name="T9" fmla="*/ 697 h 890"/>
                <a:gd name="T10" fmla="*/ 470 w 541"/>
                <a:gd name="T11" fmla="*/ 597 h 890"/>
                <a:gd name="T12" fmla="*/ 475 w 541"/>
                <a:gd name="T13" fmla="*/ 495 h 890"/>
                <a:gd name="T14" fmla="*/ 458 w 541"/>
                <a:gd name="T15" fmla="*/ 393 h 890"/>
                <a:gd name="T16" fmla="*/ 429 w 541"/>
                <a:gd name="T17" fmla="*/ 308 h 890"/>
                <a:gd name="T18" fmla="*/ 392 w 541"/>
                <a:gd name="T19" fmla="*/ 242 h 890"/>
                <a:gd name="T20" fmla="*/ 349 w 541"/>
                <a:gd name="T21" fmla="*/ 183 h 890"/>
                <a:gd name="T22" fmla="*/ 296 w 541"/>
                <a:gd name="T23" fmla="*/ 131 h 890"/>
                <a:gd name="T24" fmla="*/ 239 w 541"/>
                <a:gd name="T25" fmla="*/ 86 h 890"/>
                <a:gd name="T26" fmla="*/ 175 w 541"/>
                <a:gd name="T27" fmla="*/ 51 h 890"/>
                <a:gd name="T28" fmla="*/ 108 w 541"/>
                <a:gd name="T29" fmla="*/ 24 h 890"/>
                <a:gd name="T30" fmla="*/ 36 w 541"/>
                <a:gd name="T31" fmla="*/ 7 h 890"/>
                <a:gd name="T32" fmla="*/ 17 w 541"/>
                <a:gd name="T33" fmla="*/ 1 h 890"/>
                <a:gd name="T34" fmla="*/ 50 w 541"/>
                <a:gd name="T35" fmla="*/ 0 h 890"/>
                <a:gd name="T36" fmla="*/ 83 w 541"/>
                <a:gd name="T37" fmla="*/ 1 h 890"/>
                <a:gd name="T38" fmla="*/ 117 w 541"/>
                <a:gd name="T39" fmla="*/ 3 h 890"/>
                <a:gd name="T40" fmla="*/ 148 w 541"/>
                <a:gd name="T41" fmla="*/ 9 h 890"/>
                <a:gd name="T42" fmla="*/ 180 w 541"/>
                <a:gd name="T43" fmla="*/ 16 h 890"/>
                <a:gd name="T44" fmla="*/ 212 w 541"/>
                <a:gd name="T45" fmla="*/ 26 h 890"/>
                <a:gd name="T46" fmla="*/ 244 w 541"/>
                <a:gd name="T47" fmla="*/ 39 h 890"/>
                <a:gd name="T48" fmla="*/ 281 w 541"/>
                <a:gd name="T49" fmla="*/ 56 h 890"/>
                <a:gd name="T50" fmla="*/ 323 w 541"/>
                <a:gd name="T51" fmla="*/ 81 h 890"/>
                <a:gd name="T52" fmla="*/ 361 w 541"/>
                <a:gd name="T53" fmla="*/ 109 h 890"/>
                <a:gd name="T54" fmla="*/ 397 w 541"/>
                <a:gd name="T55" fmla="*/ 141 h 890"/>
                <a:gd name="T56" fmla="*/ 429 w 541"/>
                <a:gd name="T57" fmla="*/ 176 h 890"/>
                <a:gd name="T58" fmla="*/ 457 w 541"/>
                <a:gd name="T59" fmla="*/ 214 h 890"/>
                <a:gd name="T60" fmla="*/ 483 w 541"/>
                <a:gd name="T61" fmla="*/ 255 h 890"/>
                <a:gd name="T62" fmla="*/ 503 w 541"/>
                <a:gd name="T63" fmla="*/ 297 h 890"/>
                <a:gd name="T64" fmla="*/ 525 w 541"/>
                <a:gd name="T65" fmla="*/ 360 h 890"/>
                <a:gd name="T66" fmla="*/ 539 w 541"/>
                <a:gd name="T67" fmla="*/ 442 h 890"/>
                <a:gd name="T68" fmla="*/ 540 w 541"/>
                <a:gd name="T69" fmla="*/ 522 h 890"/>
                <a:gd name="T70" fmla="*/ 527 w 541"/>
                <a:gd name="T71" fmla="*/ 601 h 890"/>
                <a:gd name="T72" fmla="*/ 502 w 541"/>
                <a:gd name="T73" fmla="*/ 676 h 890"/>
                <a:gd name="T74" fmla="*/ 465 w 541"/>
                <a:gd name="T75" fmla="*/ 746 h 890"/>
                <a:gd name="T76" fmla="*/ 416 w 541"/>
                <a:gd name="T77" fmla="*/ 810 h 890"/>
                <a:gd name="T78" fmla="*/ 358 w 541"/>
                <a:gd name="T79" fmla="*/ 866 h 8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890"/>
                <a:gd name="T122" fmla="*/ 541 w 541"/>
                <a:gd name="T123" fmla="*/ 890 h 8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890">
                  <a:moveTo>
                    <a:pt x="324" y="890"/>
                  </a:moveTo>
                  <a:lnTo>
                    <a:pt x="340" y="874"/>
                  </a:lnTo>
                  <a:lnTo>
                    <a:pt x="354" y="857"/>
                  </a:lnTo>
                  <a:lnTo>
                    <a:pt x="368" y="841"/>
                  </a:lnTo>
                  <a:lnTo>
                    <a:pt x="381" y="823"/>
                  </a:lnTo>
                  <a:lnTo>
                    <a:pt x="393" y="804"/>
                  </a:lnTo>
                  <a:lnTo>
                    <a:pt x="405" y="785"/>
                  </a:lnTo>
                  <a:lnTo>
                    <a:pt x="415" y="766"/>
                  </a:lnTo>
                  <a:lnTo>
                    <a:pt x="425" y="745"/>
                  </a:lnTo>
                  <a:lnTo>
                    <a:pt x="446" y="697"/>
                  </a:lnTo>
                  <a:lnTo>
                    <a:pt x="460" y="647"/>
                  </a:lnTo>
                  <a:lnTo>
                    <a:pt x="470" y="597"/>
                  </a:lnTo>
                  <a:lnTo>
                    <a:pt x="475" y="546"/>
                  </a:lnTo>
                  <a:lnTo>
                    <a:pt x="475" y="495"/>
                  </a:lnTo>
                  <a:lnTo>
                    <a:pt x="469" y="444"/>
                  </a:lnTo>
                  <a:lnTo>
                    <a:pt x="458" y="393"/>
                  </a:lnTo>
                  <a:lnTo>
                    <a:pt x="443" y="344"/>
                  </a:lnTo>
                  <a:lnTo>
                    <a:pt x="429" y="308"/>
                  </a:lnTo>
                  <a:lnTo>
                    <a:pt x="411" y="274"/>
                  </a:lnTo>
                  <a:lnTo>
                    <a:pt x="392" y="242"/>
                  </a:lnTo>
                  <a:lnTo>
                    <a:pt x="372" y="211"/>
                  </a:lnTo>
                  <a:lnTo>
                    <a:pt x="349" y="183"/>
                  </a:lnTo>
                  <a:lnTo>
                    <a:pt x="323" y="155"/>
                  </a:lnTo>
                  <a:lnTo>
                    <a:pt x="296" y="131"/>
                  </a:lnTo>
                  <a:lnTo>
                    <a:pt x="268" y="108"/>
                  </a:lnTo>
                  <a:lnTo>
                    <a:pt x="239" y="86"/>
                  </a:lnTo>
                  <a:lnTo>
                    <a:pt x="207" y="67"/>
                  </a:lnTo>
                  <a:lnTo>
                    <a:pt x="175" y="51"/>
                  </a:lnTo>
                  <a:lnTo>
                    <a:pt x="142" y="37"/>
                  </a:lnTo>
                  <a:lnTo>
                    <a:pt x="108" y="24"/>
                  </a:lnTo>
                  <a:lnTo>
                    <a:pt x="73" y="15"/>
                  </a:lnTo>
                  <a:lnTo>
                    <a:pt x="36" y="7"/>
                  </a:lnTo>
                  <a:lnTo>
                    <a:pt x="0" y="2"/>
                  </a:lnTo>
                  <a:lnTo>
                    <a:pt x="17" y="1"/>
                  </a:lnTo>
                  <a:lnTo>
                    <a:pt x="34" y="0"/>
                  </a:lnTo>
                  <a:lnTo>
                    <a:pt x="50" y="0"/>
                  </a:lnTo>
                  <a:lnTo>
                    <a:pt x="67" y="0"/>
                  </a:lnTo>
                  <a:lnTo>
                    <a:pt x="83" y="1"/>
                  </a:lnTo>
                  <a:lnTo>
                    <a:pt x="100" y="2"/>
                  </a:lnTo>
                  <a:lnTo>
                    <a:pt x="117" y="3"/>
                  </a:lnTo>
                  <a:lnTo>
                    <a:pt x="132" y="6"/>
                  </a:lnTo>
                  <a:lnTo>
                    <a:pt x="148" y="9"/>
                  </a:lnTo>
                  <a:lnTo>
                    <a:pt x="165" y="12"/>
                  </a:lnTo>
                  <a:lnTo>
                    <a:pt x="180" y="16"/>
                  </a:lnTo>
                  <a:lnTo>
                    <a:pt x="197" y="21"/>
                  </a:lnTo>
                  <a:lnTo>
                    <a:pt x="212" y="26"/>
                  </a:lnTo>
                  <a:lnTo>
                    <a:pt x="229" y="33"/>
                  </a:lnTo>
                  <a:lnTo>
                    <a:pt x="244" y="39"/>
                  </a:lnTo>
                  <a:lnTo>
                    <a:pt x="259" y="46"/>
                  </a:lnTo>
                  <a:lnTo>
                    <a:pt x="281" y="56"/>
                  </a:lnTo>
                  <a:lnTo>
                    <a:pt x="303" y="68"/>
                  </a:lnTo>
                  <a:lnTo>
                    <a:pt x="323" y="81"/>
                  </a:lnTo>
                  <a:lnTo>
                    <a:pt x="342" y="94"/>
                  </a:lnTo>
                  <a:lnTo>
                    <a:pt x="361" y="109"/>
                  </a:lnTo>
                  <a:lnTo>
                    <a:pt x="379" y="125"/>
                  </a:lnTo>
                  <a:lnTo>
                    <a:pt x="397" y="141"/>
                  </a:lnTo>
                  <a:lnTo>
                    <a:pt x="414" y="158"/>
                  </a:lnTo>
                  <a:lnTo>
                    <a:pt x="429" y="176"/>
                  </a:lnTo>
                  <a:lnTo>
                    <a:pt x="443" y="195"/>
                  </a:lnTo>
                  <a:lnTo>
                    <a:pt x="457" y="214"/>
                  </a:lnTo>
                  <a:lnTo>
                    <a:pt x="470" y="233"/>
                  </a:lnTo>
                  <a:lnTo>
                    <a:pt x="483" y="255"/>
                  </a:lnTo>
                  <a:lnTo>
                    <a:pt x="493" y="275"/>
                  </a:lnTo>
                  <a:lnTo>
                    <a:pt x="503" y="297"/>
                  </a:lnTo>
                  <a:lnTo>
                    <a:pt x="512" y="320"/>
                  </a:lnTo>
                  <a:lnTo>
                    <a:pt x="525" y="360"/>
                  </a:lnTo>
                  <a:lnTo>
                    <a:pt x="534" y="401"/>
                  </a:lnTo>
                  <a:lnTo>
                    <a:pt x="539" y="442"/>
                  </a:lnTo>
                  <a:lnTo>
                    <a:pt x="541" y="481"/>
                  </a:lnTo>
                  <a:lnTo>
                    <a:pt x="540" y="522"/>
                  </a:lnTo>
                  <a:lnTo>
                    <a:pt x="535" y="562"/>
                  </a:lnTo>
                  <a:lnTo>
                    <a:pt x="527" y="601"/>
                  </a:lnTo>
                  <a:lnTo>
                    <a:pt x="516" y="639"/>
                  </a:lnTo>
                  <a:lnTo>
                    <a:pt x="502" y="676"/>
                  </a:lnTo>
                  <a:lnTo>
                    <a:pt x="484" y="712"/>
                  </a:lnTo>
                  <a:lnTo>
                    <a:pt x="465" y="746"/>
                  </a:lnTo>
                  <a:lnTo>
                    <a:pt x="442" y="780"/>
                  </a:lnTo>
                  <a:lnTo>
                    <a:pt x="416" y="810"/>
                  </a:lnTo>
                  <a:lnTo>
                    <a:pt x="388" y="839"/>
                  </a:lnTo>
                  <a:lnTo>
                    <a:pt x="358" y="866"/>
                  </a:lnTo>
                  <a:lnTo>
                    <a:pt x="324" y="890"/>
                  </a:lnTo>
                  <a:close/>
                </a:path>
              </a:pathLst>
            </a:custGeom>
            <a:solidFill>
              <a:srgbClr val="2D2D8C"/>
            </a:solidFill>
            <a:ln w="9525">
              <a:noFill/>
              <a:round/>
              <a:headEnd/>
              <a:tailEnd/>
            </a:ln>
          </p:spPr>
          <p:txBody>
            <a:bodyPr/>
            <a:lstStyle/>
            <a:p>
              <a:endParaRPr lang="en-US" dirty="0"/>
            </a:p>
          </p:txBody>
        </p:sp>
        <p:sp>
          <p:nvSpPr>
            <p:cNvPr id="18" name="Freeform 8"/>
            <p:cNvSpPr>
              <a:spLocks/>
            </p:cNvSpPr>
            <p:nvPr/>
          </p:nvSpPr>
          <p:spPr bwMode="auto">
            <a:xfrm>
              <a:off x="4970463" y="2563813"/>
              <a:ext cx="269875" cy="269875"/>
            </a:xfrm>
            <a:custGeom>
              <a:avLst/>
              <a:gdLst>
                <a:gd name="T0" fmla="*/ 32 w 115"/>
                <a:gd name="T1" fmla="*/ 115 h 115"/>
                <a:gd name="T2" fmla="*/ 39 w 115"/>
                <a:gd name="T3" fmla="*/ 72 h 115"/>
                <a:gd name="T4" fmla="*/ 65 w 115"/>
                <a:gd name="T5" fmla="*/ 63 h 115"/>
                <a:gd name="T6" fmla="*/ 71 w 115"/>
                <a:gd name="T7" fmla="*/ 63 h 115"/>
                <a:gd name="T8" fmla="*/ 76 w 115"/>
                <a:gd name="T9" fmla="*/ 65 h 115"/>
                <a:gd name="T10" fmla="*/ 80 w 115"/>
                <a:gd name="T11" fmla="*/ 72 h 115"/>
                <a:gd name="T12" fmla="*/ 85 w 115"/>
                <a:gd name="T13" fmla="*/ 84 h 115"/>
                <a:gd name="T14" fmla="*/ 87 w 115"/>
                <a:gd name="T15" fmla="*/ 87 h 115"/>
                <a:gd name="T16" fmla="*/ 88 w 115"/>
                <a:gd name="T17" fmla="*/ 91 h 115"/>
                <a:gd name="T18" fmla="*/ 90 w 115"/>
                <a:gd name="T19" fmla="*/ 93 h 115"/>
                <a:gd name="T20" fmla="*/ 92 w 115"/>
                <a:gd name="T21" fmla="*/ 96 h 115"/>
                <a:gd name="T22" fmla="*/ 113 w 115"/>
                <a:gd name="T23" fmla="*/ 86 h 115"/>
                <a:gd name="T24" fmla="*/ 111 w 115"/>
                <a:gd name="T25" fmla="*/ 84 h 115"/>
                <a:gd name="T26" fmla="*/ 107 w 115"/>
                <a:gd name="T27" fmla="*/ 83 h 115"/>
                <a:gd name="T28" fmla="*/ 106 w 115"/>
                <a:gd name="T29" fmla="*/ 79 h 115"/>
                <a:gd name="T30" fmla="*/ 105 w 115"/>
                <a:gd name="T31" fmla="*/ 74 h 115"/>
                <a:gd name="T32" fmla="*/ 101 w 115"/>
                <a:gd name="T33" fmla="*/ 61 h 115"/>
                <a:gd name="T34" fmla="*/ 97 w 115"/>
                <a:gd name="T35" fmla="*/ 55 h 115"/>
                <a:gd name="T36" fmla="*/ 92 w 115"/>
                <a:gd name="T37" fmla="*/ 51 h 115"/>
                <a:gd name="T38" fmla="*/ 85 w 115"/>
                <a:gd name="T39" fmla="*/ 49 h 115"/>
                <a:gd name="T40" fmla="*/ 85 w 115"/>
                <a:gd name="T41" fmla="*/ 46 h 115"/>
                <a:gd name="T42" fmla="*/ 89 w 115"/>
                <a:gd name="T43" fmla="*/ 38 h 115"/>
                <a:gd name="T44" fmla="*/ 90 w 115"/>
                <a:gd name="T45" fmla="*/ 31 h 115"/>
                <a:gd name="T46" fmla="*/ 90 w 115"/>
                <a:gd name="T47" fmla="*/ 23 h 115"/>
                <a:gd name="T48" fmla="*/ 88 w 115"/>
                <a:gd name="T49" fmla="*/ 17 h 115"/>
                <a:gd name="T50" fmla="*/ 85 w 115"/>
                <a:gd name="T51" fmla="*/ 13 h 115"/>
                <a:gd name="T52" fmla="*/ 83 w 115"/>
                <a:gd name="T53" fmla="*/ 9 h 115"/>
                <a:gd name="T54" fmla="*/ 79 w 115"/>
                <a:gd name="T55" fmla="*/ 5 h 115"/>
                <a:gd name="T56" fmla="*/ 74 w 115"/>
                <a:gd name="T57" fmla="*/ 3 h 115"/>
                <a:gd name="T58" fmla="*/ 68 w 115"/>
                <a:gd name="T59" fmla="*/ 0 h 115"/>
                <a:gd name="T60" fmla="*/ 61 w 115"/>
                <a:gd name="T61" fmla="*/ 0 h 115"/>
                <a:gd name="T62" fmla="*/ 52 w 115"/>
                <a:gd name="T63" fmla="*/ 1 h 115"/>
                <a:gd name="T64" fmla="*/ 0 w 115"/>
                <a:gd name="T65" fmla="*/ 19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15"/>
                <a:gd name="T101" fmla="*/ 115 w 115"/>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15">
                  <a:moveTo>
                    <a:pt x="0" y="19"/>
                  </a:moveTo>
                  <a:lnTo>
                    <a:pt x="32" y="115"/>
                  </a:lnTo>
                  <a:lnTo>
                    <a:pt x="52" y="109"/>
                  </a:lnTo>
                  <a:lnTo>
                    <a:pt x="39" y="72"/>
                  </a:lnTo>
                  <a:lnTo>
                    <a:pt x="61" y="64"/>
                  </a:lnTo>
                  <a:lnTo>
                    <a:pt x="65" y="63"/>
                  </a:lnTo>
                  <a:lnTo>
                    <a:pt x="69" y="63"/>
                  </a:lnTo>
                  <a:lnTo>
                    <a:pt x="71" y="63"/>
                  </a:lnTo>
                  <a:lnTo>
                    <a:pt x="74" y="64"/>
                  </a:lnTo>
                  <a:lnTo>
                    <a:pt x="76" y="65"/>
                  </a:lnTo>
                  <a:lnTo>
                    <a:pt x="78" y="68"/>
                  </a:lnTo>
                  <a:lnTo>
                    <a:pt x="80" y="72"/>
                  </a:lnTo>
                  <a:lnTo>
                    <a:pt x="82" y="75"/>
                  </a:lnTo>
                  <a:lnTo>
                    <a:pt x="85" y="84"/>
                  </a:lnTo>
                  <a:lnTo>
                    <a:pt x="85" y="86"/>
                  </a:lnTo>
                  <a:lnTo>
                    <a:pt x="87" y="87"/>
                  </a:lnTo>
                  <a:lnTo>
                    <a:pt x="87" y="89"/>
                  </a:lnTo>
                  <a:lnTo>
                    <a:pt x="88" y="91"/>
                  </a:lnTo>
                  <a:lnTo>
                    <a:pt x="89" y="92"/>
                  </a:lnTo>
                  <a:lnTo>
                    <a:pt x="90" y="93"/>
                  </a:lnTo>
                  <a:lnTo>
                    <a:pt x="90" y="94"/>
                  </a:lnTo>
                  <a:lnTo>
                    <a:pt x="92" y="96"/>
                  </a:lnTo>
                  <a:lnTo>
                    <a:pt x="115" y="88"/>
                  </a:lnTo>
                  <a:lnTo>
                    <a:pt x="113" y="86"/>
                  </a:lnTo>
                  <a:lnTo>
                    <a:pt x="112" y="86"/>
                  </a:lnTo>
                  <a:lnTo>
                    <a:pt x="111" y="84"/>
                  </a:lnTo>
                  <a:lnTo>
                    <a:pt x="108" y="84"/>
                  </a:lnTo>
                  <a:lnTo>
                    <a:pt x="107" y="83"/>
                  </a:lnTo>
                  <a:lnTo>
                    <a:pt x="107" y="80"/>
                  </a:lnTo>
                  <a:lnTo>
                    <a:pt x="106" y="79"/>
                  </a:lnTo>
                  <a:lnTo>
                    <a:pt x="106" y="77"/>
                  </a:lnTo>
                  <a:lnTo>
                    <a:pt x="105" y="74"/>
                  </a:lnTo>
                  <a:lnTo>
                    <a:pt x="102" y="66"/>
                  </a:lnTo>
                  <a:lnTo>
                    <a:pt x="101" y="61"/>
                  </a:lnTo>
                  <a:lnTo>
                    <a:pt x="98" y="58"/>
                  </a:lnTo>
                  <a:lnTo>
                    <a:pt x="97" y="55"/>
                  </a:lnTo>
                  <a:lnTo>
                    <a:pt x="94" y="52"/>
                  </a:lnTo>
                  <a:lnTo>
                    <a:pt x="92" y="51"/>
                  </a:lnTo>
                  <a:lnTo>
                    <a:pt x="88" y="50"/>
                  </a:lnTo>
                  <a:lnTo>
                    <a:pt x="85" y="49"/>
                  </a:lnTo>
                  <a:lnTo>
                    <a:pt x="82" y="49"/>
                  </a:lnTo>
                  <a:lnTo>
                    <a:pt x="85" y="46"/>
                  </a:lnTo>
                  <a:lnTo>
                    <a:pt x="88" y="42"/>
                  </a:lnTo>
                  <a:lnTo>
                    <a:pt x="89" y="38"/>
                  </a:lnTo>
                  <a:lnTo>
                    <a:pt x="90" y="35"/>
                  </a:lnTo>
                  <a:lnTo>
                    <a:pt x="90" y="31"/>
                  </a:lnTo>
                  <a:lnTo>
                    <a:pt x="90" y="27"/>
                  </a:lnTo>
                  <a:lnTo>
                    <a:pt x="90" y="23"/>
                  </a:lnTo>
                  <a:lnTo>
                    <a:pt x="89" y="19"/>
                  </a:lnTo>
                  <a:lnTo>
                    <a:pt x="88" y="17"/>
                  </a:lnTo>
                  <a:lnTo>
                    <a:pt x="87" y="14"/>
                  </a:lnTo>
                  <a:lnTo>
                    <a:pt x="85" y="13"/>
                  </a:lnTo>
                  <a:lnTo>
                    <a:pt x="84" y="10"/>
                  </a:lnTo>
                  <a:lnTo>
                    <a:pt x="83" y="9"/>
                  </a:lnTo>
                  <a:lnTo>
                    <a:pt x="80" y="7"/>
                  </a:lnTo>
                  <a:lnTo>
                    <a:pt x="79" y="5"/>
                  </a:lnTo>
                  <a:lnTo>
                    <a:pt x="76" y="4"/>
                  </a:lnTo>
                  <a:lnTo>
                    <a:pt x="74" y="3"/>
                  </a:lnTo>
                  <a:lnTo>
                    <a:pt x="70" y="1"/>
                  </a:lnTo>
                  <a:lnTo>
                    <a:pt x="68" y="0"/>
                  </a:lnTo>
                  <a:lnTo>
                    <a:pt x="64" y="0"/>
                  </a:lnTo>
                  <a:lnTo>
                    <a:pt x="61" y="0"/>
                  </a:lnTo>
                  <a:lnTo>
                    <a:pt x="57" y="0"/>
                  </a:lnTo>
                  <a:lnTo>
                    <a:pt x="52" y="1"/>
                  </a:lnTo>
                  <a:lnTo>
                    <a:pt x="47" y="3"/>
                  </a:lnTo>
                  <a:lnTo>
                    <a:pt x="0" y="19"/>
                  </a:lnTo>
                  <a:close/>
                </a:path>
              </a:pathLst>
            </a:custGeom>
            <a:solidFill>
              <a:srgbClr val="4C4C99"/>
            </a:solidFill>
            <a:ln w="9525">
              <a:noFill/>
              <a:round/>
              <a:headEnd/>
              <a:tailEnd/>
            </a:ln>
          </p:spPr>
          <p:txBody>
            <a:bodyPr/>
            <a:lstStyle/>
            <a:p>
              <a:endParaRPr lang="en-US" dirty="0"/>
            </a:p>
          </p:txBody>
        </p:sp>
        <p:sp>
          <p:nvSpPr>
            <p:cNvPr id="19" name="Freeform 9"/>
            <p:cNvSpPr>
              <a:spLocks/>
            </p:cNvSpPr>
            <p:nvPr/>
          </p:nvSpPr>
          <p:spPr bwMode="auto">
            <a:xfrm>
              <a:off x="5260975" y="2487613"/>
              <a:ext cx="214313" cy="273050"/>
            </a:xfrm>
            <a:custGeom>
              <a:avLst/>
              <a:gdLst>
                <a:gd name="T0" fmla="*/ 20 w 91"/>
                <a:gd name="T1" fmla="*/ 111 h 116"/>
                <a:gd name="T2" fmla="*/ 20 w 91"/>
                <a:gd name="T3" fmla="*/ 88 h 116"/>
                <a:gd name="T4" fmla="*/ 57 w 91"/>
                <a:gd name="T5" fmla="*/ 77 h 116"/>
                <a:gd name="T6" fmla="*/ 70 w 91"/>
                <a:gd name="T7" fmla="*/ 95 h 116"/>
                <a:gd name="T8" fmla="*/ 91 w 91"/>
                <a:gd name="T9" fmla="*/ 87 h 116"/>
                <a:gd name="T10" fmla="*/ 24 w 91"/>
                <a:gd name="T11" fmla="*/ 0 h 116"/>
                <a:gd name="T12" fmla="*/ 1 w 91"/>
                <a:gd name="T13" fmla="*/ 8 h 116"/>
                <a:gd name="T14" fmla="*/ 0 w 91"/>
                <a:gd name="T15" fmla="*/ 116 h 116"/>
                <a:gd name="T16" fmla="*/ 20 w 91"/>
                <a:gd name="T17" fmla="*/ 111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116"/>
                <a:gd name="T29" fmla="*/ 91 w 91"/>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116">
                  <a:moveTo>
                    <a:pt x="20" y="111"/>
                  </a:moveTo>
                  <a:lnTo>
                    <a:pt x="20" y="88"/>
                  </a:lnTo>
                  <a:lnTo>
                    <a:pt x="57" y="77"/>
                  </a:lnTo>
                  <a:lnTo>
                    <a:pt x="70" y="95"/>
                  </a:lnTo>
                  <a:lnTo>
                    <a:pt x="91" y="87"/>
                  </a:lnTo>
                  <a:lnTo>
                    <a:pt x="24" y="0"/>
                  </a:lnTo>
                  <a:lnTo>
                    <a:pt x="1" y="8"/>
                  </a:lnTo>
                  <a:lnTo>
                    <a:pt x="0" y="116"/>
                  </a:lnTo>
                  <a:lnTo>
                    <a:pt x="20" y="111"/>
                  </a:lnTo>
                  <a:close/>
                </a:path>
              </a:pathLst>
            </a:custGeom>
            <a:solidFill>
              <a:srgbClr val="4C4C99"/>
            </a:solidFill>
            <a:ln w="9525">
              <a:noFill/>
              <a:round/>
              <a:headEnd/>
              <a:tailEnd/>
            </a:ln>
          </p:spPr>
          <p:txBody>
            <a:bodyPr/>
            <a:lstStyle/>
            <a:p>
              <a:endParaRPr lang="en-US" dirty="0"/>
            </a:p>
          </p:txBody>
        </p:sp>
        <p:sp>
          <p:nvSpPr>
            <p:cNvPr id="20" name="Freeform 10"/>
            <p:cNvSpPr>
              <a:spLocks/>
            </p:cNvSpPr>
            <p:nvPr/>
          </p:nvSpPr>
          <p:spPr bwMode="auto">
            <a:xfrm>
              <a:off x="5449888" y="2409825"/>
              <a:ext cx="225425" cy="252413"/>
            </a:xfrm>
            <a:custGeom>
              <a:avLst/>
              <a:gdLst>
                <a:gd name="T0" fmla="*/ 1 w 96"/>
                <a:gd name="T1" fmla="*/ 56 h 107"/>
                <a:gd name="T2" fmla="*/ 1 w 96"/>
                <a:gd name="T3" fmla="*/ 35 h 107"/>
                <a:gd name="T4" fmla="*/ 9 w 96"/>
                <a:gd name="T5" fmla="*/ 17 h 107"/>
                <a:gd name="T6" fmla="*/ 22 w 96"/>
                <a:gd name="T7" fmla="*/ 7 h 107"/>
                <a:gd name="T8" fmla="*/ 37 w 96"/>
                <a:gd name="T9" fmla="*/ 1 h 107"/>
                <a:gd name="T10" fmla="*/ 48 w 96"/>
                <a:gd name="T11" fmla="*/ 0 h 107"/>
                <a:gd name="T12" fmla="*/ 59 w 96"/>
                <a:gd name="T13" fmla="*/ 0 h 107"/>
                <a:gd name="T14" fmla="*/ 69 w 96"/>
                <a:gd name="T15" fmla="*/ 4 h 107"/>
                <a:gd name="T16" fmla="*/ 77 w 96"/>
                <a:gd name="T17" fmla="*/ 10 h 107"/>
                <a:gd name="T18" fmla="*/ 83 w 96"/>
                <a:gd name="T19" fmla="*/ 18 h 107"/>
                <a:gd name="T20" fmla="*/ 65 w 96"/>
                <a:gd name="T21" fmla="*/ 30 h 107"/>
                <a:gd name="T22" fmla="*/ 60 w 96"/>
                <a:gd name="T23" fmla="*/ 24 h 107"/>
                <a:gd name="T24" fmla="*/ 56 w 96"/>
                <a:gd name="T25" fmla="*/ 21 h 107"/>
                <a:gd name="T26" fmla="*/ 47 w 96"/>
                <a:gd name="T27" fmla="*/ 18 h 107"/>
                <a:gd name="T28" fmla="*/ 37 w 96"/>
                <a:gd name="T29" fmla="*/ 19 h 107"/>
                <a:gd name="T30" fmla="*/ 28 w 96"/>
                <a:gd name="T31" fmla="*/ 24 h 107"/>
                <a:gd name="T32" fmla="*/ 23 w 96"/>
                <a:gd name="T33" fmla="*/ 35 h 107"/>
                <a:gd name="T34" fmla="*/ 22 w 96"/>
                <a:gd name="T35" fmla="*/ 47 h 107"/>
                <a:gd name="T36" fmla="*/ 26 w 96"/>
                <a:gd name="T37" fmla="*/ 63 h 107"/>
                <a:gd name="T38" fmla="*/ 31 w 96"/>
                <a:gd name="T39" fmla="*/ 75 h 107"/>
                <a:gd name="T40" fmla="*/ 40 w 96"/>
                <a:gd name="T41" fmla="*/ 84 h 107"/>
                <a:gd name="T42" fmla="*/ 50 w 96"/>
                <a:gd name="T43" fmla="*/ 88 h 107"/>
                <a:gd name="T44" fmla="*/ 60 w 96"/>
                <a:gd name="T45" fmla="*/ 87 h 107"/>
                <a:gd name="T46" fmla="*/ 69 w 96"/>
                <a:gd name="T47" fmla="*/ 82 h 107"/>
                <a:gd name="T48" fmla="*/ 74 w 96"/>
                <a:gd name="T49" fmla="*/ 74 h 107"/>
                <a:gd name="T50" fmla="*/ 75 w 96"/>
                <a:gd name="T51" fmla="*/ 69 h 107"/>
                <a:gd name="T52" fmla="*/ 75 w 96"/>
                <a:gd name="T53" fmla="*/ 61 h 107"/>
                <a:gd name="T54" fmla="*/ 96 w 96"/>
                <a:gd name="T55" fmla="*/ 64 h 107"/>
                <a:gd name="T56" fmla="*/ 93 w 96"/>
                <a:gd name="T57" fmla="*/ 79 h 107"/>
                <a:gd name="T58" fmla="*/ 87 w 96"/>
                <a:gd name="T59" fmla="*/ 92 h 107"/>
                <a:gd name="T60" fmla="*/ 74 w 96"/>
                <a:gd name="T61" fmla="*/ 101 h 107"/>
                <a:gd name="T62" fmla="*/ 61 w 96"/>
                <a:gd name="T63" fmla="*/ 106 h 107"/>
                <a:gd name="T64" fmla="*/ 51 w 96"/>
                <a:gd name="T65" fmla="*/ 107 h 107"/>
                <a:gd name="T66" fmla="*/ 42 w 96"/>
                <a:gd name="T67" fmla="*/ 107 h 107"/>
                <a:gd name="T68" fmla="*/ 32 w 96"/>
                <a:gd name="T69" fmla="*/ 105 h 107"/>
                <a:gd name="T70" fmla="*/ 20 w 96"/>
                <a:gd name="T71" fmla="*/ 97 h 107"/>
                <a:gd name="T72" fmla="*/ 9 w 96"/>
                <a:gd name="T73" fmla="*/ 79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07"/>
                <a:gd name="T113" fmla="*/ 96 w 96"/>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07">
                  <a:moveTo>
                    <a:pt x="4" y="69"/>
                  </a:moveTo>
                  <a:lnTo>
                    <a:pt x="1" y="56"/>
                  </a:lnTo>
                  <a:lnTo>
                    <a:pt x="0" y="45"/>
                  </a:lnTo>
                  <a:lnTo>
                    <a:pt x="1" y="35"/>
                  </a:lnTo>
                  <a:lnTo>
                    <a:pt x="4" y="24"/>
                  </a:lnTo>
                  <a:lnTo>
                    <a:pt x="9" y="17"/>
                  </a:lnTo>
                  <a:lnTo>
                    <a:pt x="14" y="12"/>
                  </a:lnTo>
                  <a:lnTo>
                    <a:pt x="22" y="7"/>
                  </a:lnTo>
                  <a:lnTo>
                    <a:pt x="31" y="3"/>
                  </a:lnTo>
                  <a:lnTo>
                    <a:pt x="37" y="1"/>
                  </a:lnTo>
                  <a:lnTo>
                    <a:pt x="42" y="0"/>
                  </a:lnTo>
                  <a:lnTo>
                    <a:pt x="48" y="0"/>
                  </a:lnTo>
                  <a:lnTo>
                    <a:pt x="54" y="0"/>
                  </a:lnTo>
                  <a:lnTo>
                    <a:pt x="59" y="0"/>
                  </a:lnTo>
                  <a:lnTo>
                    <a:pt x="64" y="1"/>
                  </a:lnTo>
                  <a:lnTo>
                    <a:pt x="69" y="4"/>
                  </a:lnTo>
                  <a:lnTo>
                    <a:pt x="73" y="7"/>
                  </a:lnTo>
                  <a:lnTo>
                    <a:pt x="77" y="10"/>
                  </a:lnTo>
                  <a:lnTo>
                    <a:pt x="80" y="14"/>
                  </a:lnTo>
                  <a:lnTo>
                    <a:pt x="83" y="18"/>
                  </a:lnTo>
                  <a:lnTo>
                    <a:pt x="85" y="23"/>
                  </a:lnTo>
                  <a:lnTo>
                    <a:pt x="65" y="30"/>
                  </a:lnTo>
                  <a:lnTo>
                    <a:pt x="62" y="27"/>
                  </a:lnTo>
                  <a:lnTo>
                    <a:pt x="60" y="24"/>
                  </a:lnTo>
                  <a:lnTo>
                    <a:pt x="59" y="22"/>
                  </a:lnTo>
                  <a:lnTo>
                    <a:pt x="56" y="21"/>
                  </a:lnTo>
                  <a:lnTo>
                    <a:pt x="52" y="19"/>
                  </a:lnTo>
                  <a:lnTo>
                    <a:pt x="47" y="18"/>
                  </a:lnTo>
                  <a:lnTo>
                    <a:pt x="42" y="18"/>
                  </a:lnTo>
                  <a:lnTo>
                    <a:pt x="37" y="19"/>
                  </a:lnTo>
                  <a:lnTo>
                    <a:pt x="32" y="22"/>
                  </a:lnTo>
                  <a:lnTo>
                    <a:pt x="28" y="24"/>
                  </a:lnTo>
                  <a:lnTo>
                    <a:pt x="26" y="30"/>
                  </a:lnTo>
                  <a:lnTo>
                    <a:pt x="23" y="35"/>
                  </a:lnTo>
                  <a:lnTo>
                    <a:pt x="22" y="41"/>
                  </a:lnTo>
                  <a:lnTo>
                    <a:pt x="22" y="47"/>
                  </a:lnTo>
                  <a:lnTo>
                    <a:pt x="23" y="55"/>
                  </a:lnTo>
                  <a:lnTo>
                    <a:pt x="26" y="63"/>
                  </a:lnTo>
                  <a:lnTo>
                    <a:pt x="28" y="70"/>
                  </a:lnTo>
                  <a:lnTo>
                    <a:pt x="31" y="75"/>
                  </a:lnTo>
                  <a:lnTo>
                    <a:pt x="34" y="80"/>
                  </a:lnTo>
                  <a:lnTo>
                    <a:pt x="40" y="84"/>
                  </a:lnTo>
                  <a:lnTo>
                    <a:pt x="45" y="87"/>
                  </a:lnTo>
                  <a:lnTo>
                    <a:pt x="50" y="88"/>
                  </a:lnTo>
                  <a:lnTo>
                    <a:pt x="55" y="88"/>
                  </a:lnTo>
                  <a:lnTo>
                    <a:pt x="60" y="87"/>
                  </a:lnTo>
                  <a:lnTo>
                    <a:pt x="65" y="84"/>
                  </a:lnTo>
                  <a:lnTo>
                    <a:pt x="69" y="82"/>
                  </a:lnTo>
                  <a:lnTo>
                    <a:pt x="71" y="78"/>
                  </a:lnTo>
                  <a:lnTo>
                    <a:pt x="74" y="74"/>
                  </a:lnTo>
                  <a:lnTo>
                    <a:pt x="75" y="72"/>
                  </a:lnTo>
                  <a:lnTo>
                    <a:pt x="75" y="69"/>
                  </a:lnTo>
                  <a:lnTo>
                    <a:pt x="75" y="65"/>
                  </a:lnTo>
                  <a:lnTo>
                    <a:pt x="75" y="61"/>
                  </a:lnTo>
                  <a:lnTo>
                    <a:pt x="96" y="55"/>
                  </a:lnTo>
                  <a:lnTo>
                    <a:pt x="96" y="64"/>
                  </a:lnTo>
                  <a:lnTo>
                    <a:pt x="96" y="72"/>
                  </a:lnTo>
                  <a:lnTo>
                    <a:pt x="93" y="79"/>
                  </a:lnTo>
                  <a:lnTo>
                    <a:pt x="91" y="86"/>
                  </a:lnTo>
                  <a:lnTo>
                    <a:pt x="87" y="92"/>
                  </a:lnTo>
                  <a:lnTo>
                    <a:pt x="80" y="97"/>
                  </a:lnTo>
                  <a:lnTo>
                    <a:pt x="74" y="101"/>
                  </a:lnTo>
                  <a:lnTo>
                    <a:pt x="66" y="105"/>
                  </a:lnTo>
                  <a:lnTo>
                    <a:pt x="61" y="106"/>
                  </a:lnTo>
                  <a:lnTo>
                    <a:pt x="56" y="107"/>
                  </a:lnTo>
                  <a:lnTo>
                    <a:pt x="51" y="107"/>
                  </a:lnTo>
                  <a:lnTo>
                    <a:pt x="46" y="107"/>
                  </a:lnTo>
                  <a:lnTo>
                    <a:pt x="42" y="107"/>
                  </a:lnTo>
                  <a:lnTo>
                    <a:pt x="37" y="106"/>
                  </a:lnTo>
                  <a:lnTo>
                    <a:pt x="32" y="105"/>
                  </a:lnTo>
                  <a:lnTo>
                    <a:pt x="28" y="102"/>
                  </a:lnTo>
                  <a:lnTo>
                    <a:pt x="20" y="97"/>
                  </a:lnTo>
                  <a:lnTo>
                    <a:pt x="14" y="89"/>
                  </a:lnTo>
                  <a:lnTo>
                    <a:pt x="9" y="79"/>
                  </a:lnTo>
                  <a:lnTo>
                    <a:pt x="4" y="69"/>
                  </a:lnTo>
                  <a:close/>
                </a:path>
              </a:pathLst>
            </a:custGeom>
            <a:solidFill>
              <a:srgbClr val="4C4C99"/>
            </a:solidFill>
            <a:ln w="9525">
              <a:noFill/>
              <a:round/>
              <a:headEnd/>
              <a:tailEnd/>
            </a:ln>
          </p:spPr>
          <p:txBody>
            <a:bodyPr/>
            <a:lstStyle/>
            <a:p>
              <a:endParaRPr lang="en-US" dirty="0"/>
            </a:p>
          </p:txBody>
        </p:sp>
        <p:sp>
          <p:nvSpPr>
            <p:cNvPr id="21" name="Freeform 11"/>
            <p:cNvSpPr>
              <a:spLocks/>
            </p:cNvSpPr>
            <p:nvPr/>
          </p:nvSpPr>
          <p:spPr bwMode="auto">
            <a:xfrm>
              <a:off x="5641975" y="2319338"/>
              <a:ext cx="200025" cy="266700"/>
            </a:xfrm>
            <a:custGeom>
              <a:avLst/>
              <a:gdLst>
                <a:gd name="T0" fmla="*/ 0 w 85"/>
                <a:gd name="T1" fmla="*/ 26 h 114"/>
                <a:gd name="T2" fmla="*/ 79 w 85"/>
                <a:gd name="T3" fmla="*/ 0 h 114"/>
                <a:gd name="T4" fmla="*/ 85 w 85"/>
                <a:gd name="T5" fmla="*/ 18 h 114"/>
                <a:gd name="T6" fmla="*/ 56 w 85"/>
                <a:gd name="T7" fmla="*/ 28 h 114"/>
                <a:gd name="T8" fmla="*/ 83 w 85"/>
                <a:gd name="T9" fmla="*/ 108 h 114"/>
                <a:gd name="T10" fmla="*/ 62 w 85"/>
                <a:gd name="T11" fmla="*/ 114 h 114"/>
                <a:gd name="T12" fmla="*/ 34 w 85"/>
                <a:gd name="T13" fmla="*/ 34 h 114"/>
                <a:gd name="T14" fmla="*/ 5 w 85"/>
                <a:gd name="T15" fmla="*/ 44 h 114"/>
                <a:gd name="T16" fmla="*/ 0 w 85"/>
                <a:gd name="T17" fmla="*/ 2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4"/>
                <a:gd name="T29" fmla="*/ 85 w 8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4">
                  <a:moveTo>
                    <a:pt x="0" y="26"/>
                  </a:moveTo>
                  <a:lnTo>
                    <a:pt x="79" y="0"/>
                  </a:lnTo>
                  <a:lnTo>
                    <a:pt x="85" y="18"/>
                  </a:lnTo>
                  <a:lnTo>
                    <a:pt x="56" y="28"/>
                  </a:lnTo>
                  <a:lnTo>
                    <a:pt x="83" y="108"/>
                  </a:lnTo>
                  <a:lnTo>
                    <a:pt x="62" y="114"/>
                  </a:lnTo>
                  <a:lnTo>
                    <a:pt x="34" y="34"/>
                  </a:lnTo>
                  <a:lnTo>
                    <a:pt x="5" y="44"/>
                  </a:lnTo>
                  <a:lnTo>
                    <a:pt x="0" y="26"/>
                  </a:lnTo>
                  <a:close/>
                </a:path>
              </a:pathLst>
            </a:custGeom>
            <a:solidFill>
              <a:srgbClr val="4C4C99"/>
            </a:solidFill>
            <a:ln w="9525">
              <a:noFill/>
              <a:round/>
              <a:headEnd/>
              <a:tailEnd/>
            </a:ln>
          </p:spPr>
          <p:txBody>
            <a:bodyPr/>
            <a:lstStyle/>
            <a:p>
              <a:endParaRPr lang="en-US" dirty="0"/>
            </a:p>
          </p:txBody>
        </p:sp>
        <p:sp>
          <p:nvSpPr>
            <p:cNvPr id="22" name="Freeform 12"/>
            <p:cNvSpPr>
              <a:spLocks/>
            </p:cNvSpPr>
            <p:nvPr/>
          </p:nvSpPr>
          <p:spPr bwMode="auto">
            <a:xfrm>
              <a:off x="3313113" y="3019425"/>
              <a:ext cx="347663" cy="390525"/>
            </a:xfrm>
            <a:custGeom>
              <a:avLst/>
              <a:gdLst>
                <a:gd name="T0" fmla="*/ 1 w 148"/>
                <a:gd name="T1" fmla="*/ 87 h 166"/>
                <a:gd name="T2" fmla="*/ 1 w 148"/>
                <a:gd name="T3" fmla="*/ 53 h 166"/>
                <a:gd name="T4" fmla="*/ 9 w 148"/>
                <a:gd name="T5" fmla="*/ 33 h 166"/>
                <a:gd name="T6" fmla="*/ 17 w 148"/>
                <a:gd name="T7" fmla="*/ 23 h 166"/>
                <a:gd name="T8" fmla="*/ 28 w 148"/>
                <a:gd name="T9" fmla="*/ 14 h 166"/>
                <a:gd name="T10" fmla="*/ 40 w 148"/>
                <a:gd name="T11" fmla="*/ 8 h 166"/>
                <a:gd name="T12" fmla="*/ 56 w 148"/>
                <a:gd name="T13" fmla="*/ 2 h 166"/>
                <a:gd name="T14" fmla="*/ 72 w 148"/>
                <a:gd name="T15" fmla="*/ 0 h 166"/>
                <a:gd name="T16" fmla="*/ 89 w 148"/>
                <a:gd name="T17" fmla="*/ 1 h 166"/>
                <a:gd name="T18" fmla="*/ 103 w 148"/>
                <a:gd name="T19" fmla="*/ 8 h 166"/>
                <a:gd name="T20" fmla="*/ 116 w 148"/>
                <a:gd name="T21" fmla="*/ 16 h 166"/>
                <a:gd name="T22" fmla="*/ 126 w 148"/>
                <a:gd name="T23" fmla="*/ 28 h 166"/>
                <a:gd name="T24" fmla="*/ 98 w 148"/>
                <a:gd name="T25" fmla="*/ 46 h 166"/>
                <a:gd name="T26" fmla="*/ 91 w 148"/>
                <a:gd name="T27" fmla="*/ 37 h 166"/>
                <a:gd name="T28" fmla="*/ 85 w 148"/>
                <a:gd name="T29" fmla="*/ 32 h 166"/>
                <a:gd name="T30" fmla="*/ 72 w 148"/>
                <a:gd name="T31" fmla="*/ 28 h 166"/>
                <a:gd name="T32" fmla="*/ 57 w 148"/>
                <a:gd name="T33" fmla="*/ 30 h 166"/>
                <a:gd name="T34" fmla="*/ 43 w 148"/>
                <a:gd name="T35" fmla="*/ 39 h 166"/>
                <a:gd name="T36" fmla="*/ 34 w 148"/>
                <a:gd name="T37" fmla="*/ 53 h 166"/>
                <a:gd name="T38" fmla="*/ 33 w 148"/>
                <a:gd name="T39" fmla="*/ 73 h 166"/>
                <a:gd name="T40" fmla="*/ 38 w 148"/>
                <a:gd name="T41" fmla="*/ 95 h 166"/>
                <a:gd name="T42" fmla="*/ 48 w 148"/>
                <a:gd name="T43" fmla="*/ 116 h 166"/>
                <a:gd name="T44" fmla="*/ 61 w 148"/>
                <a:gd name="T45" fmla="*/ 130 h 166"/>
                <a:gd name="T46" fmla="*/ 76 w 148"/>
                <a:gd name="T47" fmla="*/ 135 h 166"/>
                <a:gd name="T48" fmla="*/ 91 w 148"/>
                <a:gd name="T49" fmla="*/ 134 h 166"/>
                <a:gd name="T50" fmla="*/ 104 w 148"/>
                <a:gd name="T51" fmla="*/ 126 h 166"/>
                <a:gd name="T52" fmla="*/ 113 w 148"/>
                <a:gd name="T53" fmla="*/ 115 h 166"/>
                <a:gd name="T54" fmla="*/ 114 w 148"/>
                <a:gd name="T55" fmla="*/ 106 h 166"/>
                <a:gd name="T56" fmla="*/ 114 w 148"/>
                <a:gd name="T57" fmla="*/ 94 h 166"/>
                <a:gd name="T58" fmla="*/ 148 w 148"/>
                <a:gd name="T59" fmla="*/ 97 h 166"/>
                <a:gd name="T60" fmla="*/ 144 w 148"/>
                <a:gd name="T61" fmla="*/ 120 h 166"/>
                <a:gd name="T62" fmla="*/ 136 w 148"/>
                <a:gd name="T63" fmla="*/ 136 h 166"/>
                <a:gd name="T64" fmla="*/ 128 w 148"/>
                <a:gd name="T65" fmla="*/ 145 h 166"/>
                <a:gd name="T66" fmla="*/ 118 w 148"/>
                <a:gd name="T67" fmla="*/ 152 h 166"/>
                <a:gd name="T68" fmla="*/ 107 w 148"/>
                <a:gd name="T69" fmla="*/ 158 h 166"/>
                <a:gd name="T70" fmla="*/ 93 w 148"/>
                <a:gd name="T71" fmla="*/ 163 h 166"/>
                <a:gd name="T72" fmla="*/ 77 w 148"/>
                <a:gd name="T73" fmla="*/ 166 h 166"/>
                <a:gd name="T74" fmla="*/ 62 w 148"/>
                <a:gd name="T75" fmla="*/ 164 h 166"/>
                <a:gd name="T76" fmla="*/ 49 w 148"/>
                <a:gd name="T77" fmla="*/ 160 h 166"/>
                <a:gd name="T78" fmla="*/ 31 w 148"/>
                <a:gd name="T79" fmla="*/ 148 h 166"/>
                <a:gd name="T80" fmla="*/ 12 w 148"/>
                <a:gd name="T81" fmla="*/ 122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8"/>
                <a:gd name="T124" fmla="*/ 0 h 166"/>
                <a:gd name="T125" fmla="*/ 148 w 14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8" h="166">
                  <a:moveTo>
                    <a:pt x="6" y="106"/>
                  </a:moveTo>
                  <a:lnTo>
                    <a:pt x="1" y="87"/>
                  </a:lnTo>
                  <a:lnTo>
                    <a:pt x="0" y="70"/>
                  </a:lnTo>
                  <a:lnTo>
                    <a:pt x="1" y="53"/>
                  </a:lnTo>
                  <a:lnTo>
                    <a:pt x="6" y="38"/>
                  </a:lnTo>
                  <a:lnTo>
                    <a:pt x="9" y="33"/>
                  </a:lnTo>
                  <a:lnTo>
                    <a:pt x="12" y="28"/>
                  </a:lnTo>
                  <a:lnTo>
                    <a:pt x="17" y="23"/>
                  </a:lnTo>
                  <a:lnTo>
                    <a:pt x="23" y="18"/>
                  </a:lnTo>
                  <a:lnTo>
                    <a:pt x="28" y="14"/>
                  </a:lnTo>
                  <a:lnTo>
                    <a:pt x="34" y="10"/>
                  </a:lnTo>
                  <a:lnTo>
                    <a:pt x="40" y="8"/>
                  </a:lnTo>
                  <a:lnTo>
                    <a:pt x="47" y="5"/>
                  </a:lnTo>
                  <a:lnTo>
                    <a:pt x="56" y="2"/>
                  </a:lnTo>
                  <a:lnTo>
                    <a:pt x="65" y="0"/>
                  </a:lnTo>
                  <a:lnTo>
                    <a:pt x="72" y="0"/>
                  </a:lnTo>
                  <a:lnTo>
                    <a:pt x="81" y="0"/>
                  </a:lnTo>
                  <a:lnTo>
                    <a:pt x="89" y="1"/>
                  </a:lnTo>
                  <a:lnTo>
                    <a:pt x="97" y="4"/>
                  </a:lnTo>
                  <a:lnTo>
                    <a:pt x="103" y="8"/>
                  </a:lnTo>
                  <a:lnTo>
                    <a:pt x="109" y="11"/>
                  </a:lnTo>
                  <a:lnTo>
                    <a:pt x="116" y="16"/>
                  </a:lnTo>
                  <a:lnTo>
                    <a:pt x="122" y="22"/>
                  </a:lnTo>
                  <a:lnTo>
                    <a:pt x="126" y="28"/>
                  </a:lnTo>
                  <a:lnTo>
                    <a:pt x="130" y="36"/>
                  </a:lnTo>
                  <a:lnTo>
                    <a:pt x="98" y="46"/>
                  </a:lnTo>
                  <a:lnTo>
                    <a:pt x="95" y="41"/>
                  </a:lnTo>
                  <a:lnTo>
                    <a:pt x="91" y="37"/>
                  </a:lnTo>
                  <a:lnTo>
                    <a:pt x="88" y="34"/>
                  </a:lnTo>
                  <a:lnTo>
                    <a:pt x="85" y="32"/>
                  </a:lnTo>
                  <a:lnTo>
                    <a:pt x="79" y="29"/>
                  </a:lnTo>
                  <a:lnTo>
                    <a:pt x="72" y="28"/>
                  </a:lnTo>
                  <a:lnTo>
                    <a:pt x="65" y="28"/>
                  </a:lnTo>
                  <a:lnTo>
                    <a:pt x="57" y="30"/>
                  </a:lnTo>
                  <a:lnTo>
                    <a:pt x="49" y="34"/>
                  </a:lnTo>
                  <a:lnTo>
                    <a:pt x="43" y="39"/>
                  </a:lnTo>
                  <a:lnTo>
                    <a:pt x="38" y="46"/>
                  </a:lnTo>
                  <a:lnTo>
                    <a:pt x="34" y="53"/>
                  </a:lnTo>
                  <a:lnTo>
                    <a:pt x="33" y="62"/>
                  </a:lnTo>
                  <a:lnTo>
                    <a:pt x="33" y="73"/>
                  </a:lnTo>
                  <a:lnTo>
                    <a:pt x="34" y="84"/>
                  </a:lnTo>
                  <a:lnTo>
                    <a:pt x="38" y="95"/>
                  </a:lnTo>
                  <a:lnTo>
                    <a:pt x="42" y="107"/>
                  </a:lnTo>
                  <a:lnTo>
                    <a:pt x="48" y="116"/>
                  </a:lnTo>
                  <a:lnTo>
                    <a:pt x="53" y="124"/>
                  </a:lnTo>
                  <a:lnTo>
                    <a:pt x="61" y="130"/>
                  </a:lnTo>
                  <a:lnTo>
                    <a:pt x="68" y="134"/>
                  </a:lnTo>
                  <a:lnTo>
                    <a:pt x="76" y="135"/>
                  </a:lnTo>
                  <a:lnTo>
                    <a:pt x="84" y="135"/>
                  </a:lnTo>
                  <a:lnTo>
                    <a:pt x="91" y="134"/>
                  </a:lnTo>
                  <a:lnTo>
                    <a:pt x="99" y="130"/>
                  </a:lnTo>
                  <a:lnTo>
                    <a:pt x="104" y="126"/>
                  </a:lnTo>
                  <a:lnTo>
                    <a:pt x="109" y="121"/>
                  </a:lnTo>
                  <a:lnTo>
                    <a:pt x="113" y="115"/>
                  </a:lnTo>
                  <a:lnTo>
                    <a:pt x="114" y="111"/>
                  </a:lnTo>
                  <a:lnTo>
                    <a:pt x="114" y="106"/>
                  </a:lnTo>
                  <a:lnTo>
                    <a:pt x="114" y="101"/>
                  </a:lnTo>
                  <a:lnTo>
                    <a:pt x="114" y="94"/>
                  </a:lnTo>
                  <a:lnTo>
                    <a:pt x="146" y="84"/>
                  </a:lnTo>
                  <a:lnTo>
                    <a:pt x="148" y="97"/>
                  </a:lnTo>
                  <a:lnTo>
                    <a:pt x="146" y="108"/>
                  </a:lnTo>
                  <a:lnTo>
                    <a:pt x="144" y="120"/>
                  </a:lnTo>
                  <a:lnTo>
                    <a:pt x="139" y="131"/>
                  </a:lnTo>
                  <a:lnTo>
                    <a:pt x="136" y="136"/>
                  </a:lnTo>
                  <a:lnTo>
                    <a:pt x="132" y="141"/>
                  </a:lnTo>
                  <a:lnTo>
                    <a:pt x="128" y="145"/>
                  </a:lnTo>
                  <a:lnTo>
                    <a:pt x="123" y="149"/>
                  </a:lnTo>
                  <a:lnTo>
                    <a:pt x="118" y="152"/>
                  </a:lnTo>
                  <a:lnTo>
                    <a:pt x="113" y="155"/>
                  </a:lnTo>
                  <a:lnTo>
                    <a:pt x="107" y="158"/>
                  </a:lnTo>
                  <a:lnTo>
                    <a:pt x="100" y="160"/>
                  </a:lnTo>
                  <a:lnTo>
                    <a:pt x="93" y="163"/>
                  </a:lnTo>
                  <a:lnTo>
                    <a:pt x="85" y="164"/>
                  </a:lnTo>
                  <a:lnTo>
                    <a:pt x="77" y="166"/>
                  </a:lnTo>
                  <a:lnTo>
                    <a:pt x="70" y="166"/>
                  </a:lnTo>
                  <a:lnTo>
                    <a:pt x="62" y="164"/>
                  </a:lnTo>
                  <a:lnTo>
                    <a:pt x="56" y="163"/>
                  </a:lnTo>
                  <a:lnTo>
                    <a:pt x="49" y="160"/>
                  </a:lnTo>
                  <a:lnTo>
                    <a:pt x="43" y="157"/>
                  </a:lnTo>
                  <a:lnTo>
                    <a:pt x="31" y="148"/>
                  </a:lnTo>
                  <a:lnTo>
                    <a:pt x="21" y="136"/>
                  </a:lnTo>
                  <a:lnTo>
                    <a:pt x="12" y="122"/>
                  </a:lnTo>
                  <a:lnTo>
                    <a:pt x="6" y="106"/>
                  </a:lnTo>
                  <a:close/>
                </a:path>
              </a:pathLst>
            </a:custGeom>
            <a:solidFill>
              <a:srgbClr val="4C4C99"/>
            </a:solidFill>
            <a:ln w="9525">
              <a:noFill/>
              <a:round/>
              <a:headEnd/>
              <a:tailEnd/>
            </a:ln>
          </p:spPr>
          <p:txBody>
            <a:bodyPr/>
            <a:lstStyle/>
            <a:p>
              <a:endParaRPr lang="en-US" dirty="0"/>
            </a:p>
          </p:txBody>
        </p:sp>
        <p:sp>
          <p:nvSpPr>
            <p:cNvPr id="23" name="Freeform 13"/>
            <p:cNvSpPr>
              <a:spLocks/>
            </p:cNvSpPr>
            <p:nvPr/>
          </p:nvSpPr>
          <p:spPr bwMode="auto">
            <a:xfrm>
              <a:off x="3665538" y="2889250"/>
              <a:ext cx="366713" cy="395288"/>
            </a:xfrm>
            <a:custGeom>
              <a:avLst/>
              <a:gdLst>
                <a:gd name="T0" fmla="*/ 106 w 156"/>
                <a:gd name="T1" fmla="*/ 6 h 168"/>
                <a:gd name="T2" fmla="*/ 100 w 156"/>
                <a:gd name="T3" fmla="*/ 4 h 168"/>
                <a:gd name="T4" fmla="*/ 94 w 156"/>
                <a:gd name="T5" fmla="*/ 3 h 168"/>
                <a:gd name="T6" fmla="*/ 88 w 156"/>
                <a:gd name="T7" fmla="*/ 1 h 168"/>
                <a:gd name="T8" fmla="*/ 80 w 156"/>
                <a:gd name="T9" fmla="*/ 0 h 168"/>
                <a:gd name="T10" fmla="*/ 74 w 156"/>
                <a:gd name="T11" fmla="*/ 1 h 168"/>
                <a:gd name="T12" fmla="*/ 66 w 156"/>
                <a:gd name="T13" fmla="*/ 1 h 168"/>
                <a:gd name="T14" fmla="*/ 59 w 156"/>
                <a:gd name="T15" fmla="*/ 3 h 168"/>
                <a:gd name="T16" fmla="*/ 51 w 156"/>
                <a:gd name="T17" fmla="*/ 5 h 168"/>
                <a:gd name="T18" fmla="*/ 43 w 156"/>
                <a:gd name="T19" fmla="*/ 8 h 168"/>
                <a:gd name="T20" fmla="*/ 36 w 156"/>
                <a:gd name="T21" fmla="*/ 12 h 168"/>
                <a:gd name="T22" fmla="*/ 29 w 156"/>
                <a:gd name="T23" fmla="*/ 15 h 168"/>
                <a:gd name="T24" fmla="*/ 24 w 156"/>
                <a:gd name="T25" fmla="*/ 19 h 168"/>
                <a:gd name="T26" fmla="*/ 19 w 156"/>
                <a:gd name="T27" fmla="*/ 24 h 168"/>
                <a:gd name="T28" fmla="*/ 14 w 156"/>
                <a:gd name="T29" fmla="*/ 29 h 168"/>
                <a:gd name="T30" fmla="*/ 10 w 156"/>
                <a:gd name="T31" fmla="*/ 35 h 168"/>
                <a:gd name="T32" fmla="*/ 8 w 156"/>
                <a:gd name="T33" fmla="*/ 40 h 168"/>
                <a:gd name="T34" fmla="*/ 1 w 156"/>
                <a:gd name="T35" fmla="*/ 55 h 168"/>
                <a:gd name="T36" fmla="*/ 0 w 156"/>
                <a:gd name="T37" fmla="*/ 71 h 168"/>
                <a:gd name="T38" fmla="*/ 1 w 156"/>
                <a:gd name="T39" fmla="*/ 89 h 168"/>
                <a:gd name="T40" fmla="*/ 6 w 156"/>
                <a:gd name="T41" fmla="*/ 108 h 168"/>
                <a:gd name="T42" fmla="*/ 10 w 156"/>
                <a:gd name="T43" fmla="*/ 119 h 168"/>
                <a:gd name="T44" fmla="*/ 14 w 156"/>
                <a:gd name="T45" fmla="*/ 128 h 168"/>
                <a:gd name="T46" fmla="*/ 19 w 156"/>
                <a:gd name="T47" fmla="*/ 135 h 168"/>
                <a:gd name="T48" fmla="*/ 24 w 156"/>
                <a:gd name="T49" fmla="*/ 143 h 168"/>
                <a:gd name="T50" fmla="*/ 29 w 156"/>
                <a:gd name="T51" fmla="*/ 149 h 168"/>
                <a:gd name="T52" fmla="*/ 36 w 156"/>
                <a:gd name="T53" fmla="*/ 154 h 168"/>
                <a:gd name="T54" fmla="*/ 42 w 156"/>
                <a:gd name="T55" fmla="*/ 159 h 168"/>
                <a:gd name="T56" fmla="*/ 50 w 156"/>
                <a:gd name="T57" fmla="*/ 163 h 168"/>
                <a:gd name="T58" fmla="*/ 56 w 156"/>
                <a:gd name="T59" fmla="*/ 166 h 168"/>
                <a:gd name="T60" fmla="*/ 61 w 156"/>
                <a:gd name="T61" fmla="*/ 167 h 168"/>
                <a:gd name="T62" fmla="*/ 68 w 156"/>
                <a:gd name="T63" fmla="*/ 168 h 168"/>
                <a:gd name="T64" fmla="*/ 75 w 156"/>
                <a:gd name="T65" fmla="*/ 168 h 168"/>
                <a:gd name="T66" fmla="*/ 82 w 156"/>
                <a:gd name="T67" fmla="*/ 168 h 168"/>
                <a:gd name="T68" fmla="*/ 89 w 156"/>
                <a:gd name="T69" fmla="*/ 167 h 168"/>
                <a:gd name="T70" fmla="*/ 97 w 156"/>
                <a:gd name="T71" fmla="*/ 166 h 168"/>
                <a:gd name="T72" fmla="*/ 105 w 156"/>
                <a:gd name="T73" fmla="*/ 163 h 168"/>
                <a:gd name="T74" fmla="*/ 112 w 156"/>
                <a:gd name="T75" fmla="*/ 161 h 168"/>
                <a:gd name="T76" fmla="*/ 119 w 156"/>
                <a:gd name="T77" fmla="*/ 158 h 168"/>
                <a:gd name="T78" fmla="*/ 125 w 156"/>
                <a:gd name="T79" fmla="*/ 154 h 168"/>
                <a:gd name="T80" fmla="*/ 131 w 156"/>
                <a:gd name="T81" fmla="*/ 150 h 168"/>
                <a:gd name="T82" fmla="*/ 137 w 156"/>
                <a:gd name="T83" fmla="*/ 145 h 168"/>
                <a:gd name="T84" fmla="*/ 140 w 156"/>
                <a:gd name="T85" fmla="*/ 140 h 168"/>
                <a:gd name="T86" fmla="*/ 144 w 156"/>
                <a:gd name="T87" fmla="*/ 135 h 168"/>
                <a:gd name="T88" fmla="*/ 147 w 156"/>
                <a:gd name="T89" fmla="*/ 130 h 168"/>
                <a:gd name="T90" fmla="*/ 153 w 156"/>
                <a:gd name="T91" fmla="*/ 115 h 168"/>
                <a:gd name="T92" fmla="*/ 156 w 156"/>
                <a:gd name="T93" fmla="*/ 98 h 168"/>
                <a:gd name="T94" fmla="*/ 154 w 156"/>
                <a:gd name="T95" fmla="*/ 80 h 168"/>
                <a:gd name="T96" fmla="*/ 149 w 156"/>
                <a:gd name="T97" fmla="*/ 61 h 168"/>
                <a:gd name="T98" fmla="*/ 145 w 156"/>
                <a:gd name="T99" fmla="*/ 51 h 168"/>
                <a:gd name="T100" fmla="*/ 142 w 156"/>
                <a:gd name="T101" fmla="*/ 42 h 168"/>
                <a:gd name="T102" fmla="*/ 137 w 156"/>
                <a:gd name="T103" fmla="*/ 35 h 168"/>
                <a:gd name="T104" fmla="*/ 131 w 156"/>
                <a:gd name="T105" fmla="*/ 27 h 168"/>
                <a:gd name="T106" fmla="*/ 126 w 156"/>
                <a:gd name="T107" fmla="*/ 20 h 168"/>
                <a:gd name="T108" fmla="*/ 120 w 156"/>
                <a:gd name="T109" fmla="*/ 15 h 168"/>
                <a:gd name="T110" fmla="*/ 112 w 156"/>
                <a:gd name="T111" fmla="*/ 10 h 168"/>
                <a:gd name="T112" fmla="*/ 106 w 156"/>
                <a:gd name="T113" fmla="*/ 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
                <a:gd name="T172" fmla="*/ 0 h 168"/>
                <a:gd name="T173" fmla="*/ 156 w 156"/>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 h="168">
                  <a:moveTo>
                    <a:pt x="106" y="6"/>
                  </a:moveTo>
                  <a:lnTo>
                    <a:pt x="100" y="4"/>
                  </a:lnTo>
                  <a:lnTo>
                    <a:pt x="94" y="3"/>
                  </a:lnTo>
                  <a:lnTo>
                    <a:pt x="88" y="1"/>
                  </a:lnTo>
                  <a:lnTo>
                    <a:pt x="80" y="0"/>
                  </a:lnTo>
                  <a:lnTo>
                    <a:pt x="74" y="1"/>
                  </a:lnTo>
                  <a:lnTo>
                    <a:pt x="66" y="1"/>
                  </a:lnTo>
                  <a:lnTo>
                    <a:pt x="59" y="3"/>
                  </a:lnTo>
                  <a:lnTo>
                    <a:pt x="51" y="5"/>
                  </a:lnTo>
                  <a:lnTo>
                    <a:pt x="43" y="8"/>
                  </a:lnTo>
                  <a:lnTo>
                    <a:pt x="36" y="12"/>
                  </a:lnTo>
                  <a:lnTo>
                    <a:pt x="29" y="15"/>
                  </a:lnTo>
                  <a:lnTo>
                    <a:pt x="24" y="19"/>
                  </a:lnTo>
                  <a:lnTo>
                    <a:pt x="19" y="24"/>
                  </a:lnTo>
                  <a:lnTo>
                    <a:pt x="14" y="29"/>
                  </a:lnTo>
                  <a:lnTo>
                    <a:pt x="10" y="35"/>
                  </a:lnTo>
                  <a:lnTo>
                    <a:pt x="8" y="40"/>
                  </a:lnTo>
                  <a:lnTo>
                    <a:pt x="1" y="55"/>
                  </a:lnTo>
                  <a:lnTo>
                    <a:pt x="0" y="71"/>
                  </a:lnTo>
                  <a:lnTo>
                    <a:pt x="1" y="89"/>
                  </a:lnTo>
                  <a:lnTo>
                    <a:pt x="6" y="108"/>
                  </a:lnTo>
                  <a:lnTo>
                    <a:pt x="10" y="119"/>
                  </a:lnTo>
                  <a:lnTo>
                    <a:pt x="14" y="128"/>
                  </a:lnTo>
                  <a:lnTo>
                    <a:pt x="19" y="135"/>
                  </a:lnTo>
                  <a:lnTo>
                    <a:pt x="24" y="143"/>
                  </a:lnTo>
                  <a:lnTo>
                    <a:pt x="29" y="149"/>
                  </a:lnTo>
                  <a:lnTo>
                    <a:pt x="36" y="154"/>
                  </a:lnTo>
                  <a:lnTo>
                    <a:pt x="42" y="159"/>
                  </a:lnTo>
                  <a:lnTo>
                    <a:pt x="50" y="163"/>
                  </a:lnTo>
                  <a:lnTo>
                    <a:pt x="56" y="166"/>
                  </a:lnTo>
                  <a:lnTo>
                    <a:pt x="61" y="167"/>
                  </a:lnTo>
                  <a:lnTo>
                    <a:pt x="68" y="168"/>
                  </a:lnTo>
                  <a:lnTo>
                    <a:pt x="75" y="168"/>
                  </a:lnTo>
                  <a:lnTo>
                    <a:pt x="82" y="168"/>
                  </a:lnTo>
                  <a:lnTo>
                    <a:pt x="89" y="167"/>
                  </a:lnTo>
                  <a:lnTo>
                    <a:pt x="97" y="166"/>
                  </a:lnTo>
                  <a:lnTo>
                    <a:pt x="105" y="163"/>
                  </a:lnTo>
                  <a:lnTo>
                    <a:pt x="112" y="161"/>
                  </a:lnTo>
                  <a:lnTo>
                    <a:pt x="119" y="158"/>
                  </a:lnTo>
                  <a:lnTo>
                    <a:pt x="125" y="154"/>
                  </a:lnTo>
                  <a:lnTo>
                    <a:pt x="131" y="150"/>
                  </a:lnTo>
                  <a:lnTo>
                    <a:pt x="137" y="145"/>
                  </a:lnTo>
                  <a:lnTo>
                    <a:pt x="140" y="140"/>
                  </a:lnTo>
                  <a:lnTo>
                    <a:pt x="144" y="135"/>
                  </a:lnTo>
                  <a:lnTo>
                    <a:pt x="147" y="130"/>
                  </a:lnTo>
                  <a:lnTo>
                    <a:pt x="153" y="115"/>
                  </a:lnTo>
                  <a:lnTo>
                    <a:pt x="156" y="98"/>
                  </a:lnTo>
                  <a:lnTo>
                    <a:pt x="154" y="80"/>
                  </a:lnTo>
                  <a:lnTo>
                    <a:pt x="149" y="61"/>
                  </a:lnTo>
                  <a:lnTo>
                    <a:pt x="145" y="51"/>
                  </a:lnTo>
                  <a:lnTo>
                    <a:pt x="142" y="42"/>
                  </a:lnTo>
                  <a:lnTo>
                    <a:pt x="137" y="35"/>
                  </a:lnTo>
                  <a:lnTo>
                    <a:pt x="131" y="27"/>
                  </a:lnTo>
                  <a:lnTo>
                    <a:pt x="126" y="20"/>
                  </a:lnTo>
                  <a:lnTo>
                    <a:pt x="120" y="15"/>
                  </a:lnTo>
                  <a:lnTo>
                    <a:pt x="112" y="10"/>
                  </a:lnTo>
                  <a:lnTo>
                    <a:pt x="106" y="6"/>
                  </a:lnTo>
                  <a:close/>
                </a:path>
              </a:pathLst>
            </a:custGeom>
            <a:solidFill>
              <a:srgbClr val="4C4C99"/>
            </a:solidFill>
            <a:ln w="9525">
              <a:noFill/>
              <a:round/>
              <a:headEnd/>
              <a:tailEnd/>
            </a:ln>
          </p:spPr>
          <p:txBody>
            <a:bodyPr/>
            <a:lstStyle/>
            <a:p>
              <a:endParaRPr lang="en-US" dirty="0"/>
            </a:p>
          </p:txBody>
        </p:sp>
        <p:sp>
          <p:nvSpPr>
            <p:cNvPr id="24" name="Freeform 14"/>
            <p:cNvSpPr>
              <a:spLocks/>
            </p:cNvSpPr>
            <p:nvPr/>
          </p:nvSpPr>
          <p:spPr bwMode="auto">
            <a:xfrm>
              <a:off x="4013200" y="2746375"/>
              <a:ext cx="401638" cy="444500"/>
            </a:xfrm>
            <a:custGeom>
              <a:avLst/>
              <a:gdLst>
                <a:gd name="T0" fmla="*/ 50 w 171"/>
                <a:gd name="T1" fmla="*/ 189 h 189"/>
                <a:gd name="T2" fmla="*/ 0 w 171"/>
                <a:gd name="T3" fmla="*/ 39 h 189"/>
                <a:gd name="T4" fmla="*/ 32 w 171"/>
                <a:gd name="T5" fmla="*/ 28 h 189"/>
                <a:gd name="T6" fmla="*/ 126 w 171"/>
                <a:gd name="T7" fmla="*/ 112 h 189"/>
                <a:gd name="T8" fmla="*/ 92 w 171"/>
                <a:gd name="T9" fmla="*/ 9 h 189"/>
                <a:gd name="T10" fmla="*/ 121 w 171"/>
                <a:gd name="T11" fmla="*/ 0 h 189"/>
                <a:gd name="T12" fmla="*/ 171 w 171"/>
                <a:gd name="T13" fmla="*/ 148 h 189"/>
                <a:gd name="T14" fmla="*/ 140 w 171"/>
                <a:gd name="T15" fmla="*/ 158 h 189"/>
                <a:gd name="T16" fmla="*/ 43 w 171"/>
                <a:gd name="T17" fmla="*/ 73 h 189"/>
                <a:gd name="T18" fmla="*/ 79 w 171"/>
                <a:gd name="T19" fmla="*/ 178 h 189"/>
                <a:gd name="T20" fmla="*/ 50 w 171"/>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89"/>
                <a:gd name="T35" fmla="*/ 171 w 171"/>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89">
                  <a:moveTo>
                    <a:pt x="50" y="189"/>
                  </a:moveTo>
                  <a:lnTo>
                    <a:pt x="0" y="39"/>
                  </a:lnTo>
                  <a:lnTo>
                    <a:pt x="32" y="28"/>
                  </a:lnTo>
                  <a:lnTo>
                    <a:pt x="126" y="112"/>
                  </a:lnTo>
                  <a:lnTo>
                    <a:pt x="92" y="9"/>
                  </a:lnTo>
                  <a:lnTo>
                    <a:pt x="121" y="0"/>
                  </a:lnTo>
                  <a:lnTo>
                    <a:pt x="171" y="148"/>
                  </a:lnTo>
                  <a:lnTo>
                    <a:pt x="140" y="158"/>
                  </a:lnTo>
                  <a:lnTo>
                    <a:pt x="43" y="73"/>
                  </a:lnTo>
                  <a:lnTo>
                    <a:pt x="79" y="178"/>
                  </a:lnTo>
                  <a:lnTo>
                    <a:pt x="50" y="189"/>
                  </a:lnTo>
                  <a:close/>
                </a:path>
              </a:pathLst>
            </a:custGeom>
            <a:solidFill>
              <a:srgbClr val="4C4C99"/>
            </a:solidFill>
            <a:ln w="9525">
              <a:noFill/>
              <a:round/>
              <a:headEnd/>
              <a:tailEnd/>
            </a:ln>
          </p:spPr>
          <p:txBody>
            <a:bodyPr/>
            <a:lstStyle/>
            <a:p>
              <a:endParaRPr lang="en-US" dirty="0"/>
            </a:p>
          </p:txBody>
        </p:sp>
        <p:sp>
          <p:nvSpPr>
            <p:cNvPr id="25" name="Freeform 15"/>
            <p:cNvSpPr>
              <a:spLocks/>
            </p:cNvSpPr>
            <p:nvPr/>
          </p:nvSpPr>
          <p:spPr bwMode="auto">
            <a:xfrm>
              <a:off x="5029200" y="2608263"/>
              <a:ext cx="104775" cy="84138"/>
            </a:xfrm>
            <a:custGeom>
              <a:avLst/>
              <a:gdLst>
                <a:gd name="T0" fmla="*/ 35 w 45"/>
                <a:gd name="T1" fmla="*/ 0 h 36"/>
                <a:gd name="T2" fmla="*/ 37 w 45"/>
                <a:gd name="T3" fmla="*/ 2 h 36"/>
                <a:gd name="T4" fmla="*/ 40 w 45"/>
                <a:gd name="T5" fmla="*/ 3 h 36"/>
                <a:gd name="T6" fmla="*/ 43 w 45"/>
                <a:gd name="T7" fmla="*/ 7 h 36"/>
                <a:gd name="T8" fmla="*/ 44 w 45"/>
                <a:gd name="T9" fmla="*/ 11 h 36"/>
                <a:gd name="T10" fmla="*/ 45 w 45"/>
                <a:gd name="T11" fmla="*/ 14 h 36"/>
                <a:gd name="T12" fmla="*/ 45 w 45"/>
                <a:gd name="T13" fmla="*/ 18 h 36"/>
                <a:gd name="T14" fmla="*/ 44 w 45"/>
                <a:gd name="T15" fmla="*/ 21 h 36"/>
                <a:gd name="T16" fmla="*/ 43 w 45"/>
                <a:gd name="T17" fmla="*/ 23 h 36"/>
                <a:gd name="T18" fmla="*/ 40 w 45"/>
                <a:gd name="T19" fmla="*/ 25 h 36"/>
                <a:gd name="T20" fmla="*/ 39 w 45"/>
                <a:gd name="T21" fmla="*/ 26 h 36"/>
                <a:gd name="T22" fmla="*/ 36 w 45"/>
                <a:gd name="T23" fmla="*/ 27 h 36"/>
                <a:gd name="T24" fmla="*/ 32 w 45"/>
                <a:gd name="T25" fmla="*/ 28 h 36"/>
                <a:gd name="T26" fmla="*/ 9 w 45"/>
                <a:gd name="T27" fmla="*/ 36 h 36"/>
                <a:gd name="T28" fmla="*/ 0 w 45"/>
                <a:gd name="T29" fmla="*/ 11 h 36"/>
                <a:gd name="T30" fmla="*/ 23 w 45"/>
                <a:gd name="T31" fmla="*/ 2 h 36"/>
                <a:gd name="T32" fmla="*/ 27 w 45"/>
                <a:gd name="T33" fmla="*/ 0 h 36"/>
                <a:gd name="T34" fmla="*/ 30 w 45"/>
                <a:gd name="T35" fmla="*/ 0 h 36"/>
                <a:gd name="T36" fmla="*/ 32 w 45"/>
                <a:gd name="T37" fmla="*/ 0 h 36"/>
                <a:gd name="T38" fmla="*/ 35 w 4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6"/>
                <a:gd name="T62" fmla="*/ 45 w 4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6">
                  <a:moveTo>
                    <a:pt x="35" y="0"/>
                  </a:moveTo>
                  <a:lnTo>
                    <a:pt x="37" y="2"/>
                  </a:lnTo>
                  <a:lnTo>
                    <a:pt x="40" y="3"/>
                  </a:lnTo>
                  <a:lnTo>
                    <a:pt x="43" y="7"/>
                  </a:lnTo>
                  <a:lnTo>
                    <a:pt x="44" y="11"/>
                  </a:lnTo>
                  <a:lnTo>
                    <a:pt x="45" y="14"/>
                  </a:lnTo>
                  <a:lnTo>
                    <a:pt x="45" y="18"/>
                  </a:lnTo>
                  <a:lnTo>
                    <a:pt x="44" y="21"/>
                  </a:lnTo>
                  <a:lnTo>
                    <a:pt x="43" y="23"/>
                  </a:lnTo>
                  <a:lnTo>
                    <a:pt x="40" y="25"/>
                  </a:lnTo>
                  <a:lnTo>
                    <a:pt x="39" y="26"/>
                  </a:lnTo>
                  <a:lnTo>
                    <a:pt x="36" y="27"/>
                  </a:lnTo>
                  <a:lnTo>
                    <a:pt x="32" y="28"/>
                  </a:lnTo>
                  <a:lnTo>
                    <a:pt x="9" y="36"/>
                  </a:lnTo>
                  <a:lnTo>
                    <a:pt x="0" y="11"/>
                  </a:lnTo>
                  <a:lnTo>
                    <a:pt x="23" y="2"/>
                  </a:lnTo>
                  <a:lnTo>
                    <a:pt x="27" y="0"/>
                  </a:lnTo>
                  <a:lnTo>
                    <a:pt x="30" y="0"/>
                  </a:lnTo>
                  <a:lnTo>
                    <a:pt x="32" y="0"/>
                  </a:lnTo>
                  <a:lnTo>
                    <a:pt x="35" y="0"/>
                  </a:lnTo>
                  <a:close/>
                </a:path>
              </a:pathLst>
            </a:custGeom>
            <a:solidFill>
              <a:srgbClr val="FFFFFF"/>
            </a:solidFill>
            <a:ln w="9525">
              <a:noFill/>
              <a:round/>
              <a:headEnd/>
              <a:tailEnd/>
            </a:ln>
          </p:spPr>
          <p:txBody>
            <a:bodyPr/>
            <a:lstStyle/>
            <a:p>
              <a:endParaRPr lang="en-US" dirty="0"/>
            </a:p>
          </p:txBody>
        </p:sp>
        <p:sp>
          <p:nvSpPr>
            <p:cNvPr id="26" name="Freeform 16"/>
            <p:cNvSpPr>
              <a:spLocks/>
            </p:cNvSpPr>
            <p:nvPr/>
          </p:nvSpPr>
          <p:spPr bwMode="auto">
            <a:xfrm>
              <a:off x="5308600" y="2551113"/>
              <a:ext cx="60325" cy="101600"/>
            </a:xfrm>
            <a:custGeom>
              <a:avLst/>
              <a:gdLst>
                <a:gd name="T0" fmla="*/ 26 w 26"/>
                <a:gd name="T1" fmla="*/ 35 h 43"/>
                <a:gd name="T2" fmla="*/ 0 w 26"/>
                <a:gd name="T3" fmla="*/ 43 h 43"/>
                <a:gd name="T4" fmla="*/ 0 w 26"/>
                <a:gd name="T5" fmla="*/ 0 h 43"/>
                <a:gd name="T6" fmla="*/ 26 w 26"/>
                <a:gd name="T7" fmla="*/ 35 h 43"/>
                <a:gd name="T8" fmla="*/ 0 60000 65536"/>
                <a:gd name="T9" fmla="*/ 0 60000 65536"/>
                <a:gd name="T10" fmla="*/ 0 60000 65536"/>
                <a:gd name="T11" fmla="*/ 0 60000 65536"/>
                <a:gd name="T12" fmla="*/ 0 w 26"/>
                <a:gd name="T13" fmla="*/ 0 h 43"/>
                <a:gd name="T14" fmla="*/ 26 w 26"/>
                <a:gd name="T15" fmla="*/ 43 h 43"/>
              </a:gdLst>
              <a:ahLst/>
              <a:cxnLst>
                <a:cxn ang="T8">
                  <a:pos x="T0" y="T1"/>
                </a:cxn>
                <a:cxn ang="T9">
                  <a:pos x="T2" y="T3"/>
                </a:cxn>
                <a:cxn ang="T10">
                  <a:pos x="T4" y="T5"/>
                </a:cxn>
                <a:cxn ang="T11">
                  <a:pos x="T6" y="T7"/>
                </a:cxn>
              </a:cxnLst>
              <a:rect l="T12" t="T13" r="T14" b="T15"/>
              <a:pathLst>
                <a:path w="26" h="43">
                  <a:moveTo>
                    <a:pt x="26" y="35"/>
                  </a:moveTo>
                  <a:lnTo>
                    <a:pt x="0" y="43"/>
                  </a:lnTo>
                  <a:lnTo>
                    <a:pt x="0" y="0"/>
                  </a:lnTo>
                  <a:lnTo>
                    <a:pt x="26" y="35"/>
                  </a:lnTo>
                  <a:close/>
                </a:path>
              </a:pathLst>
            </a:custGeom>
            <a:solidFill>
              <a:srgbClr val="FFFFFF"/>
            </a:solidFill>
            <a:ln w="9525">
              <a:noFill/>
              <a:round/>
              <a:headEnd/>
              <a:tailEnd/>
            </a:ln>
          </p:spPr>
          <p:txBody>
            <a:bodyPr/>
            <a:lstStyle/>
            <a:p>
              <a:endParaRPr lang="en-US" dirty="0"/>
            </a:p>
          </p:txBody>
        </p:sp>
        <p:sp>
          <p:nvSpPr>
            <p:cNvPr id="27" name="Freeform 17"/>
            <p:cNvSpPr>
              <a:spLocks/>
            </p:cNvSpPr>
            <p:nvPr/>
          </p:nvSpPr>
          <p:spPr bwMode="auto">
            <a:xfrm>
              <a:off x="3740150" y="2957513"/>
              <a:ext cx="214313" cy="258763"/>
            </a:xfrm>
            <a:custGeom>
              <a:avLst/>
              <a:gdLst>
                <a:gd name="T0" fmla="*/ 29 w 91"/>
                <a:gd name="T1" fmla="*/ 105 h 110"/>
                <a:gd name="T2" fmla="*/ 22 w 91"/>
                <a:gd name="T3" fmla="*/ 99 h 110"/>
                <a:gd name="T4" fmla="*/ 15 w 91"/>
                <a:gd name="T5" fmla="*/ 91 h 110"/>
                <a:gd name="T6" fmla="*/ 10 w 91"/>
                <a:gd name="T7" fmla="*/ 81 h 110"/>
                <a:gd name="T8" fmla="*/ 5 w 91"/>
                <a:gd name="T9" fmla="*/ 69 h 110"/>
                <a:gd name="T10" fmla="*/ 1 w 91"/>
                <a:gd name="T11" fmla="*/ 58 h 110"/>
                <a:gd name="T12" fmla="*/ 0 w 91"/>
                <a:gd name="T13" fmla="*/ 46 h 110"/>
                <a:gd name="T14" fmla="*/ 0 w 91"/>
                <a:gd name="T15" fmla="*/ 36 h 110"/>
                <a:gd name="T16" fmla="*/ 3 w 91"/>
                <a:gd name="T17" fmla="*/ 27 h 110"/>
                <a:gd name="T18" fmla="*/ 6 w 91"/>
                <a:gd name="T19" fmla="*/ 20 h 110"/>
                <a:gd name="T20" fmla="*/ 13 w 91"/>
                <a:gd name="T21" fmla="*/ 12 h 110"/>
                <a:gd name="T22" fmla="*/ 19 w 91"/>
                <a:gd name="T23" fmla="*/ 7 h 110"/>
                <a:gd name="T24" fmla="*/ 28 w 91"/>
                <a:gd name="T25" fmla="*/ 3 h 110"/>
                <a:gd name="T26" fmla="*/ 37 w 91"/>
                <a:gd name="T27" fmla="*/ 0 h 110"/>
                <a:gd name="T28" fmla="*/ 46 w 91"/>
                <a:gd name="T29" fmla="*/ 0 h 110"/>
                <a:gd name="T30" fmla="*/ 54 w 91"/>
                <a:gd name="T31" fmla="*/ 3 h 110"/>
                <a:gd name="T32" fmla="*/ 62 w 91"/>
                <a:gd name="T33" fmla="*/ 7 h 110"/>
                <a:gd name="T34" fmla="*/ 70 w 91"/>
                <a:gd name="T35" fmla="*/ 13 h 110"/>
                <a:gd name="T36" fmla="*/ 77 w 91"/>
                <a:gd name="T37" fmla="*/ 21 h 110"/>
                <a:gd name="T38" fmla="*/ 82 w 91"/>
                <a:gd name="T39" fmla="*/ 31 h 110"/>
                <a:gd name="T40" fmla="*/ 85 w 91"/>
                <a:gd name="T41" fmla="*/ 42 h 110"/>
                <a:gd name="T42" fmla="*/ 89 w 91"/>
                <a:gd name="T43" fmla="*/ 54 h 110"/>
                <a:gd name="T44" fmla="*/ 91 w 91"/>
                <a:gd name="T45" fmla="*/ 65 h 110"/>
                <a:gd name="T46" fmla="*/ 91 w 91"/>
                <a:gd name="T47" fmla="*/ 76 h 110"/>
                <a:gd name="T48" fmla="*/ 88 w 91"/>
                <a:gd name="T49" fmla="*/ 85 h 110"/>
                <a:gd name="T50" fmla="*/ 84 w 91"/>
                <a:gd name="T51" fmla="*/ 92 h 110"/>
                <a:gd name="T52" fmla="*/ 79 w 91"/>
                <a:gd name="T53" fmla="*/ 99 h 110"/>
                <a:gd name="T54" fmla="*/ 71 w 91"/>
                <a:gd name="T55" fmla="*/ 105 h 110"/>
                <a:gd name="T56" fmla="*/ 64 w 91"/>
                <a:gd name="T57" fmla="*/ 109 h 110"/>
                <a:gd name="T58" fmla="*/ 55 w 91"/>
                <a:gd name="T59" fmla="*/ 110 h 110"/>
                <a:gd name="T60" fmla="*/ 46 w 91"/>
                <a:gd name="T61" fmla="*/ 110 h 110"/>
                <a:gd name="T62" fmla="*/ 37 w 91"/>
                <a:gd name="T63" fmla="*/ 109 h 110"/>
                <a:gd name="T64" fmla="*/ 29 w 91"/>
                <a:gd name="T65" fmla="*/ 10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0"/>
                <a:gd name="T101" fmla="*/ 91 w 9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0">
                  <a:moveTo>
                    <a:pt x="29" y="105"/>
                  </a:moveTo>
                  <a:lnTo>
                    <a:pt x="22" y="99"/>
                  </a:lnTo>
                  <a:lnTo>
                    <a:pt x="15" y="91"/>
                  </a:lnTo>
                  <a:lnTo>
                    <a:pt x="10" y="81"/>
                  </a:lnTo>
                  <a:lnTo>
                    <a:pt x="5" y="69"/>
                  </a:lnTo>
                  <a:lnTo>
                    <a:pt x="1" y="58"/>
                  </a:lnTo>
                  <a:lnTo>
                    <a:pt x="0" y="46"/>
                  </a:lnTo>
                  <a:lnTo>
                    <a:pt x="0" y="36"/>
                  </a:lnTo>
                  <a:lnTo>
                    <a:pt x="3" y="27"/>
                  </a:lnTo>
                  <a:lnTo>
                    <a:pt x="6" y="20"/>
                  </a:lnTo>
                  <a:lnTo>
                    <a:pt x="13" y="12"/>
                  </a:lnTo>
                  <a:lnTo>
                    <a:pt x="19" y="7"/>
                  </a:lnTo>
                  <a:lnTo>
                    <a:pt x="28" y="3"/>
                  </a:lnTo>
                  <a:lnTo>
                    <a:pt x="37" y="0"/>
                  </a:lnTo>
                  <a:lnTo>
                    <a:pt x="46" y="0"/>
                  </a:lnTo>
                  <a:lnTo>
                    <a:pt x="54" y="3"/>
                  </a:lnTo>
                  <a:lnTo>
                    <a:pt x="62" y="7"/>
                  </a:lnTo>
                  <a:lnTo>
                    <a:pt x="70" y="13"/>
                  </a:lnTo>
                  <a:lnTo>
                    <a:pt x="77" y="21"/>
                  </a:lnTo>
                  <a:lnTo>
                    <a:pt x="82" y="31"/>
                  </a:lnTo>
                  <a:lnTo>
                    <a:pt x="85" y="42"/>
                  </a:lnTo>
                  <a:lnTo>
                    <a:pt x="89" y="54"/>
                  </a:lnTo>
                  <a:lnTo>
                    <a:pt x="91" y="65"/>
                  </a:lnTo>
                  <a:lnTo>
                    <a:pt x="91" y="76"/>
                  </a:lnTo>
                  <a:lnTo>
                    <a:pt x="88" y="85"/>
                  </a:lnTo>
                  <a:lnTo>
                    <a:pt x="84" y="92"/>
                  </a:lnTo>
                  <a:lnTo>
                    <a:pt x="79" y="99"/>
                  </a:lnTo>
                  <a:lnTo>
                    <a:pt x="71" y="105"/>
                  </a:lnTo>
                  <a:lnTo>
                    <a:pt x="64" y="109"/>
                  </a:lnTo>
                  <a:lnTo>
                    <a:pt x="55" y="110"/>
                  </a:lnTo>
                  <a:lnTo>
                    <a:pt x="46" y="110"/>
                  </a:lnTo>
                  <a:lnTo>
                    <a:pt x="37" y="109"/>
                  </a:lnTo>
                  <a:lnTo>
                    <a:pt x="29" y="105"/>
                  </a:lnTo>
                  <a:close/>
                </a:path>
              </a:pathLst>
            </a:custGeom>
            <a:solidFill>
              <a:srgbClr val="FFFFFF"/>
            </a:solidFill>
            <a:ln w="9525">
              <a:noFill/>
              <a:round/>
              <a:headEnd/>
              <a:tailEnd/>
            </a:ln>
          </p:spPr>
          <p:txBody>
            <a:bodyPr/>
            <a:lstStyle/>
            <a:p>
              <a:endParaRPr lang="en-US" dirty="0"/>
            </a:p>
          </p:txBody>
        </p:sp>
        <p:sp>
          <p:nvSpPr>
            <p:cNvPr id="28" name="Freeform 18"/>
            <p:cNvSpPr>
              <a:spLocks/>
            </p:cNvSpPr>
            <p:nvPr/>
          </p:nvSpPr>
          <p:spPr bwMode="auto">
            <a:xfrm>
              <a:off x="3171825" y="2711450"/>
              <a:ext cx="1335088" cy="742950"/>
            </a:xfrm>
            <a:custGeom>
              <a:avLst/>
              <a:gdLst>
                <a:gd name="T0" fmla="*/ 69 w 568"/>
                <a:gd name="T1" fmla="*/ 96 h 316"/>
                <a:gd name="T2" fmla="*/ 41 w 568"/>
                <a:gd name="T3" fmla="*/ 248 h 316"/>
                <a:gd name="T4" fmla="*/ 53 w 568"/>
                <a:gd name="T5" fmla="*/ 260 h 316"/>
                <a:gd name="T6" fmla="*/ 145 w 568"/>
                <a:gd name="T7" fmla="*/ 316 h 316"/>
                <a:gd name="T8" fmla="*/ 341 w 568"/>
                <a:gd name="T9" fmla="*/ 296 h 316"/>
                <a:gd name="T10" fmla="*/ 421 w 568"/>
                <a:gd name="T11" fmla="*/ 252 h 316"/>
                <a:gd name="T12" fmla="*/ 461 w 568"/>
                <a:gd name="T13" fmla="*/ 204 h 316"/>
                <a:gd name="T14" fmla="*/ 549 w 568"/>
                <a:gd name="T15" fmla="*/ 200 h 316"/>
                <a:gd name="T16" fmla="*/ 537 w 568"/>
                <a:gd name="T17" fmla="*/ 112 h 316"/>
                <a:gd name="T18" fmla="*/ 489 w 568"/>
                <a:gd name="T19" fmla="*/ 40 h 316"/>
                <a:gd name="T20" fmla="*/ 477 w 568"/>
                <a:gd name="T21" fmla="*/ 16 h 316"/>
                <a:gd name="T22" fmla="*/ 441 w 568"/>
                <a:gd name="T23" fmla="*/ 0 h 316"/>
                <a:gd name="T24" fmla="*/ 265 w 568"/>
                <a:gd name="T25" fmla="*/ 4 h 316"/>
                <a:gd name="T26" fmla="*/ 121 w 568"/>
                <a:gd name="T27" fmla="*/ 40 h 316"/>
                <a:gd name="T28" fmla="*/ 89 w 568"/>
                <a:gd name="T29" fmla="*/ 72 h 316"/>
                <a:gd name="T30" fmla="*/ 69 w 568"/>
                <a:gd name="T31" fmla="*/ 96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316"/>
                <a:gd name="T50" fmla="*/ 568 w 568"/>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316">
                  <a:moveTo>
                    <a:pt x="69" y="96"/>
                  </a:moveTo>
                  <a:cubicBezTo>
                    <a:pt x="0" y="106"/>
                    <a:pt x="32" y="160"/>
                    <a:pt x="41" y="248"/>
                  </a:cubicBezTo>
                  <a:cubicBezTo>
                    <a:pt x="42" y="254"/>
                    <a:pt x="49" y="256"/>
                    <a:pt x="53" y="260"/>
                  </a:cubicBezTo>
                  <a:cubicBezTo>
                    <a:pt x="90" y="304"/>
                    <a:pt x="93" y="299"/>
                    <a:pt x="145" y="316"/>
                  </a:cubicBezTo>
                  <a:cubicBezTo>
                    <a:pt x="288" y="312"/>
                    <a:pt x="250" y="309"/>
                    <a:pt x="341" y="296"/>
                  </a:cubicBezTo>
                  <a:cubicBezTo>
                    <a:pt x="376" y="261"/>
                    <a:pt x="360" y="259"/>
                    <a:pt x="421" y="252"/>
                  </a:cubicBezTo>
                  <a:cubicBezTo>
                    <a:pt x="434" y="243"/>
                    <a:pt x="445" y="206"/>
                    <a:pt x="461" y="204"/>
                  </a:cubicBezTo>
                  <a:cubicBezTo>
                    <a:pt x="490" y="199"/>
                    <a:pt x="520" y="201"/>
                    <a:pt x="549" y="200"/>
                  </a:cubicBezTo>
                  <a:cubicBezTo>
                    <a:pt x="568" y="171"/>
                    <a:pt x="567" y="132"/>
                    <a:pt x="537" y="112"/>
                  </a:cubicBezTo>
                  <a:cubicBezTo>
                    <a:pt x="524" y="92"/>
                    <a:pt x="497" y="63"/>
                    <a:pt x="489" y="40"/>
                  </a:cubicBezTo>
                  <a:cubicBezTo>
                    <a:pt x="486" y="30"/>
                    <a:pt x="485" y="24"/>
                    <a:pt x="477" y="16"/>
                  </a:cubicBezTo>
                  <a:cubicBezTo>
                    <a:pt x="468" y="7"/>
                    <a:pt x="441" y="0"/>
                    <a:pt x="441" y="0"/>
                  </a:cubicBezTo>
                  <a:cubicBezTo>
                    <a:pt x="382" y="1"/>
                    <a:pt x="324" y="2"/>
                    <a:pt x="265" y="4"/>
                  </a:cubicBezTo>
                  <a:cubicBezTo>
                    <a:pt x="219" y="6"/>
                    <a:pt x="167" y="31"/>
                    <a:pt x="121" y="40"/>
                  </a:cubicBezTo>
                  <a:cubicBezTo>
                    <a:pt x="111" y="50"/>
                    <a:pt x="99" y="63"/>
                    <a:pt x="89" y="72"/>
                  </a:cubicBezTo>
                  <a:cubicBezTo>
                    <a:pt x="64" y="93"/>
                    <a:pt x="60" y="78"/>
                    <a:pt x="69" y="96"/>
                  </a:cubicBezTo>
                  <a:close/>
                </a:path>
              </a:pathLst>
            </a:custGeom>
            <a:solidFill>
              <a:schemeClr val="bg1"/>
            </a:solidFill>
            <a:ln w="9525">
              <a:noFill/>
              <a:round/>
              <a:headEnd/>
              <a:tailEnd/>
            </a:ln>
          </p:spPr>
          <p:txBody>
            <a:bodyPr/>
            <a:lstStyle/>
            <a:p>
              <a:endParaRPr lang="en-US" dirty="0"/>
            </a:p>
          </p:txBody>
        </p:sp>
        <p:sp>
          <p:nvSpPr>
            <p:cNvPr id="29" name="Freeform 19"/>
            <p:cNvSpPr>
              <a:spLocks/>
            </p:cNvSpPr>
            <p:nvPr/>
          </p:nvSpPr>
          <p:spPr bwMode="auto">
            <a:xfrm>
              <a:off x="4703763" y="2271713"/>
              <a:ext cx="1246188" cy="636588"/>
            </a:xfrm>
            <a:custGeom>
              <a:avLst/>
              <a:gdLst>
                <a:gd name="T0" fmla="*/ 477 w 530"/>
                <a:gd name="T1" fmla="*/ 7 h 271"/>
                <a:gd name="T2" fmla="*/ 221 w 530"/>
                <a:gd name="T3" fmla="*/ 35 h 271"/>
                <a:gd name="T4" fmla="*/ 169 w 530"/>
                <a:gd name="T5" fmla="*/ 71 h 271"/>
                <a:gd name="T6" fmla="*/ 137 w 530"/>
                <a:gd name="T7" fmla="*/ 79 h 271"/>
                <a:gd name="T8" fmla="*/ 101 w 530"/>
                <a:gd name="T9" fmla="*/ 103 h 271"/>
                <a:gd name="T10" fmla="*/ 57 w 530"/>
                <a:gd name="T11" fmla="*/ 127 h 271"/>
                <a:gd name="T12" fmla="*/ 33 w 530"/>
                <a:gd name="T13" fmla="*/ 143 h 271"/>
                <a:gd name="T14" fmla="*/ 33 w 530"/>
                <a:gd name="T15" fmla="*/ 199 h 271"/>
                <a:gd name="T16" fmla="*/ 53 w 530"/>
                <a:gd name="T17" fmla="*/ 223 h 271"/>
                <a:gd name="T18" fmla="*/ 65 w 530"/>
                <a:gd name="T19" fmla="*/ 247 h 271"/>
                <a:gd name="T20" fmla="*/ 89 w 530"/>
                <a:gd name="T21" fmla="*/ 263 h 271"/>
                <a:gd name="T22" fmla="*/ 101 w 530"/>
                <a:gd name="T23" fmla="*/ 271 h 271"/>
                <a:gd name="T24" fmla="*/ 217 w 530"/>
                <a:gd name="T25" fmla="*/ 255 h 271"/>
                <a:gd name="T26" fmla="*/ 269 w 530"/>
                <a:gd name="T27" fmla="*/ 235 h 271"/>
                <a:gd name="T28" fmla="*/ 385 w 530"/>
                <a:gd name="T29" fmla="*/ 199 h 271"/>
                <a:gd name="T30" fmla="*/ 413 w 530"/>
                <a:gd name="T31" fmla="*/ 183 h 271"/>
                <a:gd name="T32" fmla="*/ 425 w 530"/>
                <a:gd name="T33" fmla="*/ 171 h 271"/>
                <a:gd name="T34" fmla="*/ 437 w 530"/>
                <a:gd name="T35" fmla="*/ 163 h 271"/>
                <a:gd name="T36" fmla="*/ 505 w 530"/>
                <a:gd name="T37" fmla="*/ 147 h 271"/>
                <a:gd name="T38" fmla="*/ 509 w 530"/>
                <a:gd name="T39" fmla="*/ 31 h 271"/>
                <a:gd name="T40" fmla="*/ 477 w 530"/>
                <a:gd name="T41" fmla="*/ 7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0"/>
                <a:gd name="T64" fmla="*/ 0 h 271"/>
                <a:gd name="T65" fmla="*/ 530 w 530"/>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0" h="271">
                  <a:moveTo>
                    <a:pt x="477" y="7"/>
                  </a:moveTo>
                  <a:cubicBezTo>
                    <a:pt x="370" y="9"/>
                    <a:pt x="308" y="0"/>
                    <a:pt x="221" y="35"/>
                  </a:cubicBezTo>
                  <a:cubicBezTo>
                    <a:pt x="201" y="55"/>
                    <a:pt x="195" y="62"/>
                    <a:pt x="169" y="71"/>
                  </a:cubicBezTo>
                  <a:cubicBezTo>
                    <a:pt x="160" y="74"/>
                    <a:pt x="146" y="74"/>
                    <a:pt x="137" y="79"/>
                  </a:cubicBezTo>
                  <a:cubicBezTo>
                    <a:pt x="130" y="83"/>
                    <a:pt x="111" y="97"/>
                    <a:pt x="101" y="103"/>
                  </a:cubicBezTo>
                  <a:cubicBezTo>
                    <a:pt x="86" y="112"/>
                    <a:pt x="72" y="119"/>
                    <a:pt x="57" y="127"/>
                  </a:cubicBezTo>
                  <a:cubicBezTo>
                    <a:pt x="49" y="132"/>
                    <a:pt x="33" y="143"/>
                    <a:pt x="33" y="143"/>
                  </a:cubicBezTo>
                  <a:cubicBezTo>
                    <a:pt x="21" y="161"/>
                    <a:pt x="0" y="188"/>
                    <a:pt x="33" y="199"/>
                  </a:cubicBezTo>
                  <a:cubicBezTo>
                    <a:pt x="34" y="201"/>
                    <a:pt x="53" y="223"/>
                    <a:pt x="53" y="223"/>
                  </a:cubicBezTo>
                  <a:cubicBezTo>
                    <a:pt x="63" y="238"/>
                    <a:pt x="50" y="234"/>
                    <a:pt x="65" y="247"/>
                  </a:cubicBezTo>
                  <a:cubicBezTo>
                    <a:pt x="72" y="253"/>
                    <a:pt x="81" y="258"/>
                    <a:pt x="89" y="263"/>
                  </a:cubicBezTo>
                  <a:cubicBezTo>
                    <a:pt x="93" y="266"/>
                    <a:pt x="101" y="271"/>
                    <a:pt x="101" y="271"/>
                  </a:cubicBezTo>
                  <a:cubicBezTo>
                    <a:pt x="140" y="266"/>
                    <a:pt x="177" y="258"/>
                    <a:pt x="217" y="255"/>
                  </a:cubicBezTo>
                  <a:cubicBezTo>
                    <a:pt x="261" y="237"/>
                    <a:pt x="243" y="244"/>
                    <a:pt x="269" y="235"/>
                  </a:cubicBezTo>
                  <a:cubicBezTo>
                    <a:pt x="298" y="206"/>
                    <a:pt x="346" y="204"/>
                    <a:pt x="385" y="199"/>
                  </a:cubicBezTo>
                  <a:cubicBezTo>
                    <a:pt x="417" y="167"/>
                    <a:pt x="375" y="204"/>
                    <a:pt x="413" y="183"/>
                  </a:cubicBezTo>
                  <a:cubicBezTo>
                    <a:pt x="418" y="180"/>
                    <a:pt x="421" y="175"/>
                    <a:pt x="425" y="171"/>
                  </a:cubicBezTo>
                  <a:cubicBezTo>
                    <a:pt x="429" y="168"/>
                    <a:pt x="433" y="165"/>
                    <a:pt x="437" y="163"/>
                  </a:cubicBezTo>
                  <a:cubicBezTo>
                    <a:pt x="456" y="154"/>
                    <a:pt x="484" y="150"/>
                    <a:pt x="505" y="147"/>
                  </a:cubicBezTo>
                  <a:cubicBezTo>
                    <a:pt x="530" y="109"/>
                    <a:pt x="529" y="116"/>
                    <a:pt x="509" y="31"/>
                  </a:cubicBezTo>
                  <a:cubicBezTo>
                    <a:pt x="507" y="20"/>
                    <a:pt x="470" y="14"/>
                    <a:pt x="477" y="7"/>
                  </a:cubicBezTo>
                  <a:close/>
                </a:path>
              </a:pathLst>
            </a:custGeom>
            <a:solidFill>
              <a:schemeClr val="bg1"/>
            </a:solidFill>
            <a:ln w="9525">
              <a:noFill/>
              <a:round/>
              <a:headEnd/>
              <a:tailEnd/>
            </a:ln>
          </p:spPr>
          <p:txBody>
            <a:bodyPr/>
            <a:lstStyle/>
            <a:p>
              <a:endParaRPr lang="en-US" dirty="0"/>
            </a:p>
          </p:txBody>
        </p:sp>
        <p:sp>
          <p:nvSpPr>
            <p:cNvPr id="30" name="Freeform 20"/>
            <p:cNvSpPr>
              <a:spLocks/>
            </p:cNvSpPr>
            <p:nvPr/>
          </p:nvSpPr>
          <p:spPr bwMode="auto">
            <a:xfrm>
              <a:off x="3824288" y="4481513"/>
              <a:ext cx="530225" cy="674688"/>
            </a:xfrm>
            <a:custGeom>
              <a:avLst/>
              <a:gdLst>
                <a:gd name="T0" fmla="*/ 0 w 225"/>
                <a:gd name="T1" fmla="*/ 44 h 287"/>
                <a:gd name="T2" fmla="*/ 88 w 225"/>
                <a:gd name="T3" fmla="*/ 287 h 287"/>
                <a:gd name="T4" fmla="*/ 225 w 225"/>
                <a:gd name="T5" fmla="*/ 287 h 287"/>
                <a:gd name="T6" fmla="*/ 122 w 225"/>
                <a:gd name="T7" fmla="*/ 0 h 287"/>
                <a:gd name="T8" fmla="*/ 0 w 225"/>
                <a:gd name="T9" fmla="*/ 44 h 287"/>
                <a:gd name="T10" fmla="*/ 0 60000 65536"/>
                <a:gd name="T11" fmla="*/ 0 60000 65536"/>
                <a:gd name="T12" fmla="*/ 0 60000 65536"/>
                <a:gd name="T13" fmla="*/ 0 60000 65536"/>
                <a:gd name="T14" fmla="*/ 0 60000 65536"/>
                <a:gd name="T15" fmla="*/ 0 w 225"/>
                <a:gd name="T16" fmla="*/ 0 h 287"/>
                <a:gd name="T17" fmla="*/ 225 w 225"/>
                <a:gd name="T18" fmla="*/ 287 h 287"/>
              </a:gdLst>
              <a:ahLst/>
              <a:cxnLst>
                <a:cxn ang="T10">
                  <a:pos x="T0" y="T1"/>
                </a:cxn>
                <a:cxn ang="T11">
                  <a:pos x="T2" y="T3"/>
                </a:cxn>
                <a:cxn ang="T12">
                  <a:pos x="T4" y="T5"/>
                </a:cxn>
                <a:cxn ang="T13">
                  <a:pos x="T6" y="T7"/>
                </a:cxn>
                <a:cxn ang="T14">
                  <a:pos x="T8" y="T9"/>
                </a:cxn>
              </a:cxnLst>
              <a:rect l="T15" t="T16" r="T17" b="T18"/>
              <a:pathLst>
                <a:path w="225" h="287">
                  <a:moveTo>
                    <a:pt x="0" y="44"/>
                  </a:moveTo>
                  <a:lnTo>
                    <a:pt x="88" y="287"/>
                  </a:lnTo>
                  <a:lnTo>
                    <a:pt x="225" y="287"/>
                  </a:lnTo>
                  <a:lnTo>
                    <a:pt x="122" y="0"/>
                  </a:lnTo>
                  <a:lnTo>
                    <a:pt x="0" y="44"/>
                  </a:lnTo>
                  <a:close/>
                </a:path>
              </a:pathLst>
            </a:custGeom>
            <a:solidFill>
              <a:srgbClr val="00007F"/>
            </a:solidFill>
            <a:ln w="9525">
              <a:noFill/>
              <a:round/>
              <a:headEnd/>
              <a:tailEnd/>
            </a:ln>
          </p:spPr>
          <p:txBody>
            <a:bodyPr/>
            <a:lstStyle/>
            <a:p>
              <a:endParaRPr lang="en-US" dirty="0"/>
            </a:p>
          </p:txBody>
        </p:sp>
        <p:sp>
          <p:nvSpPr>
            <p:cNvPr id="31" name="Freeform 21"/>
            <p:cNvSpPr>
              <a:spLocks/>
            </p:cNvSpPr>
            <p:nvPr/>
          </p:nvSpPr>
          <p:spPr bwMode="auto">
            <a:xfrm>
              <a:off x="3748088" y="1909763"/>
              <a:ext cx="2851150" cy="3246438"/>
            </a:xfrm>
            <a:custGeom>
              <a:avLst/>
              <a:gdLst>
                <a:gd name="T0" fmla="*/ 1213 w 1213"/>
                <a:gd name="T1" fmla="*/ 850 h 1381"/>
                <a:gd name="T2" fmla="*/ 928 w 1213"/>
                <a:gd name="T3" fmla="*/ 0 h 1381"/>
                <a:gd name="T4" fmla="*/ 0 w 1213"/>
                <a:gd name="T5" fmla="*/ 310 h 1381"/>
                <a:gd name="T6" fmla="*/ 358 w 1213"/>
                <a:gd name="T7" fmla="*/ 1381 h 1381"/>
                <a:gd name="T8" fmla="*/ 880 w 1213"/>
                <a:gd name="T9" fmla="*/ 1381 h 1381"/>
                <a:gd name="T10" fmla="*/ 1177 w 1213"/>
                <a:gd name="T11" fmla="*/ 1281 h 1381"/>
                <a:gd name="T12" fmla="*/ 1213 w 1213"/>
                <a:gd name="T13" fmla="*/ 850 h 1381"/>
                <a:gd name="T14" fmla="*/ 0 60000 65536"/>
                <a:gd name="T15" fmla="*/ 0 60000 65536"/>
                <a:gd name="T16" fmla="*/ 0 60000 65536"/>
                <a:gd name="T17" fmla="*/ 0 60000 65536"/>
                <a:gd name="T18" fmla="*/ 0 60000 65536"/>
                <a:gd name="T19" fmla="*/ 0 60000 65536"/>
                <a:gd name="T20" fmla="*/ 0 60000 65536"/>
                <a:gd name="T21" fmla="*/ 0 w 1213"/>
                <a:gd name="T22" fmla="*/ 0 h 1381"/>
                <a:gd name="T23" fmla="*/ 1213 w 1213"/>
                <a:gd name="T24" fmla="*/ 1381 h 1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 h="1381">
                  <a:moveTo>
                    <a:pt x="1213" y="850"/>
                  </a:moveTo>
                  <a:lnTo>
                    <a:pt x="928" y="0"/>
                  </a:lnTo>
                  <a:lnTo>
                    <a:pt x="0" y="310"/>
                  </a:lnTo>
                  <a:lnTo>
                    <a:pt x="358" y="1381"/>
                  </a:lnTo>
                  <a:lnTo>
                    <a:pt x="880" y="1381"/>
                  </a:lnTo>
                  <a:lnTo>
                    <a:pt x="1177" y="1281"/>
                  </a:lnTo>
                  <a:lnTo>
                    <a:pt x="1213" y="850"/>
                  </a:lnTo>
                  <a:close/>
                </a:path>
              </a:pathLst>
            </a:custGeom>
            <a:solidFill>
              <a:srgbClr val="FFFFFF"/>
            </a:solidFill>
            <a:ln w="9525">
              <a:noFill/>
              <a:round/>
              <a:headEnd/>
              <a:tailEnd/>
            </a:ln>
          </p:spPr>
          <p:txBody>
            <a:bodyPr/>
            <a:lstStyle/>
            <a:p>
              <a:endParaRPr lang="en-US" dirty="0"/>
            </a:p>
          </p:txBody>
        </p:sp>
        <p:sp>
          <p:nvSpPr>
            <p:cNvPr id="32" name="Freeform 22"/>
            <p:cNvSpPr>
              <a:spLocks/>
            </p:cNvSpPr>
            <p:nvPr/>
          </p:nvSpPr>
          <p:spPr bwMode="auto">
            <a:xfrm>
              <a:off x="4264025" y="2986088"/>
              <a:ext cx="1563688" cy="550863"/>
            </a:xfrm>
            <a:custGeom>
              <a:avLst/>
              <a:gdLst>
                <a:gd name="T0" fmla="*/ 12 w 665"/>
                <a:gd name="T1" fmla="*/ 233 h 234"/>
                <a:gd name="T2" fmla="*/ 660 w 665"/>
                <a:gd name="T3" fmla="*/ 18 h 234"/>
                <a:gd name="T4" fmla="*/ 660 w 665"/>
                <a:gd name="T5" fmla="*/ 18 h 234"/>
                <a:gd name="T6" fmla="*/ 662 w 665"/>
                <a:gd name="T7" fmla="*/ 16 h 234"/>
                <a:gd name="T8" fmla="*/ 665 w 665"/>
                <a:gd name="T9" fmla="*/ 14 h 234"/>
                <a:gd name="T10" fmla="*/ 665 w 665"/>
                <a:gd name="T11" fmla="*/ 10 h 234"/>
                <a:gd name="T12" fmla="*/ 665 w 665"/>
                <a:gd name="T13" fmla="*/ 6 h 234"/>
                <a:gd name="T14" fmla="*/ 663 w 665"/>
                <a:gd name="T15" fmla="*/ 2 h 234"/>
                <a:gd name="T16" fmla="*/ 661 w 665"/>
                <a:gd name="T17" fmla="*/ 1 h 234"/>
                <a:gd name="T18" fmla="*/ 657 w 665"/>
                <a:gd name="T19" fmla="*/ 0 h 234"/>
                <a:gd name="T20" fmla="*/ 653 w 665"/>
                <a:gd name="T21" fmla="*/ 0 h 234"/>
                <a:gd name="T22" fmla="*/ 653 w 665"/>
                <a:gd name="T23" fmla="*/ 0 h 234"/>
                <a:gd name="T24" fmla="*/ 7 w 665"/>
                <a:gd name="T25" fmla="*/ 215 h 234"/>
                <a:gd name="T26" fmla="*/ 7 w 665"/>
                <a:gd name="T27" fmla="*/ 215 h 234"/>
                <a:gd name="T28" fmla="*/ 3 w 665"/>
                <a:gd name="T29" fmla="*/ 218 h 234"/>
                <a:gd name="T30" fmla="*/ 1 w 665"/>
                <a:gd name="T31" fmla="*/ 220 h 234"/>
                <a:gd name="T32" fmla="*/ 0 w 665"/>
                <a:gd name="T33" fmla="*/ 224 h 234"/>
                <a:gd name="T34" fmla="*/ 0 w 665"/>
                <a:gd name="T35" fmla="*/ 228 h 234"/>
                <a:gd name="T36" fmla="*/ 3 w 665"/>
                <a:gd name="T37" fmla="*/ 232 h 234"/>
                <a:gd name="T38" fmla="*/ 5 w 665"/>
                <a:gd name="T39" fmla="*/ 233 h 234"/>
                <a:gd name="T40" fmla="*/ 9 w 665"/>
                <a:gd name="T41" fmla="*/ 234 h 234"/>
                <a:gd name="T42" fmla="*/ 12 w 665"/>
                <a:gd name="T43" fmla="*/ 233 h 234"/>
                <a:gd name="T44" fmla="*/ 12 w 665"/>
                <a:gd name="T45" fmla="*/ 23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4"/>
                <a:gd name="T71" fmla="*/ 665 w 665"/>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4">
                  <a:moveTo>
                    <a:pt x="12" y="233"/>
                  </a:moveTo>
                  <a:lnTo>
                    <a:pt x="660" y="18"/>
                  </a:lnTo>
                  <a:lnTo>
                    <a:pt x="662" y="16"/>
                  </a:lnTo>
                  <a:lnTo>
                    <a:pt x="665" y="14"/>
                  </a:lnTo>
                  <a:lnTo>
                    <a:pt x="665" y="10"/>
                  </a:lnTo>
                  <a:lnTo>
                    <a:pt x="665" y="6"/>
                  </a:lnTo>
                  <a:lnTo>
                    <a:pt x="663" y="2"/>
                  </a:lnTo>
                  <a:lnTo>
                    <a:pt x="661" y="1"/>
                  </a:lnTo>
                  <a:lnTo>
                    <a:pt x="657" y="0"/>
                  </a:lnTo>
                  <a:lnTo>
                    <a:pt x="653" y="0"/>
                  </a:lnTo>
                  <a:lnTo>
                    <a:pt x="7" y="215"/>
                  </a:lnTo>
                  <a:lnTo>
                    <a:pt x="3" y="218"/>
                  </a:lnTo>
                  <a:lnTo>
                    <a:pt x="1" y="220"/>
                  </a:lnTo>
                  <a:lnTo>
                    <a:pt x="0" y="224"/>
                  </a:lnTo>
                  <a:lnTo>
                    <a:pt x="0" y="228"/>
                  </a:lnTo>
                  <a:lnTo>
                    <a:pt x="3" y="232"/>
                  </a:lnTo>
                  <a:lnTo>
                    <a:pt x="5" y="233"/>
                  </a:lnTo>
                  <a:lnTo>
                    <a:pt x="9" y="234"/>
                  </a:lnTo>
                  <a:lnTo>
                    <a:pt x="12" y="233"/>
                  </a:lnTo>
                  <a:close/>
                </a:path>
              </a:pathLst>
            </a:custGeom>
            <a:solidFill>
              <a:srgbClr val="9696BA"/>
            </a:solidFill>
            <a:ln w="9525">
              <a:noFill/>
              <a:round/>
              <a:headEnd/>
              <a:tailEnd/>
            </a:ln>
          </p:spPr>
          <p:txBody>
            <a:bodyPr/>
            <a:lstStyle/>
            <a:p>
              <a:endParaRPr lang="en-US" dirty="0"/>
            </a:p>
          </p:txBody>
        </p:sp>
        <p:sp>
          <p:nvSpPr>
            <p:cNvPr id="33" name="Freeform 23"/>
            <p:cNvSpPr>
              <a:spLocks/>
            </p:cNvSpPr>
            <p:nvPr/>
          </p:nvSpPr>
          <p:spPr bwMode="auto">
            <a:xfrm>
              <a:off x="4337050" y="3138488"/>
              <a:ext cx="1743075" cy="609600"/>
            </a:xfrm>
            <a:custGeom>
              <a:avLst/>
              <a:gdLst>
                <a:gd name="T0" fmla="*/ 11 w 741"/>
                <a:gd name="T1" fmla="*/ 259 h 259"/>
                <a:gd name="T2" fmla="*/ 734 w 741"/>
                <a:gd name="T3" fmla="*/ 18 h 259"/>
                <a:gd name="T4" fmla="*/ 734 w 741"/>
                <a:gd name="T5" fmla="*/ 18 h 259"/>
                <a:gd name="T6" fmla="*/ 738 w 741"/>
                <a:gd name="T7" fmla="*/ 15 h 259"/>
                <a:gd name="T8" fmla="*/ 740 w 741"/>
                <a:gd name="T9" fmla="*/ 13 h 259"/>
                <a:gd name="T10" fmla="*/ 741 w 741"/>
                <a:gd name="T11" fmla="*/ 9 h 259"/>
                <a:gd name="T12" fmla="*/ 740 w 741"/>
                <a:gd name="T13" fmla="*/ 5 h 259"/>
                <a:gd name="T14" fmla="*/ 738 w 741"/>
                <a:gd name="T15" fmla="*/ 2 h 259"/>
                <a:gd name="T16" fmla="*/ 736 w 741"/>
                <a:gd name="T17" fmla="*/ 0 h 259"/>
                <a:gd name="T18" fmla="*/ 732 w 741"/>
                <a:gd name="T19" fmla="*/ 0 h 259"/>
                <a:gd name="T20" fmla="*/ 728 w 741"/>
                <a:gd name="T21" fmla="*/ 0 h 259"/>
                <a:gd name="T22" fmla="*/ 728 w 741"/>
                <a:gd name="T23" fmla="*/ 0 h 259"/>
                <a:gd name="T24" fmla="*/ 5 w 741"/>
                <a:gd name="T25" fmla="*/ 241 h 259"/>
                <a:gd name="T26" fmla="*/ 5 w 741"/>
                <a:gd name="T27" fmla="*/ 241 h 259"/>
                <a:gd name="T28" fmla="*/ 2 w 741"/>
                <a:gd name="T29" fmla="*/ 242 h 259"/>
                <a:gd name="T30" fmla="*/ 1 w 741"/>
                <a:gd name="T31" fmla="*/ 245 h 259"/>
                <a:gd name="T32" fmla="*/ 0 w 741"/>
                <a:gd name="T33" fmla="*/ 248 h 259"/>
                <a:gd name="T34" fmla="*/ 0 w 741"/>
                <a:gd name="T35" fmla="*/ 252 h 259"/>
                <a:gd name="T36" fmla="*/ 1 w 741"/>
                <a:gd name="T37" fmla="*/ 256 h 259"/>
                <a:gd name="T38" fmla="*/ 4 w 741"/>
                <a:gd name="T39" fmla="*/ 257 h 259"/>
                <a:gd name="T40" fmla="*/ 7 w 741"/>
                <a:gd name="T41" fmla="*/ 259 h 259"/>
                <a:gd name="T42" fmla="*/ 11 w 741"/>
                <a:gd name="T43" fmla="*/ 259 h 259"/>
                <a:gd name="T44" fmla="*/ 11 w 741"/>
                <a:gd name="T45" fmla="*/ 259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9"/>
                <a:gd name="T71" fmla="*/ 741 w 741"/>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9">
                  <a:moveTo>
                    <a:pt x="11" y="259"/>
                  </a:moveTo>
                  <a:lnTo>
                    <a:pt x="734" y="18"/>
                  </a:lnTo>
                  <a:lnTo>
                    <a:pt x="738" y="15"/>
                  </a:lnTo>
                  <a:lnTo>
                    <a:pt x="740" y="13"/>
                  </a:lnTo>
                  <a:lnTo>
                    <a:pt x="741" y="9"/>
                  </a:lnTo>
                  <a:lnTo>
                    <a:pt x="740" y="5"/>
                  </a:lnTo>
                  <a:lnTo>
                    <a:pt x="738" y="2"/>
                  </a:lnTo>
                  <a:lnTo>
                    <a:pt x="736" y="0"/>
                  </a:lnTo>
                  <a:lnTo>
                    <a:pt x="732" y="0"/>
                  </a:lnTo>
                  <a:lnTo>
                    <a:pt x="728" y="0"/>
                  </a:lnTo>
                  <a:lnTo>
                    <a:pt x="5" y="241"/>
                  </a:lnTo>
                  <a:lnTo>
                    <a:pt x="2" y="242"/>
                  </a:lnTo>
                  <a:lnTo>
                    <a:pt x="1" y="245"/>
                  </a:lnTo>
                  <a:lnTo>
                    <a:pt x="0" y="248"/>
                  </a:lnTo>
                  <a:lnTo>
                    <a:pt x="0" y="252"/>
                  </a:lnTo>
                  <a:lnTo>
                    <a:pt x="1" y="256"/>
                  </a:lnTo>
                  <a:lnTo>
                    <a:pt x="4" y="257"/>
                  </a:lnTo>
                  <a:lnTo>
                    <a:pt x="7" y="259"/>
                  </a:lnTo>
                  <a:lnTo>
                    <a:pt x="11" y="259"/>
                  </a:lnTo>
                  <a:close/>
                </a:path>
              </a:pathLst>
            </a:custGeom>
            <a:solidFill>
              <a:srgbClr val="9696BA"/>
            </a:solidFill>
            <a:ln w="9525">
              <a:noFill/>
              <a:round/>
              <a:headEnd/>
              <a:tailEnd/>
            </a:ln>
          </p:spPr>
          <p:txBody>
            <a:bodyPr/>
            <a:lstStyle/>
            <a:p>
              <a:endParaRPr lang="en-US" dirty="0"/>
            </a:p>
          </p:txBody>
        </p:sp>
        <p:sp>
          <p:nvSpPr>
            <p:cNvPr id="34" name="Freeform 24"/>
            <p:cNvSpPr>
              <a:spLocks/>
            </p:cNvSpPr>
            <p:nvPr/>
          </p:nvSpPr>
          <p:spPr bwMode="auto">
            <a:xfrm>
              <a:off x="4405313" y="3400425"/>
              <a:ext cx="1597025" cy="558800"/>
            </a:xfrm>
            <a:custGeom>
              <a:avLst/>
              <a:gdLst>
                <a:gd name="T0" fmla="*/ 13 w 679"/>
                <a:gd name="T1" fmla="*/ 237 h 238"/>
                <a:gd name="T2" fmla="*/ 672 w 679"/>
                <a:gd name="T3" fmla="*/ 18 h 238"/>
                <a:gd name="T4" fmla="*/ 672 w 679"/>
                <a:gd name="T5" fmla="*/ 18 h 238"/>
                <a:gd name="T6" fmla="*/ 676 w 679"/>
                <a:gd name="T7" fmla="*/ 16 h 238"/>
                <a:gd name="T8" fmla="*/ 677 w 679"/>
                <a:gd name="T9" fmla="*/ 12 h 238"/>
                <a:gd name="T10" fmla="*/ 679 w 679"/>
                <a:gd name="T11" fmla="*/ 10 h 238"/>
                <a:gd name="T12" fmla="*/ 677 w 679"/>
                <a:gd name="T13" fmla="*/ 6 h 238"/>
                <a:gd name="T14" fmla="*/ 676 w 679"/>
                <a:gd name="T15" fmla="*/ 2 h 238"/>
                <a:gd name="T16" fmla="*/ 674 w 679"/>
                <a:gd name="T17" fmla="*/ 1 h 238"/>
                <a:gd name="T18" fmla="*/ 670 w 679"/>
                <a:gd name="T19" fmla="*/ 0 h 238"/>
                <a:gd name="T20" fmla="*/ 666 w 679"/>
                <a:gd name="T21" fmla="*/ 0 h 238"/>
                <a:gd name="T22" fmla="*/ 666 w 679"/>
                <a:gd name="T23" fmla="*/ 0 h 238"/>
                <a:gd name="T24" fmla="*/ 7 w 679"/>
                <a:gd name="T25" fmla="*/ 220 h 238"/>
                <a:gd name="T26" fmla="*/ 7 w 679"/>
                <a:gd name="T27" fmla="*/ 220 h 238"/>
                <a:gd name="T28" fmla="*/ 3 w 679"/>
                <a:gd name="T29" fmla="*/ 221 h 238"/>
                <a:gd name="T30" fmla="*/ 1 w 679"/>
                <a:gd name="T31" fmla="*/ 224 h 238"/>
                <a:gd name="T32" fmla="*/ 0 w 679"/>
                <a:gd name="T33" fmla="*/ 228 h 238"/>
                <a:gd name="T34" fmla="*/ 0 w 679"/>
                <a:gd name="T35" fmla="*/ 232 h 238"/>
                <a:gd name="T36" fmla="*/ 3 w 679"/>
                <a:gd name="T37" fmla="*/ 235 h 238"/>
                <a:gd name="T38" fmla="*/ 5 w 679"/>
                <a:gd name="T39" fmla="*/ 237 h 238"/>
                <a:gd name="T40" fmla="*/ 9 w 679"/>
                <a:gd name="T41" fmla="*/ 238 h 238"/>
                <a:gd name="T42" fmla="*/ 13 w 679"/>
                <a:gd name="T43" fmla="*/ 237 h 238"/>
                <a:gd name="T44" fmla="*/ 13 w 679"/>
                <a:gd name="T45" fmla="*/ 237 h 2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9"/>
                <a:gd name="T70" fmla="*/ 0 h 238"/>
                <a:gd name="T71" fmla="*/ 679 w 679"/>
                <a:gd name="T72" fmla="*/ 238 h 2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9" h="238">
                  <a:moveTo>
                    <a:pt x="13" y="237"/>
                  </a:moveTo>
                  <a:lnTo>
                    <a:pt x="672" y="18"/>
                  </a:lnTo>
                  <a:lnTo>
                    <a:pt x="676" y="16"/>
                  </a:lnTo>
                  <a:lnTo>
                    <a:pt x="677" y="12"/>
                  </a:lnTo>
                  <a:lnTo>
                    <a:pt x="679" y="10"/>
                  </a:lnTo>
                  <a:lnTo>
                    <a:pt x="677" y="6"/>
                  </a:lnTo>
                  <a:lnTo>
                    <a:pt x="676" y="2"/>
                  </a:lnTo>
                  <a:lnTo>
                    <a:pt x="674" y="1"/>
                  </a:lnTo>
                  <a:lnTo>
                    <a:pt x="670" y="0"/>
                  </a:lnTo>
                  <a:lnTo>
                    <a:pt x="666" y="0"/>
                  </a:lnTo>
                  <a:lnTo>
                    <a:pt x="7" y="220"/>
                  </a:lnTo>
                  <a:lnTo>
                    <a:pt x="3" y="221"/>
                  </a:lnTo>
                  <a:lnTo>
                    <a:pt x="1" y="224"/>
                  </a:lnTo>
                  <a:lnTo>
                    <a:pt x="0" y="228"/>
                  </a:lnTo>
                  <a:lnTo>
                    <a:pt x="0" y="232"/>
                  </a:lnTo>
                  <a:lnTo>
                    <a:pt x="3" y="235"/>
                  </a:lnTo>
                  <a:lnTo>
                    <a:pt x="5" y="237"/>
                  </a:lnTo>
                  <a:lnTo>
                    <a:pt x="9" y="238"/>
                  </a:lnTo>
                  <a:lnTo>
                    <a:pt x="13" y="237"/>
                  </a:lnTo>
                  <a:close/>
                </a:path>
              </a:pathLst>
            </a:custGeom>
            <a:solidFill>
              <a:srgbClr val="9696BA"/>
            </a:solidFill>
            <a:ln w="9525">
              <a:noFill/>
              <a:round/>
              <a:headEnd/>
              <a:tailEnd/>
            </a:ln>
          </p:spPr>
          <p:txBody>
            <a:bodyPr/>
            <a:lstStyle/>
            <a:p>
              <a:endParaRPr lang="en-US" dirty="0"/>
            </a:p>
          </p:txBody>
        </p:sp>
        <p:sp>
          <p:nvSpPr>
            <p:cNvPr id="35" name="Freeform 25"/>
            <p:cNvSpPr>
              <a:spLocks/>
            </p:cNvSpPr>
            <p:nvPr/>
          </p:nvSpPr>
          <p:spPr bwMode="auto">
            <a:xfrm>
              <a:off x="4478339" y="3522785"/>
              <a:ext cx="1743075" cy="606425"/>
            </a:xfrm>
            <a:custGeom>
              <a:avLst/>
              <a:gdLst>
                <a:gd name="T0" fmla="*/ 11 w 741"/>
                <a:gd name="T1" fmla="*/ 258 h 258"/>
                <a:gd name="T2" fmla="*/ 734 w 741"/>
                <a:gd name="T3" fmla="*/ 17 h 258"/>
                <a:gd name="T4" fmla="*/ 734 w 741"/>
                <a:gd name="T5" fmla="*/ 17 h 258"/>
                <a:gd name="T6" fmla="*/ 738 w 741"/>
                <a:gd name="T7" fmla="*/ 16 h 258"/>
                <a:gd name="T8" fmla="*/ 740 w 741"/>
                <a:gd name="T9" fmla="*/ 12 h 258"/>
                <a:gd name="T10" fmla="*/ 741 w 741"/>
                <a:gd name="T11" fmla="*/ 10 h 258"/>
                <a:gd name="T12" fmla="*/ 741 w 741"/>
                <a:gd name="T13" fmla="*/ 6 h 258"/>
                <a:gd name="T14" fmla="*/ 738 w 741"/>
                <a:gd name="T15" fmla="*/ 2 h 258"/>
                <a:gd name="T16" fmla="*/ 736 w 741"/>
                <a:gd name="T17" fmla="*/ 1 h 258"/>
                <a:gd name="T18" fmla="*/ 732 w 741"/>
                <a:gd name="T19" fmla="*/ 0 h 258"/>
                <a:gd name="T20" fmla="*/ 728 w 741"/>
                <a:gd name="T21" fmla="*/ 0 h 258"/>
                <a:gd name="T22" fmla="*/ 728 w 741"/>
                <a:gd name="T23" fmla="*/ 0 h 258"/>
                <a:gd name="T24" fmla="*/ 6 w 741"/>
                <a:gd name="T25" fmla="*/ 240 h 258"/>
                <a:gd name="T26" fmla="*/ 6 w 741"/>
                <a:gd name="T27" fmla="*/ 240 h 258"/>
                <a:gd name="T28" fmla="*/ 2 w 741"/>
                <a:gd name="T29" fmla="*/ 243 h 258"/>
                <a:gd name="T30" fmla="*/ 1 w 741"/>
                <a:gd name="T31" fmla="*/ 246 h 258"/>
                <a:gd name="T32" fmla="*/ 0 w 741"/>
                <a:gd name="T33" fmla="*/ 249 h 258"/>
                <a:gd name="T34" fmla="*/ 0 w 741"/>
                <a:gd name="T35" fmla="*/ 252 h 258"/>
                <a:gd name="T36" fmla="*/ 1 w 741"/>
                <a:gd name="T37" fmla="*/ 256 h 258"/>
                <a:gd name="T38" fmla="*/ 4 w 741"/>
                <a:gd name="T39" fmla="*/ 257 h 258"/>
                <a:gd name="T40" fmla="*/ 7 w 741"/>
                <a:gd name="T41" fmla="*/ 258 h 258"/>
                <a:gd name="T42" fmla="*/ 11 w 741"/>
                <a:gd name="T43" fmla="*/ 258 h 258"/>
                <a:gd name="T44" fmla="*/ 11 w 741"/>
                <a:gd name="T45" fmla="*/ 258 h 2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8"/>
                <a:gd name="T71" fmla="*/ 741 w 741"/>
                <a:gd name="T72" fmla="*/ 258 h 2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8">
                  <a:moveTo>
                    <a:pt x="11" y="258"/>
                  </a:moveTo>
                  <a:lnTo>
                    <a:pt x="734" y="17"/>
                  </a:lnTo>
                  <a:lnTo>
                    <a:pt x="738" y="16"/>
                  </a:lnTo>
                  <a:lnTo>
                    <a:pt x="740" y="12"/>
                  </a:lnTo>
                  <a:lnTo>
                    <a:pt x="741" y="10"/>
                  </a:lnTo>
                  <a:lnTo>
                    <a:pt x="741" y="6"/>
                  </a:lnTo>
                  <a:lnTo>
                    <a:pt x="738" y="2"/>
                  </a:lnTo>
                  <a:lnTo>
                    <a:pt x="736" y="1"/>
                  </a:lnTo>
                  <a:lnTo>
                    <a:pt x="732" y="0"/>
                  </a:lnTo>
                  <a:lnTo>
                    <a:pt x="728" y="0"/>
                  </a:lnTo>
                  <a:lnTo>
                    <a:pt x="6" y="240"/>
                  </a:lnTo>
                  <a:lnTo>
                    <a:pt x="2" y="243"/>
                  </a:lnTo>
                  <a:lnTo>
                    <a:pt x="1" y="246"/>
                  </a:lnTo>
                  <a:lnTo>
                    <a:pt x="0" y="249"/>
                  </a:lnTo>
                  <a:lnTo>
                    <a:pt x="0" y="252"/>
                  </a:lnTo>
                  <a:lnTo>
                    <a:pt x="1" y="256"/>
                  </a:lnTo>
                  <a:lnTo>
                    <a:pt x="4" y="257"/>
                  </a:lnTo>
                  <a:lnTo>
                    <a:pt x="7" y="258"/>
                  </a:lnTo>
                  <a:lnTo>
                    <a:pt x="11" y="258"/>
                  </a:lnTo>
                  <a:close/>
                </a:path>
              </a:pathLst>
            </a:custGeom>
            <a:solidFill>
              <a:srgbClr val="9696BA"/>
            </a:solidFill>
            <a:ln w="9525">
              <a:noFill/>
              <a:round/>
              <a:headEnd/>
              <a:tailEnd/>
            </a:ln>
          </p:spPr>
          <p:txBody>
            <a:bodyPr/>
            <a:lstStyle/>
            <a:p>
              <a:endParaRPr lang="en-US" dirty="0"/>
            </a:p>
          </p:txBody>
        </p:sp>
        <p:sp>
          <p:nvSpPr>
            <p:cNvPr id="36" name="Freeform 26"/>
            <p:cNvSpPr>
              <a:spLocks/>
            </p:cNvSpPr>
            <p:nvPr/>
          </p:nvSpPr>
          <p:spPr bwMode="auto">
            <a:xfrm>
              <a:off x="4546600" y="3802063"/>
              <a:ext cx="1655763" cy="581025"/>
            </a:xfrm>
            <a:custGeom>
              <a:avLst/>
              <a:gdLst>
                <a:gd name="T0" fmla="*/ 13 w 704"/>
                <a:gd name="T1" fmla="*/ 247 h 247"/>
                <a:gd name="T2" fmla="*/ 698 w 704"/>
                <a:gd name="T3" fmla="*/ 17 h 247"/>
                <a:gd name="T4" fmla="*/ 698 w 704"/>
                <a:gd name="T5" fmla="*/ 17 h 247"/>
                <a:gd name="T6" fmla="*/ 702 w 704"/>
                <a:gd name="T7" fmla="*/ 16 h 247"/>
                <a:gd name="T8" fmla="*/ 703 w 704"/>
                <a:gd name="T9" fmla="*/ 14 h 247"/>
                <a:gd name="T10" fmla="*/ 704 w 704"/>
                <a:gd name="T11" fmla="*/ 10 h 247"/>
                <a:gd name="T12" fmla="*/ 703 w 704"/>
                <a:gd name="T13" fmla="*/ 6 h 247"/>
                <a:gd name="T14" fmla="*/ 702 w 704"/>
                <a:gd name="T15" fmla="*/ 2 h 247"/>
                <a:gd name="T16" fmla="*/ 699 w 704"/>
                <a:gd name="T17" fmla="*/ 1 h 247"/>
                <a:gd name="T18" fmla="*/ 695 w 704"/>
                <a:gd name="T19" fmla="*/ 0 h 247"/>
                <a:gd name="T20" fmla="*/ 691 w 704"/>
                <a:gd name="T21" fmla="*/ 1 h 247"/>
                <a:gd name="T22" fmla="*/ 691 w 704"/>
                <a:gd name="T23" fmla="*/ 1 h 247"/>
                <a:gd name="T24" fmla="*/ 6 w 704"/>
                <a:gd name="T25" fmla="*/ 229 h 247"/>
                <a:gd name="T26" fmla="*/ 6 w 704"/>
                <a:gd name="T27" fmla="*/ 229 h 247"/>
                <a:gd name="T28" fmla="*/ 3 w 704"/>
                <a:gd name="T29" fmla="*/ 230 h 247"/>
                <a:gd name="T30" fmla="*/ 1 w 704"/>
                <a:gd name="T31" fmla="*/ 233 h 247"/>
                <a:gd name="T32" fmla="*/ 0 w 704"/>
                <a:gd name="T33" fmla="*/ 237 h 247"/>
                <a:gd name="T34" fmla="*/ 1 w 704"/>
                <a:gd name="T35" fmla="*/ 240 h 247"/>
                <a:gd name="T36" fmla="*/ 3 w 704"/>
                <a:gd name="T37" fmla="*/ 244 h 247"/>
                <a:gd name="T38" fmla="*/ 5 w 704"/>
                <a:gd name="T39" fmla="*/ 245 h 247"/>
                <a:gd name="T40" fmla="*/ 9 w 704"/>
                <a:gd name="T41" fmla="*/ 247 h 247"/>
                <a:gd name="T42" fmla="*/ 13 w 704"/>
                <a:gd name="T43" fmla="*/ 247 h 247"/>
                <a:gd name="T44" fmla="*/ 13 w 704"/>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7"/>
                <a:gd name="T71" fmla="*/ 704 w 704"/>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7">
                  <a:moveTo>
                    <a:pt x="13" y="247"/>
                  </a:moveTo>
                  <a:lnTo>
                    <a:pt x="698" y="17"/>
                  </a:lnTo>
                  <a:lnTo>
                    <a:pt x="702" y="16"/>
                  </a:lnTo>
                  <a:lnTo>
                    <a:pt x="703" y="14"/>
                  </a:lnTo>
                  <a:lnTo>
                    <a:pt x="704" y="10"/>
                  </a:lnTo>
                  <a:lnTo>
                    <a:pt x="703" y="6"/>
                  </a:lnTo>
                  <a:lnTo>
                    <a:pt x="702" y="2"/>
                  </a:lnTo>
                  <a:lnTo>
                    <a:pt x="699" y="1"/>
                  </a:lnTo>
                  <a:lnTo>
                    <a:pt x="695" y="0"/>
                  </a:lnTo>
                  <a:lnTo>
                    <a:pt x="691" y="1"/>
                  </a:lnTo>
                  <a:lnTo>
                    <a:pt x="6" y="229"/>
                  </a:lnTo>
                  <a:lnTo>
                    <a:pt x="3" y="230"/>
                  </a:lnTo>
                  <a:lnTo>
                    <a:pt x="1" y="233"/>
                  </a:lnTo>
                  <a:lnTo>
                    <a:pt x="0" y="237"/>
                  </a:lnTo>
                  <a:lnTo>
                    <a:pt x="1" y="240"/>
                  </a:lnTo>
                  <a:lnTo>
                    <a:pt x="3" y="244"/>
                  </a:lnTo>
                  <a:lnTo>
                    <a:pt x="5" y="245"/>
                  </a:lnTo>
                  <a:lnTo>
                    <a:pt x="9" y="247"/>
                  </a:lnTo>
                  <a:lnTo>
                    <a:pt x="13" y="247"/>
                  </a:lnTo>
                  <a:close/>
                </a:path>
              </a:pathLst>
            </a:custGeom>
            <a:solidFill>
              <a:srgbClr val="9696BA"/>
            </a:solidFill>
            <a:ln w="9525">
              <a:noFill/>
              <a:round/>
              <a:headEnd/>
              <a:tailEnd/>
            </a:ln>
          </p:spPr>
          <p:txBody>
            <a:bodyPr/>
            <a:lstStyle/>
            <a:p>
              <a:endParaRPr lang="en-US" dirty="0"/>
            </a:p>
          </p:txBody>
        </p:sp>
        <p:sp>
          <p:nvSpPr>
            <p:cNvPr id="37" name="Freeform 27"/>
            <p:cNvSpPr>
              <a:spLocks/>
            </p:cNvSpPr>
            <p:nvPr/>
          </p:nvSpPr>
          <p:spPr bwMode="auto">
            <a:xfrm>
              <a:off x="4619625" y="4052888"/>
              <a:ext cx="1530350" cy="541338"/>
            </a:xfrm>
            <a:custGeom>
              <a:avLst/>
              <a:gdLst>
                <a:gd name="T0" fmla="*/ 11 w 651"/>
                <a:gd name="T1" fmla="*/ 229 h 230"/>
                <a:gd name="T2" fmla="*/ 645 w 651"/>
                <a:gd name="T3" fmla="*/ 17 h 230"/>
                <a:gd name="T4" fmla="*/ 645 w 651"/>
                <a:gd name="T5" fmla="*/ 17 h 230"/>
                <a:gd name="T6" fmla="*/ 649 w 651"/>
                <a:gd name="T7" fmla="*/ 16 h 230"/>
                <a:gd name="T8" fmla="*/ 650 w 651"/>
                <a:gd name="T9" fmla="*/ 14 h 230"/>
                <a:gd name="T10" fmla="*/ 651 w 651"/>
                <a:gd name="T11" fmla="*/ 10 h 230"/>
                <a:gd name="T12" fmla="*/ 651 w 651"/>
                <a:gd name="T13" fmla="*/ 6 h 230"/>
                <a:gd name="T14" fmla="*/ 650 w 651"/>
                <a:gd name="T15" fmla="*/ 2 h 230"/>
                <a:gd name="T16" fmla="*/ 648 w 651"/>
                <a:gd name="T17" fmla="*/ 1 h 230"/>
                <a:gd name="T18" fmla="*/ 644 w 651"/>
                <a:gd name="T19" fmla="*/ 0 h 230"/>
                <a:gd name="T20" fmla="*/ 640 w 651"/>
                <a:gd name="T21" fmla="*/ 0 h 230"/>
                <a:gd name="T22" fmla="*/ 640 w 651"/>
                <a:gd name="T23" fmla="*/ 0 h 230"/>
                <a:gd name="T24" fmla="*/ 6 w 651"/>
                <a:gd name="T25" fmla="*/ 211 h 230"/>
                <a:gd name="T26" fmla="*/ 6 w 651"/>
                <a:gd name="T27" fmla="*/ 211 h 230"/>
                <a:gd name="T28" fmla="*/ 2 w 651"/>
                <a:gd name="T29" fmla="*/ 214 h 230"/>
                <a:gd name="T30" fmla="*/ 1 w 651"/>
                <a:gd name="T31" fmla="*/ 216 h 230"/>
                <a:gd name="T32" fmla="*/ 0 w 651"/>
                <a:gd name="T33" fmla="*/ 220 h 230"/>
                <a:gd name="T34" fmla="*/ 0 w 651"/>
                <a:gd name="T35" fmla="*/ 224 h 230"/>
                <a:gd name="T36" fmla="*/ 1 w 651"/>
                <a:gd name="T37" fmla="*/ 226 h 230"/>
                <a:gd name="T38" fmla="*/ 4 w 651"/>
                <a:gd name="T39" fmla="*/ 229 h 230"/>
                <a:gd name="T40" fmla="*/ 7 w 651"/>
                <a:gd name="T41" fmla="*/ 230 h 230"/>
                <a:gd name="T42" fmla="*/ 11 w 651"/>
                <a:gd name="T43" fmla="*/ 229 h 230"/>
                <a:gd name="T44" fmla="*/ 11 w 651"/>
                <a:gd name="T45" fmla="*/ 229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230"/>
                <a:gd name="T71" fmla="*/ 651 w 6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230">
                  <a:moveTo>
                    <a:pt x="11" y="229"/>
                  </a:moveTo>
                  <a:lnTo>
                    <a:pt x="645" y="17"/>
                  </a:lnTo>
                  <a:lnTo>
                    <a:pt x="649" y="16"/>
                  </a:lnTo>
                  <a:lnTo>
                    <a:pt x="650" y="14"/>
                  </a:lnTo>
                  <a:lnTo>
                    <a:pt x="651" y="10"/>
                  </a:lnTo>
                  <a:lnTo>
                    <a:pt x="651" y="6"/>
                  </a:lnTo>
                  <a:lnTo>
                    <a:pt x="650" y="2"/>
                  </a:lnTo>
                  <a:lnTo>
                    <a:pt x="648" y="1"/>
                  </a:lnTo>
                  <a:lnTo>
                    <a:pt x="644" y="0"/>
                  </a:lnTo>
                  <a:lnTo>
                    <a:pt x="640" y="0"/>
                  </a:lnTo>
                  <a:lnTo>
                    <a:pt x="6" y="211"/>
                  </a:lnTo>
                  <a:lnTo>
                    <a:pt x="2" y="214"/>
                  </a:lnTo>
                  <a:lnTo>
                    <a:pt x="1" y="216"/>
                  </a:lnTo>
                  <a:lnTo>
                    <a:pt x="0" y="220"/>
                  </a:lnTo>
                  <a:lnTo>
                    <a:pt x="0" y="224"/>
                  </a:lnTo>
                  <a:lnTo>
                    <a:pt x="1" y="226"/>
                  </a:lnTo>
                  <a:lnTo>
                    <a:pt x="4" y="229"/>
                  </a:lnTo>
                  <a:lnTo>
                    <a:pt x="7" y="230"/>
                  </a:lnTo>
                  <a:lnTo>
                    <a:pt x="11" y="229"/>
                  </a:lnTo>
                  <a:close/>
                </a:path>
              </a:pathLst>
            </a:custGeom>
            <a:solidFill>
              <a:srgbClr val="9696BA"/>
            </a:solidFill>
            <a:ln w="9525">
              <a:noFill/>
              <a:round/>
              <a:headEnd/>
              <a:tailEnd/>
            </a:ln>
          </p:spPr>
          <p:txBody>
            <a:bodyPr/>
            <a:lstStyle/>
            <a:p>
              <a:endParaRPr lang="en-US" dirty="0"/>
            </a:p>
          </p:txBody>
        </p:sp>
        <p:sp>
          <p:nvSpPr>
            <p:cNvPr id="38" name="Freeform 28"/>
            <p:cNvSpPr>
              <a:spLocks/>
            </p:cNvSpPr>
            <p:nvPr/>
          </p:nvSpPr>
          <p:spPr bwMode="auto">
            <a:xfrm>
              <a:off x="4760913" y="4406900"/>
              <a:ext cx="1741488"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39" name="Freeform 29"/>
            <p:cNvSpPr>
              <a:spLocks/>
            </p:cNvSpPr>
            <p:nvPr/>
          </p:nvSpPr>
          <p:spPr bwMode="auto">
            <a:xfrm>
              <a:off x="2209800" y="2133600"/>
              <a:ext cx="2706688" cy="2547938"/>
            </a:xfrm>
            <a:custGeom>
              <a:avLst/>
              <a:gdLst>
                <a:gd name="T0" fmla="*/ 1100 w 1151"/>
                <a:gd name="T1" fmla="*/ 297 h 1084"/>
                <a:gd name="T2" fmla="*/ 1062 w 1151"/>
                <a:gd name="T3" fmla="*/ 229 h 1084"/>
                <a:gd name="T4" fmla="*/ 1014 w 1151"/>
                <a:gd name="T5" fmla="*/ 169 h 1084"/>
                <a:gd name="T6" fmla="*/ 960 w 1151"/>
                <a:gd name="T7" fmla="*/ 117 h 1084"/>
                <a:gd name="T8" fmla="*/ 896 w 1151"/>
                <a:gd name="T9" fmla="*/ 74 h 1084"/>
                <a:gd name="T10" fmla="*/ 826 w 1151"/>
                <a:gd name="T11" fmla="*/ 39 h 1084"/>
                <a:gd name="T12" fmla="*/ 752 w 1151"/>
                <a:gd name="T13" fmla="*/ 15 h 1084"/>
                <a:gd name="T14" fmla="*/ 676 w 1151"/>
                <a:gd name="T15" fmla="*/ 2 h 1084"/>
                <a:gd name="T16" fmla="*/ 600 w 1151"/>
                <a:gd name="T17" fmla="*/ 0 h 1084"/>
                <a:gd name="T18" fmla="*/ 523 w 1151"/>
                <a:gd name="T19" fmla="*/ 10 h 1084"/>
                <a:gd name="T20" fmla="*/ 448 w 1151"/>
                <a:gd name="T21" fmla="*/ 32 h 1084"/>
                <a:gd name="T22" fmla="*/ 430 w 1151"/>
                <a:gd name="T23" fmla="*/ 38 h 1084"/>
                <a:gd name="T24" fmla="*/ 411 w 1151"/>
                <a:gd name="T25" fmla="*/ 47 h 1084"/>
                <a:gd name="T26" fmla="*/ 393 w 1151"/>
                <a:gd name="T27" fmla="*/ 54 h 1084"/>
                <a:gd name="T28" fmla="*/ 373 w 1151"/>
                <a:gd name="T29" fmla="*/ 60 h 1084"/>
                <a:gd name="T30" fmla="*/ 353 w 1151"/>
                <a:gd name="T31" fmla="*/ 66 h 1084"/>
                <a:gd name="T32" fmla="*/ 250 w 1151"/>
                <a:gd name="T33" fmla="*/ 114 h 1084"/>
                <a:gd name="T34" fmla="*/ 133 w 1151"/>
                <a:gd name="T35" fmla="*/ 213 h 1084"/>
                <a:gd name="T36" fmla="*/ 50 w 1151"/>
                <a:gd name="T37" fmla="*/ 339 h 1084"/>
                <a:gd name="T38" fmla="*/ 7 w 1151"/>
                <a:gd name="T39" fmla="*/ 483 h 1084"/>
                <a:gd name="T40" fmla="*/ 6 w 1151"/>
                <a:gd name="T41" fmla="*/ 636 h 1084"/>
                <a:gd name="T42" fmla="*/ 41 w 1151"/>
                <a:gd name="T43" fmla="*/ 763 h 1084"/>
                <a:gd name="T44" fmla="*/ 77 w 1151"/>
                <a:gd name="T45" fmla="*/ 832 h 1084"/>
                <a:gd name="T46" fmla="*/ 120 w 1151"/>
                <a:gd name="T47" fmla="*/ 894 h 1084"/>
                <a:gd name="T48" fmla="*/ 174 w 1151"/>
                <a:gd name="T49" fmla="*/ 950 h 1084"/>
                <a:gd name="T50" fmla="*/ 234 w 1151"/>
                <a:gd name="T51" fmla="*/ 996 h 1084"/>
                <a:gd name="T52" fmla="*/ 303 w 1151"/>
                <a:gd name="T53" fmla="*/ 1034 h 1084"/>
                <a:gd name="T54" fmla="*/ 375 w 1151"/>
                <a:gd name="T55" fmla="*/ 1062 h 1084"/>
                <a:gd name="T56" fmla="*/ 451 w 1151"/>
                <a:gd name="T57" fmla="*/ 1079 h 1084"/>
                <a:gd name="T58" fmla="*/ 526 w 1151"/>
                <a:gd name="T59" fmla="*/ 1084 h 1084"/>
                <a:gd name="T60" fmla="*/ 603 w 1151"/>
                <a:gd name="T61" fmla="*/ 1078 h 1084"/>
                <a:gd name="T62" fmla="*/ 678 w 1151"/>
                <a:gd name="T63" fmla="*/ 1061 h 1084"/>
                <a:gd name="T64" fmla="*/ 716 w 1151"/>
                <a:gd name="T65" fmla="*/ 1047 h 1084"/>
                <a:gd name="T66" fmla="*/ 734 w 1151"/>
                <a:gd name="T67" fmla="*/ 1040 h 1084"/>
                <a:gd name="T68" fmla="*/ 753 w 1151"/>
                <a:gd name="T69" fmla="*/ 1032 h 1084"/>
                <a:gd name="T70" fmla="*/ 773 w 1151"/>
                <a:gd name="T71" fmla="*/ 1026 h 1084"/>
                <a:gd name="T72" fmla="*/ 794 w 1151"/>
                <a:gd name="T73" fmla="*/ 1020 h 1084"/>
                <a:gd name="T74" fmla="*/ 856 w 1151"/>
                <a:gd name="T75" fmla="*/ 995 h 1084"/>
                <a:gd name="T76" fmla="*/ 984 w 1151"/>
                <a:gd name="T77" fmla="*/ 907 h 1084"/>
                <a:gd name="T78" fmla="*/ 1078 w 1151"/>
                <a:gd name="T79" fmla="*/ 789 h 1084"/>
                <a:gd name="T80" fmla="*/ 1136 w 1151"/>
                <a:gd name="T81" fmla="*/ 650 h 1084"/>
                <a:gd name="T82" fmla="*/ 1151 w 1151"/>
                <a:gd name="T83" fmla="*/ 498 h 1084"/>
                <a:gd name="T84" fmla="*/ 1120 w 1151"/>
                <a:gd name="T85" fmla="*/ 344 h 10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1"/>
                <a:gd name="T130" fmla="*/ 0 h 1084"/>
                <a:gd name="T131" fmla="*/ 1151 w 1151"/>
                <a:gd name="T132" fmla="*/ 1084 h 10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1" h="1084">
                  <a:moveTo>
                    <a:pt x="1120" y="344"/>
                  </a:moveTo>
                  <a:lnTo>
                    <a:pt x="1111" y="320"/>
                  </a:lnTo>
                  <a:lnTo>
                    <a:pt x="1100" y="297"/>
                  </a:lnTo>
                  <a:lnTo>
                    <a:pt x="1088" y="274"/>
                  </a:lnTo>
                  <a:lnTo>
                    <a:pt x="1076" y="251"/>
                  </a:lnTo>
                  <a:lnTo>
                    <a:pt x="1062" y="229"/>
                  </a:lnTo>
                  <a:lnTo>
                    <a:pt x="1048" y="209"/>
                  </a:lnTo>
                  <a:lnTo>
                    <a:pt x="1031" y="190"/>
                  </a:lnTo>
                  <a:lnTo>
                    <a:pt x="1014" y="169"/>
                  </a:lnTo>
                  <a:lnTo>
                    <a:pt x="997" y="151"/>
                  </a:lnTo>
                  <a:lnTo>
                    <a:pt x="979" y="133"/>
                  </a:lnTo>
                  <a:lnTo>
                    <a:pt x="960" y="117"/>
                  </a:lnTo>
                  <a:lnTo>
                    <a:pt x="939" y="102"/>
                  </a:lnTo>
                  <a:lnTo>
                    <a:pt x="918" y="88"/>
                  </a:lnTo>
                  <a:lnTo>
                    <a:pt x="896" y="74"/>
                  </a:lnTo>
                  <a:lnTo>
                    <a:pt x="873" y="61"/>
                  </a:lnTo>
                  <a:lnTo>
                    <a:pt x="850" y="49"/>
                  </a:lnTo>
                  <a:lnTo>
                    <a:pt x="826" y="39"/>
                  </a:lnTo>
                  <a:lnTo>
                    <a:pt x="801" y="29"/>
                  </a:lnTo>
                  <a:lnTo>
                    <a:pt x="777" y="21"/>
                  </a:lnTo>
                  <a:lnTo>
                    <a:pt x="752" y="15"/>
                  </a:lnTo>
                  <a:lnTo>
                    <a:pt x="728" y="9"/>
                  </a:lnTo>
                  <a:lnTo>
                    <a:pt x="702" y="5"/>
                  </a:lnTo>
                  <a:lnTo>
                    <a:pt x="676" y="2"/>
                  </a:lnTo>
                  <a:lnTo>
                    <a:pt x="651" y="0"/>
                  </a:lnTo>
                  <a:lnTo>
                    <a:pt x="625" y="0"/>
                  </a:lnTo>
                  <a:lnTo>
                    <a:pt x="600" y="0"/>
                  </a:lnTo>
                  <a:lnTo>
                    <a:pt x="574" y="2"/>
                  </a:lnTo>
                  <a:lnTo>
                    <a:pt x="549" y="6"/>
                  </a:lnTo>
                  <a:lnTo>
                    <a:pt x="523" y="10"/>
                  </a:lnTo>
                  <a:lnTo>
                    <a:pt x="498" y="16"/>
                  </a:lnTo>
                  <a:lnTo>
                    <a:pt x="474" y="23"/>
                  </a:lnTo>
                  <a:lnTo>
                    <a:pt x="448" y="32"/>
                  </a:lnTo>
                  <a:lnTo>
                    <a:pt x="442" y="34"/>
                  </a:lnTo>
                  <a:lnTo>
                    <a:pt x="437" y="35"/>
                  </a:lnTo>
                  <a:lnTo>
                    <a:pt x="430" y="38"/>
                  </a:lnTo>
                  <a:lnTo>
                    <a:pt x="424" y="40"/>
                  </a:lnTo>
                  <a:lnTo>
                    <a:pt x="418" y="43"/>
                  </a:lnTo>
                  <a:lnTo>
                    <a:pt x="411" y="47"/>
                  </a:lnTo>
                  <a:lnTo>
                    <a:pt x="406" y="49"/>
                  </a:lnTo>
                  <a:lnTo>
                    <a:pt x="400" y="52"/>
                  </a:lnTo>
                  <a:lnTo>
                    <a:pt x="393" y="54"/>
                  </a:lnTo>
                  <a:lnTo>
                    <a:pt x="387" y="56"/>
                  </a:lnTo>
                  <a:lnTo>
                    <a:pt x="379" y="58"/>
                  </a:lnTo>
                  <a:lnTo>
                    <a:pt x="373" y="60"/>
                  </a:lnTo>
                  <a:lnTo>
                    <a:pt x="367" y="62"/>
                  </a:lnTo>
                  <a:lnTo>
                    <a:pt x="360" y="63"/>
                  </a:lnTo>
                  <a:lnTo>
                    <a:pt x="353" y="66"/>
                  </a:lnTo>
                  <a:lnTo>
                    <a:pt x="346" y="69"/>
                  </a:lnTo>
                  <a:lnTo>
                    <a:pt x="296" y="89"/>
                  </a:lnTo>
                  <a:lnTo>
                    <a:pt x="250" y="114"/>
                  </a:lnTo>
                  <a:lnTo>
                    <a:pt x="208" y="144"/>
                  </a:lnTo>
                  <a:lnTo>
                    <a:pt x="169" y="177"/>
                  </a:lnTo>
                  <a:lnTo>
                    <a:pt x="133" y="213"/>
                  </a:lnTo>
                  <a:lnTo>
                    <a:pt x="101" y="252"/>
                  </a:lnTo>
                  <a:lnTo>
                    <a:pt x="73" y="294"/>
                  </a:lnTo>
                  <a:lnTo>
                    <a:pt x="50" y="339"/>
                  </a:lnTo>
                  <a:lnTo>
                    <a:pt x="31" y="385"/>
                  </a:lnTo>
                  <a:lnTo>
                    <a:pt x="16" y="433"/>
                  </a:lnTo>
                  <a:lnTo>
                    <a:pt x="7" y="483"/>
                  </a:lnTo>
                  <a:lnTo>
                    <a:pt x="2" y="534"/>
                  </a:lnTo>
                  <a:lnTo>
                    <a:pt x="0" y="585"/>
                  </a:lnTo>
                  <a:lnTo>
                    <a:pt x="6" y="636"/>
                  </a:lnTo>
                  <a:lnTo>
                    <a:pt x="17" y="688"/>
                  </a:lnTo>
                  <a:lnTo>
                    <a:pt x="32" y="739"/>
                  </a:lnTo>
                  <a:lnTo>
                    <a:pt x="41" y="763"/>
                  </a:lnTo>
                  <a:lnTo>
                    <a:pt x="53" y="787"/>
                  </a:lnTo>
                  <a:lnTo>
                    <a:pt x="64" y="810"/>
                  </a:lnTo>
                  <a:lnTo>
                    <a:pt x="77" y="832"/>
                  </a:lnTo>
                  <a:lnTo>
                    <a:pt x="90" y="854"/>
                  </a:lnTo>
                  <a:lnTo>
                    <a:pt x="105" y="875"/>
                  </a:lnTo>
                  <a:lnTo>
                    <a:pt x="120" y="894"/>
                  </a:lnTo>
                  <a:lnTo>
                    <a:pt x="137" y="913"/>
                  </a:lnTo>
                  <a:lnTo>
                    <a:pt x="155" y="933"/>
                  </a:lnTo>
                  <a:lnTo>
                    <a:pt x="174" y="950"/>
                  </a:lnTo>
                  <a:lnTo>
                    <a:pt x="193" y="967"/>
                  </a:lnTo>
                  <a:lnTo>
                    <a:pt x="213" y="982"/>
                  </a:lnTo>
                  <a:lnTo>
                    <a:pt x="234" y="996"/>
                  </a:lnTo>
                  <a:lnTo>
                    <a:pt x="257" y="1010"/>
                  </a:lnTo>
                  <a:lnTo>
                    <a:pt x="280" y="1023"/>
                  </a:lnTo>
                  <a:lnTo>
                    <a:pt x="303" y="1034"/>
                  </a:lnTo>
                  <a:lnTo>
                    <a:pt x="327" y="1045"/>
                  </a:lnTo>
                  <a:lnTo>
                    <a:pt x="351" y="1055"/>
                  </a:lnTo>
                  <a:lnTo>
                    <a:pt x="375" y="1062"/>
                  </a:lnTo>
                  <a:lnTo>
                    <a:pt x="401" y="1069"/>
                  </a:lnTo>
                  <a:lnTo>
                    <a:pt x="425" y="1075"/>
                  </a:lnTo>
                  <a:lnTo>
                    <a:pt x="451" y="1079"/>
                  </a:lnTo>
                  <a:lnTo>
                    <a:pt x="476" y="1082"/>
                  </a:lnTo>
                  <a:lnTo>
                    <a:pt x="502" y="1084"/>
                  </a:lnTo>
                  <a:lnTo>
                    <a:pt x="526" y="1084"/>
                  </a:lnTo>
                  <a:lnTo>
                    <a:pt x="551" y="1084"/>
                  </a:lnTo>
                  <a:lnTo>
                    <a:pt x="577" y="1082"/>
                  </a:lnTo>
                  <a:lnTo>
                    <a:pt x="603" y="1078"/>
                  </a:lnTo>
                  <a:lnTo>
                    <a:pt x="628" y="1074"/>
                  </a:lnTo>
                  <a:lnTo>
                    <a:pt x="654" y="1068"/>
                  </a:lnTo>
                  <a:lnTo>
                    <a:pt x="678" y="1061"/>
                  </a:lnTo>
                  <a:lnTo>
                    <a:pt x="703" y="1052"/>
                  </a:lnTo>
                  <a:lnTo>
                    <a:pt x="710" y="1050"/>
                  </a:lnTo>
                  <a:lnTo>
                    <a:pt x="716" y="1047"/>
                  </a:lnTo>
                  <a:lnTo>
                    <a:pt x="722" y="1045"/>
                  </a:lnTo>
                  <a:lnTo>
                    <a:pt x="729" y="1042"/>
                  </a:lnTo>
                  <a:lnTo>
                    <a:pt x="734" y="1040"/>
                  </a:lnTo>
                  <a:lnTo>
                    <a:pt x="740" y="1037"/>
                  </a:lnTo>
                  <a:lnTo>
                    <a:pt x="747" y="1034"/>
                  </a:lnTo>
                  <a:lnTo>
                    <a:pt x="753" y="1032"/>
                  </a:lnTo>
                  <a:lnTo>
                    <a:pt x="759" y="1029"/>
                  </a:lnTo>
                  <a:lnTo>
                    <a:pt x="767" y="1028"/>
                  </a:lnTo>
                  <a:lnTo>
                    <a:pt x="773" y="1026"/>
                  </a:lnTo>
                  <a:lnTo>
                    <a:pt x="780" y="1024"/>
                  </a:lnTo>
                  <a:lnTo>
                    <a:pt x="786" y="1022"/>
                  </a:lnTo>
                  <a:lnTo>
                    <a:pt x="794" y="1020"/>
                  </a:lnTo>
                  <a:lnTo>
                    <a:pt x="800" y="1018"/>
                  </a:lnTo>
                  <a:lnTo>
                    <a:pt x="807" y="1015"/>
                  </a:lnTo>
                  <a:lnTo>
                    <a:pt x="856" y="995"/>
                  </a:lnTo>
                  <a:lnTo>
                    <a:pt x="902" y="969"/>
                  </a:lnTo>
                  <a:lnTo>
                    <a:pt x="944" y="940"/>
                  </a:lnTo>
                  <a:lnTo>
                    <a:pt x="984" y="907"/>
                  </a:lnTo>
                  <a:lnTo>
                    <a:pt x="1020" y="871"/>
                  </a:lnTo>
                  <a:lnTo>
                    <a:pt x="1051" y="832"/>
                  </a:lnTo>
                  <a:lnTo>
                    <a:pt x="1078" y="789"/>
                  </a:lnTo>
                  <a:lnTo>
                    <a:pt x="1102" y="744"/>
                  </a:lnTo>
                  <a:lnTo>
                    <a:pt x="1122" y="698"/>
                  </a:lnTo>
                  <a:lnTo>
                    <a:pt x="1136" y="650"/>
                  </a:lnTo>
                  <a:lnTo>
                    <a:pt x="1146" y="600"/>
                  </a:lnTo>
                  <a:lnTo>
                    <a:pt x="1151" y="549"/>
                  </a:lnTo>
                  <a:lnTo>
                    <a:pt x="1151" y="498"/>
                  </a:lnTo>
                  <a:lnTo>
                    <a:pt x="1146" y="447"/>
                  </a:lnTo>
                  <a:lnTo>
                    <a:pt x="1136" y="395"/>
                  </a:lnTo>
                  <a:lnTo>
                    <a:pt x="1120" y="344"/>
                  </a:lnTo>
                  <a:close/>
                </a:path>
              </a:pathLst>
            </a:custGeom>
            <a:solidFill>
              <a:srgbClr val="00007F"/>
            </a:solidFill>
            <a:ln w="9525">
              <a:noFill/>
              <a:round/>
              <a:headEnd/>
              <a:tailEnd/>
            </a:ln>
          </p:spPr>
          <p:txBody>
            <a:bodyPr/>
            <a:lstStyle/>
            <a:p>
              <a:endParaRPr lang="en-US" dirty="0"/>
            </a:p>
          </p:txBody>
        </p:sp>
        <p:sp>
          <p:nvSpPr>
            <p:cNvPr id="40" name="Freeform 30"/>
            <p:cNvSpPr>
              <a:spLocks/>
            </p:cNvSpPr>
            <p:nvPr/>
          </p:nvSpPr>
          <p:spPr bwMode="auto">
            <a:xfrm>
              <a:off x="2527300" y="2362200"/>
              <a:ext cx="2044700" cy="2198688"/>
            </a:xfrm>
            <a:custGeom>
              <a:avLst/>
              <a:gdLst>
                <a:gd name="T0" fmla="*/ 555 w 870"/>
                <a:gd name="T1" fmla="*/ 931 h 935"/>
                <a:gd name="T2" fmla="*/ 465 w 870"/>
                <a:gd name="T3" fmla="*/ 935 h 935"/>
                <a:gd name="T4" fmla="*/ 379 w 870"/>
                <a:gd name="T5" fmla="*/ 924 h 935"/>
                <a:gd name="T6" fmla="*/ 297 w 870"/>
                <a:gd name="T7" fmla="*/ 897 h 935"/>
                <a:gd name="T8" fmla="*/ 220 w 870"/>
                <a:gd name="T9" fmla="*/ 855 h 935"/>
                <a:gd name="T10" fmla="*/ 152 w 870"/>
                <a:gd name="T11" fmla="*/ 801 h 935"/>
                <a:gd name="T12" fmla="*/ 93 w 870"/>
                <a:gd name="T13" fmla="*/ 735 h 935"/>
                <a:gd name="T14" fmla="*/ 47 w 870"/>
                <a:gd name="T15" fmla="*/ 657 h 935"/>
                <a:gd name="T16" fmla="*/ 15 w 870"/>
                <a:gd name="T17" fmla="*/ 568 h 935"/>
                <a:gd name="T18" fmla="*/ 0 w 870"/>
                <a:gd name="T19" fmla="*/ 474 h 935"/>
                <a:gd name="T20" fmla="*/ 5 w 870"/>
                <a:gd name="T21" fmla="*/ 379 h 935"/>
                <a:gd name="T22" fmla="*/ 28 w 870"/>
                <a:gd name="T23" fmla="*/ 286 h 935"/>
                <a:gd name="T24" fmla="*/ 55 w 870"/>
                <a:gd name="T25" fmla="*/ 224 h 935"/>
                <a:gd name="T26" fmla="*/ 75 w 870"/>
                <a:gd name="T27" fmla="*/ 188 h 935"/>
                <a:gd name="T28" fmla="*/ 99 w 870"/>
                <a:gd name="T29" fmla="*/ 155 h 935"/>
                <a:gd name="T30" fmla="*/ 125 w 870"/>
                <a:gd name="T31" fmla="*/ 123 h 935"/>
                <a:gd name="T32" fmla="*/ 154 w 870"/>
                <a:gd name="T33" fmla="*/ 94 h 935"/>
                <a:gd name="T34" fmla="*/ 185 w 870"/>
                <a:gd name="T35" fmla="*/ 68 h 935"/>
                <a:gd name="T36" fmla="*/ 218 w 870"/>
                <a:gd name="T37" fmla="*/ 44 h 935"/>
                <a:gd name="T38" fmla="*/ 254 w 870"/>
                <a:gd name="T39" fmla="*/ 23 h 935"/>
                <a:gd name="T40" fmla="*/ 292 w 870"/>
                <a:gd name="T41" fmla="*/ 10 h 935"/>
                <a:gd name="T42" fmla="*/ 331 w 870"/>
                <a:gd name="T43" fmla="*/ 3 h 935"/>
                <a:gd name="T44" fmla="*/ 372 w 870"/>
                <a:gd name="T45" fmla="*/ 0 h 935"/>
                <a:gd name="T46" fmla="*/ 412 w 870"/>
                <a:gd name="T47" fmla="*/ 1 h 935"/>
                <a:gd name="T48" fmla="*/ 453 w 870"/>
                <a:gd name="T49" fmla="*/ 5 h 935"/>
                <a:gd name="T50" fmla="*/ 492 w 870"/>
                <a:gd name="T51" fmla="*/ 12 h 935"/>
                <a:gd name="T52" fmla="*/ 532 w 870"/>
                <a:gd name="T53" fmla="*/ 23 h 935"/>
                <a:gd name="T54" fmla="*/ 570 w 870"/>
                <a:gd name="T55" fmla="*/ 37 h 935"/>
                <a:gd name="T56" fmla="*/ 611 w 870"/>
                <a:gd name="T57" fmla="*/ 57 h 935"/>
                <a:gd name="T58" fmla="*/ 653 w 870"/>
                <a:gd name="T59" fmla="*/ 81 h 935"/>
                <a:gd name="T60" fmla="*/ 691 w 870"/>
                <a:gd name="T61" fmla="*/ 109 h 935"/>
                <a:gd name="T62" fmla="*/ 727 w 870"/>
                <a:gd name="T63" fmla="*/ 141 h 935"/>
                <a:gd name="T64" fmla="*/ 759 w 870"/>
                <a:gd name="T65" fmla="*/ 175 h 935"/>
                <a:gd name="T66" fmla="*/ 787 w 870"/>
                <a:gd name="T67" fmla="*/ 212 h 935"/>
                <a:gd name="T68" fmla="*/ 812 w 870"/>
                <a:gd name="T69" fmla="*/ 253 h 935"/>
                <a:gd name="T70" fmla="*/ 833 w 870"/>
                <a:gd name="T71" fmla="*/ 297 h 935"/>
                <a:gd name="T72" fmla="*/ 856 w 870"/>
                <a:gd name="T73" fmla="*/ 365 h 935"/>
                <a:gd name="T74" fmla="*/ 870 w 870"/>
                <a:gd name="T75" fmla="*/ 460 h 935"/>
                <a:gd name="T76" fmla="*/ 866 w 870"/>
                <a:gd name="T77" fmla="*/ 555 h 935"/>
                <a:gd name="T78" fmla="*/ 843 w 870"/>
                <a:gd name="T79" fmla="*/ 648 h 935"/>
                <a:gd name="T80" fmla="*/ 816 w 870"/>
                <a:gd name="T81" fmla="*/ 712 h 935"/>
                <a:gd name="T82" fmla="*/ 794 w 870"/>
                <a:gd name="T83" fmla="*/ 748 h 935"/>
                <a:gd name="T84" fmla="*/ 771 w 870"/>
                <a:gd name="T85" fmla="*/ 781 h 935"/>
                <a:gd name="T86" fmla="*/ 745 w 870"/>
                <a:gd name="T87" fmla="*/ 813 h 935"/>
                <a:gd name="T88" fmla="*/ 717 w 870"/>
                <a:gd name="T89" fmla="*/ 842 h 935"/>
                <a:gd name="T90" fmla="*/ 686 w 870"/>
                <a:gd name="T91" fmla="*/ 867 h 935"/>
                <a:gd name="T92" fmla="*/ 653 w 870"/>
                <a:gd name="T93" fmla="*/ 892 h 935"/>
                <a:gd name="T94" fmla="*/ 617 w 870"/>
                <a:gd name="T95" fmla="*/ 913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
                <a:gd name="T145" fmla="*/ 0 h 935"/>
                <a:gd name="T146" fmla="*/ 870 w 870"/>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 h="935">
                  <a:moveTo>
                    <a:pt x="599" y="922"/>
                  </a:moveTo>
                  <a:lnTo>
                    <a:pt x="555" y="931"/>
                  </a:lnTo>
                  <a:lnTo>
                    <a:pt x="510" y="935"/>
                  </a:lnTo>
                  <a:lnTo>
                    <a:pt x="465" y="935"/>
                  </a:lnTo>
                  <a:lnTo>
                    <a:pt x="422" y="931"/>
                  </a:lnTo>
                  <a:lnTo>
                    <a:pt x="379" y="924"/>
                  </a:lnTo>
                  <a:lnTo>
                    <a:pt x="337" y="912"/>
                  </a:lnTo>
                  <a:lnTo>
                    <a:pt x="297" y="897"/>
                  </a:lnTo>
                  <a:lnTo>
                    <a:pt x="257" y="878"/>
                  </a:lnTo>
                  <a:lnTo>
                    <a:pt x="220" y="855"/>
                  </a:lnTo>
                  <a:lnTo>
                    <a:pt x="185" y="829"/>
                  </a:lnTo>
                  <a:lnTo>
                    <a:pt x="152" y="801"/>
                  </a:lnTo>
                  <a:lnTo>
                    <a:pt x="121" y="769"/>
                  </a:lnTo>
                  <a:lnTo>
                    <a:pt x="93" y="735"/>
                  </a:lnTo>
                  <a:lnTo>
                    <a:pt x="69" y="697"/>
                  </a:lnTo>
                  <a:lnTo>
                    <a:pt x="47" y="657"/>
                  </a:lnTo>
                  <a:lnTo>
                    <a:pt x="29" y="614"/>
                  </a:lnTo>
                  <a:lnTo>
                    <a:pt x="15" y="568"/>
                  </a:lnTo>
                  <a:lnTo>
                    <a:pt x="5" y="521"/>
                  </a:lnTo>
                  <a:lnTo>
                    <a:pt x="0" y="474"/>
                  </a:lnTo>
                  <a:lnTo>
                    <a:pt x="0" y="427"/>
                  </a:lnTo>
                  <a:lnTo>
                    <a:pt x="5" y="379"/>
                  </a:lnTo>
                  <a:lnTo>
                    <a:pt x="14" y="332"/>
                  </a:lnTo>
                  <a:lnTo>
                    <a:pt x="28" y="286"/>
                  </a:lnTo>
                  <a:lnTo>
                    <a:pt x="46" y="242"/>
                  </a:lnTo>
                  <a:lnTo>
                    <a:pt x="55" y="224"/>
                  </a:lnTo>
                  <a:lnTo>
                    <a:pt x="65" y="205"/>
                  </a:lnTo>
                  <a:lnTo>
                    <a:pt x="75" y="188"/>
                  </a:lnTo>
                  <a:lnTo>
                    <a:pt x="87" y="170"/>
                  </a:lnTo>
                  <a:lnTo>
                    <a:pt x="99" y="155"/>
                  </a:lnTo>
                  <a:lnTo>
                    <a:pt x="112" y="139"/>
                  </a:lnTo>
                  <a:lnTo>
                    <a:pt x="125" y="123"/>
                  </a:lnTo>
                  <a:lnTo>
                    <a:pt x="139" y="108"/>
                  </a:lnTo>
                  <a:lnTo>
                    <a:pt x="154" y="94"/>
                  </a:lnTo>
                  <a:lnTo>
                    <a:pt x="168" y="81"/>
                  </a:lnTo>
                  <a:lnTo>
                    <a:pt x="185" y="68"/>
                  </a:lnTo>
                  <a:lnTo>
                    <a:pt x="201" y="56"/>
                  </a:lnTo>
                  <a:lnTo>
                    <a:pt x="218" y="44"/>
                  </a:lnTo>
                  <a:lnTo>
                    <a:pt x="236" y="33"/>
                  </a:lnTo>
                  <a:lnTo>
                    <a:pt x="254" y="23"/>
                  </a:lnTo>
                  <a:lnTo>
                    <a:pt x="271" y="14"/>
                  </a:lnTo>
                  <a:lnTo>
                    <a:pt x="292" y="10"/>
                  </a:lnTo>
                  <a:lnTo>
                    <a:pt x="311" y="6"/>
                  </a:lnTo>
                  <a:lnTo>
                    <a:pt x="331" y="3"/>
                  </a:lnTo>
                  <a:lnTo>
                    <a:pt x="352" y="1"/>
                  </a:lnTo>
                  <a:lnTo>
                    <a:pt x="372" y="0"/>
                  </a:lnTo>
                  <a:lnTo>
                    <a:pt x="391" y="0"/>
                  </a:lnTo>
                  <a:lnTo>
                    <a:pt x="412" y="1"/>
                  </a:lnTo>
                  <a:lnTo>
                    <a:pt x="432" y="2"/>
                  </a:lnTo>
                  <a:lnTo>
                    <a:pt x="453" y="5"/>
                  </a:lnTo>
                  <a:lnTo>
                    <a:pt x="472" y="9"/>
                  </a:lnTo>
                  <a:lnTo>
                    <a:pt x="492" y="12"/>
                  </a:lnTo>
                  <a:lnTo>
                    <a:pt x="511" y="17"/>
                  </a:lnTo>
                  <a:lnTo>
                    <a:pt x="532" y="23"/>
                  </a:lnTo>
                  <a:lnTo>
                    <a:pt x="551" y="29"/>
                  </a:lnTo>
                  <a:lnTo>
                    <a:pt x="570" y="37"/>
                  </a:lnTo>
                  <a:lnTo>
                    <a:pt x="589" y="45"/>
                  </a:lnTo>
                  <a:lnTo>
                    <a:pt x="611" y="57"/>
                  </a:lnTo>
                  <a:lnTo>
                    <a:pt x="632" y="68"/>
                  </a:lnTo>
                  <a:lnTo>
                    <a:pt x="653" y="81"/>
                  </a:lnTo>
                  <a:lnTo>
                    <a:pt x="672" y="95"/>
                  </a:lnTo>
                  <a:lnTo>
                    <a:pt x="691" y="109"/>
                  </a:lnTo>
                  <a:lnTo>
                    <a:pt x="709" y="124"/>
                  </a:lnTo>
                  <a:lnTo>
                    <a:pt x="727" y="141"/>
                  </a:lnTo>
                  <a:lnTo>
                    <a:pt x="743" y="158"/>
                  </a:lnTo>
                  <a:lnTo>
                    <a:pt x="759" y="175"/>
                  </a:lnTo>
                  <a:lnTo>
                    <a:pt x="773" y="193"/>
                  </a:lnTo>
                  <a:lnTo>
                    <a:pt x="787" y="212"/>
                  </a:lnTo>
                  <a:lnTo>
                    <a:pt x="800" y="233"/>
                  </a:lnTo>
                  <a:lnTo>
                    <a:pt x="812" y="253"/>
                  </a:lnTo>
                  <a:lnTo>
                    <a:pt x="822" y="275"/>
                  </a:lnTo>
                  <a:lnTo>
                    <a:pt x="833" y="297"/>
                  </a:lnTo>
                  <a:lnTo>
                    <a:pt x="842" y="319"/>
                  </a:lnTo>
                  <a:lnTo>
                    <a:pt x="856" y="365"/>
                  </a:lnTo>
                  <a:lnTo>
                    <a:pt x="865" y="412"/>
                  </a:lnTo>
                  <a:lnTo>
                    <a:pt x="870" y="460"/>
                  </a:lnTo>
                  <a:lnTo>
                    <a:pt x="870" y="508"/>
                  </a:lnTo>
                  <a:lnTo>
                    <a:pt x="866" y="555"/>
                  </a:lnTo>
                  <a:lnTo>
                    <a:pt x="857" y="601"/>
                  </a:lnTo>
                  <a:lnTo>
                    <a:pt x="843" y="648"/>
                  </a:lnTo>
                  <a:lnTo>
                    <a:pt x="825" y="693"/>
                  </a:lnTo>
                  <a:lnTo>
                    <a:pt x="816" y="712"/>
                  </a:lnTo>
                  <a:lnTo>
                    <a:pt x="806" y="730"/>
                  </a:lnTo>
                  <a:lnTo>
                    <a:pt x="794" y="748"/>
                  </a:lnTo>
                  <a:lnTo>
                    <a:pt x="783" y="764"/>
                  </a:lnTo>
                  <a:lnTo>
                    <a:pt x="771" y="781"/>
                  </a:lnTo>
                  <a:lnTo>
                    <a:pt x="759" y="797"/>
                  </a:lnTo>
                  <a:lnTo>
                    <a:pt x="745" y="813"/>
                  </a:lnTo>
                  <a:lnTo>
                    <a:pt x="731" y="827"/>
                  </a:lnTo>
                  <a:lnTo>
                    <a:pt x="717" y="842"/>
                  </a:lnTo>
                  <a:lnTo>
                    <a:pt x="701" y="855"/>
                  </a:lnTo>
                  <a:lnTo>
                    <a:pt x="686" y="867"/>
                  </a:lnTo>
                  <a:lnTo>
                    <a:pt x="669" y="880"/>
                  </a:lnTo>
                  <a:lnTo>
                    <a:pt x="653" y="892"/>
                  </a:lnTo>
                  <a:lnTo>
                    <a:pt x="635" y="903"/>
                  </a:lnTo>
                  <a:lnTo>
                    <a:pt x="617" y="913"/>
                  </a:lnTo>
                  <a:lnTo>
                    <a:pt x="599" y="922"/>
                  </a:lnTo>
                  <a:close/>
                </a:path>
              </a:pathLst>
            </a:custGeom>
            <a:solidFill>
              <a:srgbClr val="FFFFFF"/>
            </a:solidFill>
            <a:ln w="9525">
              <a:noFill/>
              <a:round/>
              <a:headEnd/>
              <a:tailEnd/>
            </a:ln>
          </p:spPr>
          <p:txBody>
            <a:bodyPr/>
            <a:lstStyle/>
            <a:p>
              <a:endParaRPr lang="en-US" dirty="0"/>
            </a:p>
          </p:txBody>
        </p:sp>
        <p:sp>
          <p:nvSpPr>
            <p:cNvPr id="41" name="Freeform 31"/>
            <p:cNvSpPr>
              <a:spLocks/>
            </p:cNvSpPr>
            <p:nvPr/>
          </p:nvSpPr>
          <p:spPr bwMode="auto">
            <a:xfrm>
              <a:off x="4086225" y="4692650"/>
              <a:ext cx="268288" cy="463550"/>
            </a:xfrm>
            <a:custGeom>
              <a:avLst/>
              <a:gdLst>
                <a:gd name="T0" fmla="*/ 46 w 114"/>
                <a:gd name="T1" fmla="*/ 5 h 197"/>
                <a:gd name="T2" fmla="*/ 0 w 114"/>
                <a:gd name="T3" fmla="*/ 0 h 197"/>
                <a:gd name="T4" fmla="*/ 70 w 114"/>
                <a:gd name="T5" fmla="*/ 197 h 197"/>
                <a:gd name="T6" fmla="*/ 114 w 114"/>
                <a:gd name="T7" fmla="*/ 197 h 197"/>
                <a:gd name="T8" fmla="*/ 46 w 114"/>
                <a:gd name="T9" fmla="*/ 5 h 197"/>
                <a:gd name="T10" fmla="*/ 0 60000 65536"/>
                <a:gd name="T11" fmla="*/ 0 60000 65536"/>
                <a:gd name="T12" fmla="*/ 0 60000 65536"/>
                <a:gd name="T13" fmla="*/ 0 60000 65536"/>
                <a:gd name="T14" fmla="*/ 0 60000 65536"/>
                <a:gd name="T15" fmla="*/ 0 w 114"/>
                <a:gd name="T16" fmla="*/ 0 h 197"/>
                <a:gd name="T17" fmla="*/ 114 w 114"/>
                <a:gd name="T18" fmla="*/ 197 h 197"/>
              </a:gdLst>
              <a:ahLst/>
              <a:cxnLst>
                <a:cxn ang="T10">
                  <a:pos x="T0" y="T1"/>
                </a:cxn>
                <a:cxn ang="T11">
                  <a:pos x="T2" y="T3"/>
                </a:cxn>
                <a:cxn ang="T12">
                  <a:pos x="T4" y="T5"/>
                </a:cxn>
                <a:cxn ang="T13">
                  <a:pos x="T6" y="T7"/>
                </a:cxn>
                <a:cxn ang="T14">
                  <a:pos x="T8" y="T9"/>
                </a:cxn>
              </a:cxnLst>
              <a:rect l="T15" t="T16" r="T17" b="T18"/>
              <a:pathLst>
                <a:path w="114" h="197">
                  <a:moveTo>
                    <a:pt x="46" y="5"/>
                  </a:moveTo>
                  <a:lnTo>
                    <a:pt x="0" y="0"/>
                  </a:lnTo>
                  <a:lnTo>
                    <a:pt x="70" y="197"/>
                  </a:lnTo>
                  <a:lnTo>
                    <a:pt x="114" y="197"/>
                  </a:lnTo>
                  <a:lnTo>
                    <a:pt x="46" y="5"/>
                  </a:lnTo>
                  <a:close/>
                </a:path>
              </a:pathLst>
            </a:custGeom>
            <a:solidFill>
              <a:srgbClr val="2D2D8C"/>
            </a:solidFill>
            <a:ln w="9525">
              <a:noFill/>
              <a:round/>
              <a:headEnd/>
              <a:tailEnd/>
            </a:ln>
          </p:spPr>
          <p:txBody>
            <a:bodyPr/>
            <a:lstStyle/>
            <a:p>
              <a:endParaRPr lang="en-US" dirty="0"/>
            </a:p>
          </p:txBody>
        </p:sp>
        <p:sp>
          <p:nvSpPr>
            <p:cNvPr id="42" name="Freeform 32"/>
            <p:cNvSpPr>
              <a:spLocks/>
            </p:cNvSpPr>
            <p:nvPr/>
          </p:nvSpPr>
          <p:spPr bwMode="auto">
            <a:xfrm>
              <a:off x="4967288" y="4637088"/>
              <a:ext cx="1547813" cy="509588"/>
            </a:xfrm>
            <a:custGeom>
              <a:avLst/>
              <a:gdLst>
                <a:gd name="T0" fmla="*/ 658 w 658"/>
                <a:gd name="T1" fmla="*/ 6 h 217"/>
                <a:gd name="T2" fmla="*/ 655 w 658"/>
                <a:gd name="T3" fmla="*/ 3 h 217"/>
                <a:gd name="T4" fmla="*/ 653 w 658"/>
                <a:gd name="T5" fmla="*/ 1 h 217"/>
                <a:gd name="T6" fmla="*/ 649 w 658"/>
                <a:gd name="T7" fmla="*/ 0 h 217"/>
                <a:gd name="T8" fmla="*/ 645 w 658"/>
                <a:gd name="T9" fmla="*/ 1 h 217"/>
                <a:gd name="T10" fmla="*/ 0 w 658"/>
                <a:gd name="T11" fmla="*/ 217 h 217"/>
                <a:gd name="T12" fmla="*/ 58 w 658"/>
                <a:gd name="T13" fmla="*/ 217 h 217"/>
                <a:gd name="T14" fmla="*/ 651 w 658"/>
                <a:gd name="T15" fmla="*/ 18 h 217"/>
                <a:gd name="T16" fmla="*/ 655 w 658"/>
                <a:gd name="T17" fmla="*/ 17 h 217"/>
                <a:gd name="T18" fmla="*/ 657 w 658"/>
                <a:gd name="T19" fmla="*/ 14 h 217"/>
                <a:gd name="T20" fmla="*/ 658 w 658"/>
                <a:gd name="T21" fmla="*/ 10 h 217"/>
                <a:gd name="T22" fmla="*/ 658 w 658"/>
                <a:gd name="T23" fmla="*/ 6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217"/>
                <a:gd name="T38" fmla="*/ 658 w 658"/>
                <a:gd name="T39" fmla="*/ 217 h 2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217">
                  <a:moveTo>
                    <a:pt x="658" y="6"/>
                  </a:moveTo>
                  <a:lnTo>
                    <a:pt x="655" y="3"/>
                  </a:lnTo>
                  <a:lnTo>
                    <a:pt x="653" y="1"/>
                  </a:lnTo>
                  <a:lnTo>
                    <a:pt x="649" y="0"/>
                  </a:lnTo>
                  <a:lnTo>
                    <a:pt x="645" y="1"/>
                  </a:lnTo>
                  <a:lnTo>
                    <a:pt x="0" y="217"/>
                  </a:lnTo>
                  <a:lnTo>
                    <a:pt x="58" y="217"/>
                  </a:lnTo>
                  <a:lnTo>
                    <a:pt x="651" y="18"/>
                  </a:lnTo>
                  <a:lnTo>
                    <a:pt x="655" y="17"/>
                  </a:lnTo>
                  <a:lnTo>
                    <a:pt x="657" y="14"/>
                  </a:lnTo>
                  <a:lnTo>
                    <a:pt x="658" y="10"/>
                  </a:lnTo>
                  <a:lnTo>
                    <a:pt x="658" y="6"/>
                  </a:lnTo>
                  <a:close/>
                </a:path>
              </a:pathLst>
            </a:custGeom>
            <a:solidFill>
              <a:srgbClr val="9696BA"/>
            </a:solidFill>
            <a:ln w="9525">
              <a:noFill/>
              <a:round/>
              <a:headEnd/>
              <a:tailEnd/>
            </a:ln>
          </p:spPr>
          <p:txBody>
            <a:bodyPr/>
            <a:lstStyle/>
            <a:p>
              <a:endParaRPr lang="en-US" dirty="0"/>
            </a:p>
          </p:txBody>
        </p:sp>
        <p:sp>
          <p:nvSpPr>
            <p:cNvPr id="43" name="Freeform 33"/>
            <p:cNvSpPr>
              <a:spLocks/>
            </p:cNvSpPr>
            <p:nvPr/>
          </p:nvSpPr>
          <p:spPr bwMode="auto">
            <a:xfrm>
              <a:off x="3638550" y="3292475"/>
              <a:ext cx="942975" cy="358775"/>
            </a:xfrm>
            <a:custGeom>
              <a:avLst/>
              <a:gdLst>
                <a:gd name="T0" fmla="*/ 1 w 401"/>
                <a:gd name="T1" fmla="*/ 145 h 153"/>
                <a:gd name="T2" fmla="*/ 3 w 401"/>
                <a:gd name="T3" fmla="*/ 149 h 153"/>
                <a:gd name="T4" fmla="*/ 6 w 401"/>
                <a:gd name="T5" fmla="*/ 152 h 153"/>
                <a:gd name="T6" fmla="*/ 11 w 401"/>
                <a:gd name="T7" fmla="*/ 153 h 153"/>
                <a:gd name="T8" fmla="*/ 15 w 401"/>
                <a:gd name="T9" fmla="*/ 153 h 153"/>
                <a:gd name="T10" fmla="*/ 15 w 401"/>
                <a:gd name="T11" fmla="*/ 153 h 153"/>
                <a:gd name="T12" fmla="*/ 401 w 401"/>
                <a:gd name="T13" fmla="*/ 24 h 153"/>
                <a:gd name="T14" fmla="*/ 401 w 401"/>
                <a:gd name="T15" fmla="*/ 18 h 153"/>
                <a:gd name="T16" fmla="*/ 400 w 401"/>
                <a:gd name="T17" fmla="*/ 11 h 153"/>
                <a:gd name="T18" fmla="*/ 400 w 401"/>
                <a:gd name="T19" fmla="*/ 6 h 153"/>
                <a:gd name="T20" fmla="*/ 399 w 401"/>
                <a:gd name="T21" fmla="*/ 0 h 153"/>
                <a:gd name="T22" fmla="*/ 9 w 401"/>
                <a:gd name="T23" fmla="*/ 130 h 153"/>
                <a:gd name="T24" fmla="*/ 5 w 401"/>
                <a:gd name="T25" fmla="*/ 132 h 153"/>
                <a:gd name="T26" fmla="*/ 1 w 401"/>
                <a:gd name="T27" fmla="*/ 136 h 153"/>
                <a:gd name="T28" fmla="*/ 0 w 401"/>
                <a:gd name="T29" fmla="*/ 140 h 153"/>
                <a:gd name="T30" fmla="*/ 1 w 401"/>
                <a:gd name="T31" fmla="*/ 145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153"/>
                <a:gd name="T50" fmla="*/ 401 w 401"/>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153">
                  <a:moveTo>
                    <a:pt x="1" y="145"/>
                  </a:moveTo>
                  <a:lnTo>
                    <a:pt x="3" y="149"/>
                  </a:lnTo>
                  <a:lnTo>
                    <a:pt x="6" y="152"/>
                  </a:lnTo>
                  <a:lnTo>
                    <a:pt x="11" y="153"/>
                  </a:lnTo>
                  <a:lnTo>
                    <a:pt x="15" y="153"/>
                  </a:lnTo>
                  <a:lnTo>
                    <a:pt x="401" y="24"/>
                  </a:lnTo>
                  <a:lnTo>
                    <a:pt x="401" y="18"/>
                  </a:lnTo>
                  <a:lnTo>
                    <a:pt x="400" y="11"/>
                  </a:lnTo>
                  <a:lnTo>
                    <a:pt x="400" y="6"/>
                  </a:lnTo>
                  <a:lnTo>
                    <a:pt x="399" y="0"/>
                  </a:lnTo>
                  <a:lnTo>
                    <a:pt x="9" y="130"/>
                  </a:lnTo>
                  <a:lnTo>
                    <a:pt x="5" y="132"/>
                  </a:lnTo>
                  <a:lnTo>
                    <a:pt x="1" y="136"/>
                  </a:lnTo>
                  <a:lnTo>
                    <a:pt x="0" y="140"/>
                  </a:lnTo>
                  <a:lnTo>
                    <a:pt x="1" y="145"/>
                  </a:lnTo>
                  <a:close/>
                </a:path>
              </a:pathLst>
            </a:custGeom>
            <a:solidFill>
              <a:srgbClr val="9696BA"/>
            </a:solidFill>
            <a:ln w="9525">
              <a:noFill/>
              <a:round/>
              <a:headEnd/>
              <a:tailEnd/>
            </a:ln>
          </p:spPr>
          <p:txBody>
            <a:bodyPr/>
            <a:lstStyle/>
            <a:p>
              <a:endParaRPr lang="en-US" dirty="0"/>
            </a:p>
          </p:txBody>
        </p:sp>
        <p:sp>
          <p:nvSpPr>
            <p:cNvPr id="44" name="Freeform 34"/>
            <p:cNvSpPr>
              <a:spLocks/>
            </p:cNvSpPr>
            <p:nvPr/>
          </p:nvSpPr>
          <p:spPr bwMode="auto">
            <a:xfrm>
              <a:off x="3700463" y="3475038"/>
              <a:ext cx="889000" cy="342900"/>
            </a:xfrm>
            <a:custGeom>
              <a:avLst/>
              <a:gdLst>
                <a:gd name="T0" fmla="*/ 2 w 378"/>
                <a:gd name="T1" fmla="*/ 137 h 146"/>
                <a:gd name="T2" fmla="*/ 3 w 378"/>
                <a:gd name="T3" fmla="*/ 141 h 146"/>
                <a:gd name="T4" fmla="*/ 7 w 378"/>
                <a:gd name="T5" fmla="*/ 145 h 146"/>
                <a:gd name="T6" fmla="*/ 11 w 378"/>
                <a:gd name="T7" fmla="*/ 146 h 146"/>
                <a:gd name="T8" fmla="*/ 16 w 378"/>
                <a:gd name="T9" fmla="*/ 145 h 146"/>
                <a:gd name="T10" fmla="*/ 16 w 378"/>
                <a:gd name="T11" fmla="*/ 145 h 146"/>
                <a:gd name="T12" fmla="*/ 377 w 378"/>
                <a:gd name="T13" fmla="*/ 25 h 146"/>
                <a:gd name="T14" fmla="*/ 377 w 378"/>
                <a:gd name="T15" fmla="*/ 19 h 146"/>
                <a:gd name="T16" fmla="*/ 377 w 378"/>
                <a:gd name="T17" fmla="*/ 12 h 146"/>
                <a:gd name="T18" fmla="*/ 377 w 378"/>
                <a:gd name="T19" fmla="*/ 6 h 146"/>
                <a:gd name="T20" fmla="*/ 378 w 378"/>
                <a:gd name="T21" fmla="*/ 0 h 146"/>
                <a:gd name="T22" fmla="*/ 8 w 378"/>
                <a:gd name="T23" fmla="*/ 123 h 146"/>
                <a:gd name="T24" fmla="*/ 4 w 378"/>
                <a:gd name="T25" fmla="*/ 126 h 146"/>
                <a:gd name="T26" fmla="*/ 2 w 378"/>
                <a:gd name="T27" fmla="*/ 128 h 146"/>
                <a:gd name="T28" fmla="*/ 0 w 378"/>
                <a:gd name="T29" fmla="*/ 133 h 146"/>
                <a:gd name="T30" fmla="*/ 2 w 378"/>
                <a:gd name="T31" fmla="*/ 13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146"/>
                <a:gd name="T50" fmla="*/ 378 w 37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146">
                  <a:moveTo>
                    <a:pt x="2" y="137"/>
                  </a:moveTo>
                  <a:lnTo>
                    <a:pt x="3" y="141"/>
                  </a:lnTo>
                  <a:lnTo>
                    <a:pt x="7" y="145"/>
                  </a:lnTo>
                  <a:lnTo>
                    <a:pt x="11" y="146"/>
                  </a:lnTo>
                  <a:lnTo>
                    <a:pt x="16" y="145"/>
                  </a:lnTo>
                  <a:lnTo>
                    <a:pt x="377" y="25"/>
                  </a:lnTo>
                  <a:lnTo>
                    <a:pt x="377" y="19"/>
                  </a:lnTo>
                  <a:lnTo>
                    <a:pt x="377" y="12"/>
                  </a:lnTo>
                  <a:lnTo>
                    <a:pt x="377" y="6"/>
                  </a:lnTo>
                  <a:lnTo>
                    <a:pt x="378" y="0"/>
                  </a:lnTo>
                  <a:lnTo>
                    <a:pt x="8" y="123"/>
                  </a:lnTo>
                  <a:lnTo>
                    <a:pt x="4" y="126"/>
                  </a:lnTo>
                  <a:lnTo>
                    <a:pt x="2" y="128"/>
                  </a:lnTo>
                  <a:lnTo>
                    <a:pt x="0" y="133"/>
                  </a:lnTo>
                  <a:lnTo>
                    <a:pt x="2" y="137"/>
                  </a:lnTo>
                  <a:close/>
                </a:path>
              </a:pathLst>
            </a:custGeom>
            <a:solidFill>
              <a:srgbClr val="9696BA"/>
            </a:solidFill>
            <a:ln w="9525">
              <a:noFill/>
              <a:round/>
              <a:headEnd/>
              <a:tailEnd/>
            </a:ln>
          </p:spPr>
          <p:txBody>
            <a:bodyPr/>
            <a:lstStyle/>
            <a:p>
              <a:endParaRPr lang="en-US" dirty="0"/>
            </a:p>
          </p:txBody>
        </p:sp>
        <p:sp>
          <p:nvSpPr>
            <p:cNvPr id="45" name="Freeform 35"/>
            <p:cNvSpPr>
              <a:spLocks/>
            </p:cNvSpPr>
            <p:nvPr/>
          </p:nvSpPr>
          <p:spPr bwMode="auto">
            <a:xfrm>
              <a:off x="3784600" y="3681413"/>
              <a:ext cx="781050" cy="307975"/>
            </a:xfrm>
            <a:custGeom>
              <a:avLst/>
              <a:gdLst>
                <a:gd name="T0" fmla="*/ 0 w 332"/>
                <a:gd name="T1" fmla="*/ 122 h 131"/>
                <a:gd name="T2" fmla="*/ 3 w 332"/>
                <a:gd name="T3" fmla="*/ 126 h 131"/>
                <a:gd name="T4" fmla="*/ 6 w 332"/>
                <a:gd name="T5" fmla="*/ 130 h 131"/>
                <a:gd name="T6" fmla="*/ 10 w 332"/>
                <a:gd name="T7" fmla="*/ 131 h 131"/>
                <a:gd name="T8" fmla="*/ 15 w 332"/>
                <a:gd name="T9" fmla="*/ 130 h 131"/>
                <a:gd name="T10" fmla="*/ 15 w 332"/>
                <a:gd name="T11" fmla="*/ 130 h 131"/>
                <a:gd name="T12" fmla="*/ 325 w 332"/>
                <a:gd name="T13" fmla="*/ 26 h 131"/>
                <a:gd name="T14" fmla="*/ 327 w 332"/>
                <a:gd name="T15" fmla="*/ 20 h 131"/>
                <a:gd name="T16" fmla="*/ 329 w 332"/>
                <a:gd name="T17" fmla="*/ 12 h 131"/>
                <a:gd name="T18" fmla="*/ 330 w 332"/>
                <a:gd name="T19" fmla="*/ 6 h 131"/>
                <a:gd name="T20" fmla="*/ 332 w 332"/>
                <a:gd name="T21" fmla="*/ 0 h 131"/>
                <a:gd name="T22" fmla="*/ 8 w 332"/>
                <a:gd name="T23" fmla="*/ 108 h 131"/>
                <a:gd name="T24" fmla="*/ 4 w 332"/>
                <a:gd name="T25" fmla="*/ 109 h 131"/>
                <a:gd name="T26" fmla="*/ 1 w 332"/>
                <a:gd name="T27" fmla="*/ 113 h 131"/>
                <a:gd name="T28" fmla="*/ 0 w 332"/>
                <a:gd name="T29" fmla="*/ 117 h 131"/>
                <a:gd name="T30" fmla="*/ 0 w 332"/>
                <a:gd name="T31" fmla="*/ 122 h 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131"/>
                <a:gd name="T50" fmla="*/ 332 w 332"/>
                <a:gd name="T51" fmla="*/ 131 h 1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131">
                  <a:moveTo>
                    <a:pt x="0" y="122"/>
                  </a:moveTo>
                  <a:lnTo>
                    <a:pt x="3" y="126"/>
                  </a:lnTo>
                  <a:lnTo>
                    <a:pt x="6" y="130"/>
                  </a:lnTo>
                  <a:lnTo>
                    <a:pt x="10" y="131"/>
                  </a:lnTo>
                  <a:lnTo>
                    <a:pt x="15" y="130"/>
                  </a:lnTo>
                  <a:lnTo>
                    <a:pt x="325" y="26"/>
                  </a:lnTo>
                  <a:lnTo>
                    <a:pt x="327" y="20"/>
                  </a:lnTo>
                  <a:lnTo>
                    <a:pt x="329" y="12"/>
                  </a:lnTo>
                  <a:lnTo>
                    <a:pt x="330" y="6"/>
                  </a:lnTo>
                  <a:lnTo>
                    <a:pt x="332" y="0"/>
                  </a:lnTo>
                  <a:lnTo>
                    <a:pt x="8" y="108"/>
                  </a:lnTo>
                  <a:lnTo>
                    <a:pt x="4" y="109"/>
                  </a:lnTo>
                  <a:lnTo>
                    <a:pt x="1" y="113"/>
                  </a:lnTo>
                  <a:lnTo>
                    <a:pt x="0" y="117"/>
                  </a:lnTo>
                  <a:lnTo>
                    <a:pt x="0" y="122"/>
                  </a:lnTo>
                  <a:close/>
                </a:path>
              </a:pathLst>
            </a:custGeom>
            <a:solidFill>
              <a:srgbClr val="9696BA"/>
            </a:solidFill>
            <a:ln w="9525">
              <a:noFill/>
              <a:round/>
              <a:headEnd/>
              <a:tailEnd/>
            </a:ln>
          </p:spPr>
          <p:txBody>
            <a:bodyPr/>
            <a:lstStyle/>
            <a:p>
              <a:endParaRPr lang="en-US" dirty="0"/>
            </a:p>
          </p:txBody>
        </p:sp>
        <p:sp>
          <p:nvSpPr>
            <p:cNvPr id="46" name="Freeform 36"/>
            <p:cNvSpPr>
              <a:spLocks/>
            </p:cNvSpPr>
            <p:nvPr/>
          </p:nvSpPr>
          <p:spPr bwMode="auto">
            <a:xfrm>
              <a:off x="3848100" y="3890963"/>
              <a:ext cx="652463" cy="263525"/>
            </a:xfrm>
            <a:custGeom>
              <a:avLst/>
              <a:gdLst>
                <a:gd name="T0" fmla="*/ 0 w 277"/>
                <a:gd name="T1" fmla="*/ 104 h 112"/>
                <a:gd name="T2" fmla="*/ 2 w 277"/>
                <a:gd name="T3" fmla="*/ 108 h 112"/>
                <a:gd name="T4" fmla="*/ 6 w 277"/>
                <a:gd name="T5" fmla="*/ 111 h 112"/>
                <a:gd name="T6" fmla="*/ 10 w 277"/>
                <a:gd name="T7" fmla="*/ 112 h 112"/>
                <a:gd name="T8" fmla="*/ 15 w 277"/>
                <a:gd name="T9" fmla="*/ 112 h 112"/>
                <a:gd name="T10" fmla="*/ 15 w 277"/>
                <a:gd name="T11" fmla="*/ 112 h 112"/>
                <a:gd name="T12" fmla="*/ 263 w 277"/>
                <a:gd name="T13" fmla="*/ 29 h 112"/>
                <a:gd name="T14" fmla="*/ 264 w 277"/>
                <a:gd name="T15" fmla="*/ 26 h 112"/>
                <a:gd name="T16" fmla="*/ 266 w 277"/>
                <a:gd name="T17" fmla="*/ 24 h 112"/>
                <a:gd name="T18" fmla="*/ 268 w 277"/>
                <a:gd name="T19" fmla="*/ 21 h 112"/>
                <a:gd name="T20" fmla="*/ 269 w 277"/>
                <a:gd name="T21" fmla="*/ 19 h 112"/>
                <a:gd name="T22" fmla="*/ 272 w 277"/>
                <a:gd name="T23" fmla="*/ 14 h 112"/>
                <a:gd name="T24" fmla="*/ 273 w 277"/>
                <a:gd name="T25" fmla="*/ 9 h 112"/>
                <a:gd name="T26" fmla="*/ 275 w 277"/>
                <a:gd name="T27" fmla="*/ 5 h 112"/>
                <a:gd name="T28" fmla="*/ 277 w 277"/>
                <a:gd name="T29" fmla="*/ 0 h 112"/>
                <a:gd name="T30" fmla="*/ 8 w 277"/>
                <a:gd name="T31" fmla="*/ 89 h 112"/>
                <a:gd name="T32" fmla="*/ 4 w 277"/>
                <a:gd name="T33" fmla="*/ 91 h 112"/>
                <a:gd name="T34" fmla="*/ 1 w 277"/>
                <a:gd name="T35" fmla="*/ 95 h 112"/>
                <a:gd name="T36" fmla="*/ 0 w 277"/>
                <a:gd name="T37" fmla="*/ 99 h 112"/>
                <a:gd name="T38" fmla="*/ 0 w 277"/>
                <a:gd name="T39" fmla="*/ 104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112"/>
                <a:gd name="T62" fmla="*/ 277 w 27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112">
                  <a:moveTo>
                    <a:pt x="0" y="104"/>
                  </a:moveTo>
                  <a:lnTo>
                    <a:pt x="2" y="108"/>
                  </a:lnTo>
                  <a:lnTo>
                    <a:pt x="6" y="111"/>
                  </a:lnTo>
                  <a:lnTo>
                    <a:pt x="10" y="112"/>
                  </a:lnTo>
                  <a:lnTo>
                    <a:pt x="15" y="112"/>
                  </a:lnTo>
                  <a:lnTo>
                    <a:pt x="263" y="29"/>
                  </a:lnTo>
                  <a:lnTo>
                    <a:pt x="264" y="26"/>
                  </a:lnTo>
                  <a:lnTo>
                    <a:pt x="266" y="24"/>
                  </a:lnTo>
                  <a:lnTo>
                    <a:pt x="268" y="21"/>
                  </a:lnTo>
                  <a:lnTo>
                    <a:pt x="269" y="19"/>
                  </a:lnTo>
                  <a:lnTo>
                    <a:pt x="272" y="14"/>
                  </a:lnTo>
                  <a:lnTo>
                    <a:pt x="273" y="9"/>
                  </a:lnTo>
                  <a:lnTo>
                    <a:pt x="275" y="5"/>
                  </a:lnTo>
                  <a:lnTo>
                    <a:pt x="277" y="0"/>
                  </a:lnTo>
                  <a:lnTo>
                    <a:pt x="8" y="89"/>
                  </a:lnTo>
                  <a:lnTo>
                    <a:pt x="4" y="91"/>
                  </a:lnTo>
                  <a:lnTo>
                    <a:pt x="1" y="95"/>
                  </a:lnTo>
                  <a:lnTo>
                    <a:pt x="0" y="99"/>
                  </a:lnTo>
                  <a:lnTo>
                    <a:pt x="0" y="104"/>
                  </a:lnTo>
                  <a:close/>
                </a:path>
              </a:pathLst>
            </a:custGeom>
            <a:solidFill>
              <a:srgbClr val="9696BA"/>
            </a:solidFill>
            <a:ln w="9525">
              <a:noFill/>
              <a:round/>
              <a:headEnd/>
              <a:tailEnd/>
            </a:ln>
          </p:spPr>
          <p:txBody>
            <a:bodyPr/>
            <a:lstStyle/>
            <a:p>
              <a:endParaRPr lang="en-US" dirty="0"/>
            </a:p>
          </p:txBody>
        </p:sp>
        <p:sp>
          <p:nvSpPr>
            <p:cNvPr id="47" name="Text Box 37"/>
            <p:cNvSpPr txBox="1">
              <a:spLocks noChangeArrowheads="1"/>
            </p:cNvSpPr>
            <p:nvPr/>
          </p:nvSpPr>
          <p:spPr bwMode="auto">
            <a:xfrm rot="20460668">
              <a:off x="2923311" y="2457081"/>
              <a:ext cx="2132315" cy="925697"/>
            </a:xfrm>
            <a:prstGeom prst="rect">
              <a:avLst/>
            </a:prstGeom>
            <a:noFill/>
            <a:ln w="9525">
              <a:noFill/>
              <a:miter lim="800000"/>
              <a:headEnd/>
              <a:tailEnd/>
            </a:ln>
          </p:spPr>
          <p:txBody>
            <a:bodyPr wrap="none">
              <a:spAutoFit/>
            </a:bodyPr>
            <a:lstStyle/>
            <a:p>
              <a:pPr algn="r"/>
              <a:r>
                <a:rPr lang="en-US" sz="2800" dirty="0" smtClean="0">
                  <a:solidFill>
                    <a:srgbClr val="00007F"/>
                  </a:solidFill>
                  <a:latin typeface="Arial" charset="0"/>
                </a:rPr>
                <a:t>Activi</a:t>
              </a:r>
              <a:endParaRPr lang="en-US" sz="2800" dirty="0">
                <a:solidFill>
                  <a:srgbClr val="00007F"/>
                </a:solidFill>
                <a:latin typeface="Arial" charset="0"/>
              </a:endParaRPr>
            </a:p>
          </p:txBody>
        </p:sp>
        <p:sp>
          <p:nvSpPr>
            <p:cNvPr id="49" name="Freeform 39"/>
            <p:cNvSpPr>
              <a:spLocks/>
            </p:cNvSpPr>
            <p:nvPr/>
          </p:nvSpPr>
          <p:spPr bwMode="auto">
            <a:xfrm>
              <a:off x="4694238" y="4178300"/>
              <a:ext cx="1743075"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50" name="Line 40"/>
            <p:cNvSpPr>
              <a:spLocks noChangeShapeType="1"/>
            </p:cNvSpPr>
            <p:nvPr/>
          </p:nvSpPr>
          <p:spPr bwMode="auto">
            <a:xfrm>
              <a:off x="2847975" y="2590800"/>
              <a:ext cx="762000" cy="1981200"/>
            </a:xfrm>
            <a:prstGeom prst="line">
              <a:avLst/>
            </a:prstGeom>
            <a:noFill/>
            <a:ln w="28575">
              <a:solidFill>
                <a:schemeClr val="tx1"/>
              </a:solidFill>
              <a:round/>
              <a:headEnd/>
              <a:tailEnd/>
            </a:ln>
          </p:spPr>
          <p:txBody>
            <a:bodyPr wrap="none" anchor="ctr"/>
            <a:lstStyle/>
            <a:p>
              <a:endParaRPr lang="en-US" dirty="0"/>
            </a:p>
          </p:txBody>
        </p:sp>
        <p:sp>
          <p:nvSpPr>
            <p:cNvPr id="51" name="Freeform 41"/>
            <p:cNvSpPr>
              <a:spLocks/>
            </p:cNvSpPr>
            <p:nvPr/>
          </p:nvSpPr>
          <p:spPr bwMode="auto">
            <a:xfrm>
              <a:off x="4295775" y="1905000"/>
              <a:ext cx="2590800" cy="3505200"/>
            </a:xfrm>
            <a:custGeom>
              <a:avLst/>
              <a:gdLst>
                <a:gd name="T0" fmla="*/ 48 w 1632"/>
                <a:gd name="T1" fmla="*/ 288 h 2208"/>
                <a:gd name="T2" fmla="*/ 1056 w 1632"/>
                <a:gd name="T3" fmla="*/ 0 h 2208"/>
                <a:gd name="T4" fmla="*/ 1632 w 1632"/>
                <a:gd name="T5" fmla="*/ 1872 h 2208"/>
                <a:gd name="T6" fmla="*/ 240 w 1632"/>
                <a:gd name="T7" fmla="*/ 2208 h 2208"/>
                <a:gd name="T8" fmla="*/ 0 w 1632"/>
                <a:gd name="T9" fmla="*/ 1584 h 2208"/>
                <a:gd name="T10" fmla="*/ 0 60000 65536"/>
                <a:gd name="T11" fmla="*/ 0 60000 65536"/>
                <a:gd name="T12" fmla="*/ 0 60000 65536"/>
                <a:gd name="T13" fmla="*/ 0 60000 65536"/>
                <a:gd name="T14" fmla="*/ 0 60000 65536"/>
                <a:gd name="T15" fmla="*/ 0 w 1632"/>
                <a:gd name="T16" fmla="*/ 0 h 2208"/>
                <a:gd name="T17" fmla="*/ 1632 w 1632"/>
                <a:gd name="T18" fmla="*/ 2208 h 2208"/>
              </a:gdLst>
              <a:ahLst/>
              <a:cxnLst>
                <a:cxn ang="T10">
                  <a:pos x="T0" y="T1"/>
                </a:cxn>
                <a:cxn ang="T11">
                  <a:pos x="T2" y="T3"/>
                </a:cxn>
                <a:cxn ang="T12">
                  <a:pos x="T4" y="T5"/>
                </a:cxn>
                <a:cxn ang="T13">
                  <a:pos x="T6" y="T7"/>
                </a:cxn>
                <a:cxn ang="T14">
                  <a:pos x="T8" y="T9"/>
                </a:cxn>
              </a:cxnLst>
              <a:rect l="T15" t="T16" r="T17" b="T18"/>
              <a:pathLst>
                <a:path w="1632" h="2208">
                  <a:moveTo>
                    <a:pt x="48" y="288"/>
                  </a:moveTo>
                  <a:lnTo>
                    <a:pt x="1056" y="0"/>
                  </a:lnTo>
                  <a:lnTo>
                    <a:pt x="1632" y="1872"/>
                  </a:lnTo>
                  <a:lnTo>
                    <a:pt x="240" y="2208"/>
                  </a:lnTo>
                  <a:lnTo>
                    <a:pt x="0" y="1584"/>
                  </a:lnTo>
                </a:path>
              </a:pathLst>
            </a:custGeom>
            <a:noFill/>
            <a:ln w="28575" cmpd="sng">
              <a:solidFill>
                <a:schemeClr val="tx1"/>
              </a:solidFill>
              <a:round/>
              <a:headEnd/>
              <a:tailEnd/>
            </a:ln>
          </p:spPr>
          <p:txBody>
            <a:bodyPr wrap="none" anchor="ctr"/>
            <a:lstStyle/>
            <a:p>
              <a:endParaRPr lang="en-US" dirty="0"/>
            </a:p>
          </p:txBody>
        </p:sp>
      </p:grpSp>
      <p:sp>
        <p:nvSpPr>
          <p:cNvPr id="52" name="TextBox 51"/>
          <p:cNvSpPr txBox="1"/>
          <p:nvPr/>
        </p:nvSpPr>
        <p:spPr>
          <a:xfrm rot="20640256">
            <a:off x="7587906" y="951302"/>
            <a:ext cx="569387" cy="400110"/>
          </a:xfrm>
          <a:prstGeom prst="rect">
            <a:avLst/>
          </a:prstGeom>
          <a:noFill/>
        </p:spPr>
        <p:txBody>
          <a:bodyPr wrap="none" rtlCol="0">
            <a:spAutoFit/>
          </a:bodyPr>
          <a:lstStyle/>
          <a:p>
            <a:r>
              <a:rPr lang="en-US" sz="2000" dirty="0" smtClean="0">
                <a:solidFill>
                  <a:srgbClr val="002060"/>
                </a:solidFill>
                <a:latin typeface="+mj-lt"/>
              </a:rPr>
              <a:t>vity</a:t>
            </a:r>
            <a:endParaRPr lang="en-US" sz="2000" dirty="0">
              <a:solidFill>
                <a:srgbClr val="002060"/>
              </a:solidFill>
              <a:latin typeface="+mj-lt"/>
            </a:endParaRPr>
          </a:p>
        </p:txBody>
      </p:sp>
      <p:sp>
        <p:nvSpPr>
          <p:cNvPr id="65" name="TextBox 64"/>
          <p:cNvSpPr txBox="1"/>
          <p:nvPr/>
        </p:nvSpPr>
        <p:spPr>
          <a:xfrm>
            <a:off x="228600" y="1752600"/>
            <a:ext cx="655949" cy="1107996"/>
          </a:xfrm>
          <a:prstGeom prst="rect">
            <a:avLst/>
          </a:prstGeom>
          <a:noFill/>
        </p:spPr>
        <p:txBody>
          <a:bodyPr wrap="none" rtlCol="0">
            <a:spAutoFit/>
          </a:bodyPr>
          <a:lstStyle/>
          <a:p>
            <a:r>
              <a:rPr lang="en-US" sz="6600" b="1" dirty="0">
                <a:latin typeface="+mn-lt"/>
                <a:cs typeface="+mn-cs"/>
              </a:rPr>
              <a:t>1</a:t>
            </a:r>
          </a:p>
        </p:txBody>
      </p:sp>
      <p:grpSp>
        <p:nvGrpSpPr>
          <p:cNvPr id="71" name="Group 70"/>
          <p:cNvGrpSpPr/>
          <p:nvPr/>
        </p:nvGrpSpPr>
        <p:grpSpPr>
          <a:xfrm>
            <a:off x="3505200" y="3962400"/>
            <a:ext cx="4572000" cy="2119313"/>
            <a:chOff x="-3200400" y="457200"/>
            <a:chExt cx="4800601" cy="2119313"/>
          </a:xfrm>
        </p:grpSpPr>
        <p:grpSp>
          <p:nvGrpSpPr>
            <p:cNvPr id="72" name="Group 62"/>
            <p:cNvGrpSpPr/>
            <p:nvPr/>
          </p:nvGrpSpPr>
          <p:grpSpPr>
            <a:xfrm>
              <a:off x="-3200400" y="457200"/>
              <a:ext cx="4800601" cy="2119313"/>
              <a:chOff x="3048000" y="1524000"/>
              <a:chExt cx="5745163" cy="5167313"/>
            </a:xfrm>
          </p:grpSpPr>
          <p:pic>
            <p:nvPicPr>
              <p:cNvPr id="74"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75" name="Rectangle 74"/>
              <p:cNvSpPr/>
              <p:nvPr/>
            </p:nvSpPr>
            <p:spPr>
              <a:xfrm>
                <a:off x="3200400" y="1676400"/>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73" name="Rectangle 3"/>
            <p:cNvSpPr txBox="1">
              <a:spLocks noChangeArrowheads="1"/>
            </p:cNvSpPr>
            <p:nvPr/>
          </p:nvSpPr>
          <p:spPr>
            <a:xfrm>
              <a:off x="-3040380" y="533400"/>
              <a:ext cx="4480561" cy="1979613"/>
            </a:xfrm>
            <a:prstGeom prst="rect">
              <a:avLst/>
            </a:prstGeom>
          </p:spPr>
          <p:txBody>
            <a:bodyPr/>
            <a:lstStyle/>
            <a:p>
              <a:pPr marL="342900" lvl="0" indent="-342900" fontAlgn="auto">
                <a:spcBef>
                  <a:spcPct val="20000"/>
                </a:spcBef>
                <a:spcAft>
                  <a:spcPts val="0"/>
                </a:spcAft>
                <a:buClr>
                  <a:schemeClr val="bg2"/>
                </a:buClr>
                <a:buSzPct val="40000"/>
                <a:defRPr/>
              </a:pPr>
              <a:r>
                <a:rPr lang="en-US" sz="2000" b="1" dirty="0" smtClean="0">
                  <a:latin typeface="+mn-lt"/>
                </a:rPr>
                <a:t>Ordering Pattern</a:t>
              </a:r>
            </a:p>
            <a:p>
              <a:pPr marL="342900" lvl="0" indent="-342900" fontAlgn="auto">
                <a:spcBef>
                  <a:spcPct val="20000"/>
                </a:spcBef>
                <a:spcAft>
                  <a:spcPts val="0"/>
                </a:spcAft>
                <a:buClr>
                  <a:schemeClr val="bg2"/>
                </a:buClr>
                <a:buSzPct val="40000"/>
                <a:defRPr/>
              </a:pPr>
              <a:endParaRPr lang="en-US" sz="2000" b="1" dirty="0" smtClean="0">
                <a:latin typeface="+mn-lt"/>
              </a:endParaRPr>
            </a:p>
            <a:p>
              <a:pPr marL="342900" indent="-342900" fontAlgn="auto">
                <a:spcBef>
                  <a:spcPct val="20000"/>
                </a:spcBef>
                <a:spcAft>
                  <a:spcPts val="0"/>
                </a:spcAft>
                <a:buClr>
                  <a:srgbClr val="800000"/>
                </a:buClr>
                <a:buSzPct val="100000"/>
                <a:buFont typeface="Wingdings" pitchFamily="2" charset="2"/>
                <a:buChar char="q"/>
                <a:defRPr/>
              </a:pPr>
              <a:r>
                <a:rPr lang="en-US" sz="2000" dirty="0" smtClean="0">
                  <a:latin typeface="+mn-lt"/>
                  <a:cs typeface="+mn-cs"/>
                </a:rPr>
                <a:t>Order frequency:  Every 60 days</a:t>
              </a:r>
            </a:p>
            <a:p>
              <a:pPr marL="342900" indent="-342900" fontAlgn="auto">
                <a:spcBef>
                  <a:spcPct val="20000"/>
                </a:spcBef>
                <a:spcAft>
                  <a:spcPts val="0"/>
                </a:spcAft>
                <a:buClr>
                  <a:srgbClr val="800000"/>
                </a:buClr>
                <a:buSzPct val="100000"/>
                <a:buFont typeface="Wingdings" pitchFamily="2" charset="2"/>
                <a:buChar char="q"/>
                <a:defRPr/>
              </a:pPr>
              <a:r>
                <a:rPr lang="en-US" sz="2000" dirty="0" smtClean="0">
                  <a:latin typeface="+mn-lt"/>
                  <a:cs typeface="+mn-cs"/>
                </a:rPr>
                <a:t>Delivery sales :    670,000</a:t>
              </a:r>
            </a:p>
            <a:p>
              <a:pPr marL="342900" indent="-342900" fontAlgn="auto">
                <a:spcBef>
                  <a:spcPct val="20000"/>
                </a:spcBef>
                <a:spcAft>
                  <a:spcPts val="0"/>
                </a:spcAft>
                <a:buClr>
                  <a:srgbClr val="800000"/>
                </a:buClr>
                <a:buSzPct val="100000"/>
                <a:buFont typeface="Wingdings" pitchFamily="2" charset="2"/>
                <a:buChar char="q"/>
                <a:defRPr/>
              </a:pPr>
              <a:r>
                <a:rPr lang="en-US" sz="2000" dirty="0" smtClean="0">
                  <a:latin typeface="+mn-lt"/>
                  <a:cs typeface="+mn-cs"/>
                </a:rPr>
                <a:t>Delivery tickets:    2500 </a:t>
              </a:r>
            </a:p>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lang="en-US" sz="1600" dirty="0" smtClean="0">
                <a:latin typeface="+mn-lt"/>
                <a:cs typeface="+mn-cs"/>
              </a:endParaRPr>
            </a:p>
          </p:txBody>
        </p:sp>
      </p:grpSp>
      <p:sp>
        <p:nvSpPr>
          <p:cNvPr id="76" name="TextBox 75"/>
          <p:cNvSpPr txBox="1"/>
          <p:nvPr/>
        </p:nvSpPr>
        <p:spPr>
          <a:xfrm>
            <a:off x="2667000" y="4267200"/>
            <a:ext cx="655949" cy="1107996"/>
          </a:xfrm>
          <a:prstGeom prst="rect">
            <a:avLst/>
          </a:prstGeom>
          <a:noFill/>
        </p:spPr>
        <p:txBody>
          <a:bodyPr wrap="none" rtlCol="0">
            <a:spAutoFit/>
          </a:bodyPr>
          <a:lstStyle/>
          <a:p>
            <a:r>
              <a:rPr lang="en-US" sz="6600" b="1" dirty="0" smtClean="0">
                <a:latin typeface="+mn-lt"/>
                <a:cs typeface="+mn-cs"/>
              </a:rPr>
              <a:t>2</a:t>
            </a:r>
            <a:endParaRPr lang="en-US" sz="6600" b="1" dirty="0">
              <a:latin typeface="+mn-lt"/>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229600" cy="1143000"/>
          </a:xfrm>
        </p:spPr>
        <p:txBody>
          <a:bodyPr>
            <a:normAutofit fontScale="90000"/>
          </a:bodyPr>
          <a:lstStyle/>
          <a:p>
            <a:r>
              <a:rPr lang="en-US" dirty="0" smtClean="0"/>
              <a:t>Understand Sales Potential</a:t>
            </a:r>
            <a:br>
              <a:rPr lang="en-US" dirty="0" smtClean="0"/>
            </a:br>
            <a:r>
              <a:rPr lang="en-US" dirty="0" smtClean="0"/>
              <a:t>Activity</a:t>
            </a:r>
            <a:endParaRPr lang="en-US" dirty="0"/>
          </a:p>
        </p:txBody>
      </p:sp>
      <p:sp>
        <p:nvSpPr>
          <p:cNvPr id="3" name="Rectangle 4"/>
          <p:cNvSpPr>
            <a:spLocks noChangeArrowheads="1"/>
          </p:cNvSpPr>
          <p:nvPr/>
        </p:nvSpPr>
        <p:spPr bwMode="auto">
          <a:xfrm>
            <a:off x="228600" y="1676400"/>
            <a:ext cx="6096000" cy="533400"/>
          </a:xfrm>
          <a:prstGeom prst="rect">
            <a:avLst/>
          </a:prstGeom>
          <a:noFill/>
          <a:ln w="9525">
            <a:noFill/>
            <a:miter lim="800000"/>
            <a:headEnd/>
            <a:tailEnd/>
          </a:ln>
        </p:spPr>
        <p:txBody>
          <a:bodyPr wrap="none" anchor="ctr"/>
          <a:lstStyle/>
          <a:p>
            <a:r>
              <a:rPr lang="en-US" dirty="0">
                <a:latin typeface="Arial Black" pitchFamily="34" charset="0"/>
              </a:rPr>
              <a:t>Potential PH users: </a:t>
            </a:r>
            <a:r>
              <a:rPr lang="en-US" dirty="0" smtClean="0">
                <a:latin typeface="Arial Black" pitchFamily="34" charset="0"/>
              </a:rPr>
              <a:t>100</a:t>
            </a:r>
            <a:r>
              <a:rPr lang="en-US" dirty="0">
                <a:latin typeface="Arial Black" pitchFamily="34" charset="0"/>
              </a:rPr>
              <a:t>% of 17, 400 = </a:t>
            </a:r>
            <a:r>
              <a:rPr lang="en-US" dirty="0" smtClean="0">
                <a:latin typeface="Arial Black" pitchFamily="34" charset="0"/>
              </a:rPr>
              <a:t>17,400</a:t>
            </a:r>
            <a:endParaRPr lang="en-US" dirty="0">
              <a:latin typeface="Arial Black" pitchFamily="34" charset="0"/>
            </a:endParaRPr>
          </a:p>
        </p:txBody>
      </p:sp>
      <p:sp>
        <p:nvSpPr>
          <p:cNvPr id="4" name="Rectangle 6"/>
          <p:cNvSpPr>
            <a:spLocks noChangeArrowheads="1"/>
          </p:cNvSpPr>
          <p:nvPr/>
        </p:nvSpPr>
        <p:spPr bwMode="auto">
          <a:xfrm>
            <a:off x="228600" y="2667000"/>
            <a:ext cx="6096000" cy="533400"/>
          </a:xfrm>
          <a:prstGeom prst="rect">
            <a:avLst/>
          </a:prstGeom>
          <a:noFill/>
          <a:ln w="9525">
            <a:noFill/>
            <a:miter lim="800000"/>
            <a:headEnd/>
            <a:tailEnd/>
          </a:ln>
        </p:spPr>
        <p:txBody>
          <a:bodyPr wrap="none" anchor="ctr"/>
          <a:lstStyle/>
          <a:p>
            <a:r>
              <a:rPr lang="en-US" dirty="0">
                <a:latin typeface="Arial Black" pitchFamily="34" charset="0"/>
              </a:rPr>
              <a:t>Order frequency: One order every alternate month</a:t>
            </a:r>
          </a:p>
        </p:txBody>
      </p:sp>
      <p:sp>
        <p:nvSpPr>
          <p:cNvPr id="5" name="Rectangle 7"/>
          <p:cNvSpPr>
            <a:spLocks noChangeArrowheads="1"/>
          </p:cNvSpPr>
          <p:nvPr/>
        </p:nvSpPr>
        <p:spPr bwMode="auto">
          <a:xfrm>
            <a:off x="228600" y="3733800"/>
            <a:ext cx="6096000" cy="533400"/>
          </a:xfrm>
          <a:prstGeom prst="rect">
            <a:avLst/>
          </a:prstGeom>
          <a:noFill/>
          <a:ln w="9525">
            <a:noFill/>
            <a:miter lim="800000"/>
            <a:headEnd/>
            <a:tailEnd/>
          </a:ln>
        </p:spPr>
        <p:txBody>
          <a:bodyPr wrap="none" anchor="ctr"/>
          <a:lstStyle/>
          <a:p>
            <a:r>
              <a:rPr lang="en-US" dirty="0">
                <a:latin typeface="Arial Black" pitchFamily="34" charset="0"/>
              </a:rPr>
              <a:t>Ticket average: 670,000 / 2500 = Rs.268</a:t>
            </a:r>
          </a:p>
        </p:txBody>
      </p:sp>
      <p:sp>
        <p:nvSpPr>
          <p:cNvPr id="6" name="Rectangle 8"/>
          <p:cNvSpPr>
            <a:spLocks noChangeArrowheads="1"/>
          </p:cNvSpPr>
          <p:nvPr/>
        </p:nvSpPr>
        <p:spPr bwMode="auto">
          <a:xfrm>
            <a:off x="228600" y="4876800"/>
            <a:ext cx="6096000" cy="533400"/>
          </a:xfrm>
          <a:prstGeom prst="rect">
            <a:avLst/>
          </a:prstGeom>
          <a:noFill/>
          <a:ln w="9525">
            <a:noFill/>
            <a:miter lim="800000"/>
            <a:headEnd/>
            <a:tailEnd/>
          </a:ln>
        </p:spPr>
        <p:txBody>
          <a:bodyPr wrap="none" anchor="ctr"/>
          <a:lstStyle/>
          <a:p>
            <a:r>
              <a:rPr lang="en-US" dirty="0">
                <a:latin typeface="Arial Black" pitchFamily="34" charset="0"/>
              </a:rPr>
              <a:t>Sales potential: </a:t>
            </a:r>
            <a:r>
              <a:rPr lang="en-US" dirty="0" smtClean="0">
                <a:latin typeface="Arial Black" pitchFamily="34" charset="0"/>
              </a:rPr>
              <a:t>17400 </a:t>
            </a:r>
            <a:r>
              <a:rPr lang="en-US" dirty="0">
                <a:latin typeface="Arial Black" pitchFamily="34" charset="0"/>
              </a:rPr>
              <a:t>x 0.5 x 268 = </a:t>
            </a:r>
            <a:r>
              <a:rPr lang="en-US" dirty="0" smtClean="0">
                <a:latin typeface="Arial Black" pitchFamily="34" charset="0"/>
              </a:rPr>
              <a:t>Rs. 23,31,600</a:t>
            </a:r>
            <a:endParaRPr lang="en-US" dirty="0">
              <a:latin typeface="Arial Black" pitchFamily="34" charset="0"/>
            </a:endParaRPr>
          </a:p>
        </p:txBody>
      </p:sp>
      <p:sp>
        <p:nvSpPr>
          <p:cNvPr id="7" name="Rectangle 9"/>
          <p:cNvSpPr>
            <a:spLocks noChangeArrowheads="1"/>
          </p:cNvSpPr>
          <p:nvPr/>
        </p:nvSpPr>
        <p:spPr bwMode="auto">
          <a:xfrm>
            <a:off x="228600" y="6019800"/>
            <a:ext cx="6096000" cy="533400"/>
          </a:xfrm>
          <a:prstGeom prst="rect">
            <a:avLst/>
          </a:prstGeom>
          <a:noFill/>
          <a:ln w="9525">
            <a:noFill/>
            <a:miter lim="800000"/>
            <a:headEnd/>
            <a:tailEnd/>
          </a:ln>
        </p:spPr>
        <p:txBody>
          <a:bodyPr wrap="none" anchor="ctr"/>
          <a:lstStyle/>
          <a:p>
            <a:r>
              <a:rPr lang="en-US" dirty="0">
                <a:latin typeface="Arial Black" pitchFamily="34" charset="0"/>
              </a:rPr>
              <a:t>Daily sales potential: </a:t>
            </a:r>
            <a:r>
              <a:rPr lang="en-US" dirty="0" smtClean="0">
                <a:latin typeface="Arial Black" pitchFamily="34" charset="0"/>
              </a:rPr>
              <a:t>23,31,600 </a:t>
            </a:r>
            <a:r>
              <a:rPr lang="en-US" dirty="0">
                <a:latin typeface="Arial Black" pitchFamily="34" charset="0"/>
              </a:rPr>
              <a:t>/ </a:t>
            </a:r>
            <a:r>
              <a:rPr lang="en-US" dirty="0" smtClean="0">
                <a:latin typeface="Arial Black" pitchFamily="34" charset="0"/>
              </a:rPr>
              <a:t>30  = </a:t>
            </a:r>
            <a:r>
              <a:rPr lang="en-US" sz="3200" dirty="0" smtClean="0">
                <a:solidFill>
                  <a:srgbClr val="C00000"/>
                </a:solidFill>
                <a:latin typeface="Arial Black" pitchFamily="34" charset="0"/>
              </a:rPr>
              <a:t>Rs.77,720/-</a:t>
            </a:r>
            <a:endParaRPr lang="en-US" sz="3200" dirty="0">
              <a:solidFill>
                <a:srgbClr val="C00000"/>
              </a:solidFill>
              <a:latin typeface="Arial Black" pitchFamily="34" charset="0"/>
            </a:endParaRPr>
          </a:p>
        </p:txBody>
      </p:sp>
      <p:grpSp>
        <p:nvGrpSpPr>
          <p:cNvPr id="24" name="Group 23"/>
          <p:cNvGrpSpPr/>
          <p:nvPr/>
        </p:nvGrpSpPr>
        <p:grpSpPr>
          <a:xfrm>
            <a:off x="2667000" y="1551801"/>
            <a:ext cx="5916266" cy="4544199"/>
            <a:chOff x="2819400" y="1551801"/>
            <a:chExt cx="5916266" cy="4544199"/>
          </a:xfrm>
        </p:grpSpPr>
        <p:grpSp>
          <p:nvGrpSpPr>
            <p:cNvPr id="16" name="Group 15"/>
            <p:cNvGrpSpPr/>
            <p:nvPr/>
          </p:nvGrpSpPr>
          <p:grpSpPr>
            <a:xfrm>
              <a:off x="2819400" y="4648200"/>
              <a:ext cx="5808636" cy="276999"/>
              <a:chOff x="2819400" y="4648200"/>
              <a:chExt cx="5808636" cy="276999"/>
            </a:xfrm>
          </p:grpSpPr>
          <p:sp>
            <p:nvSpPr>
              <p:cNvPr id="8" name="TextBox 7"/>
              <p:cNvSpPr txBox="1"/>
              <p:nvPr/>
            </p:nvSpPr>
            <p:spPr>
              <a:xfrm>
                <a:off x="2819400" y="4648200"/>
                <a:ext cx="1199367" cy="276999"/>
              </a:xfrm>
              <a:prstGeom prst="rect">
                <a:avLst/>
              </a:prstGeom>
              <a:noFill/>
            </p:spPr>
            <p:txBody>
              <a:bodyPr wrap="none" rtlCol="0">
                <a:spAutoFit/>
              </a:bodyPr>
              <a:lstStyle/>
              <a:p>
                <a:r>
                  <a:rPr lang="en-US" sz="1200" dirty="0" smtClean="0">
                    <a:latin typeface="+mj-lt"/>
                  </a:rPr>
                  <a:t>Potential users</a:t>
                </a:r>
                <a:endParaRPr lang="en-US" sz="1200" dirty="0">
                  <a:latin typeface="+mj-lt"/>
                </a:endParaRPr>
              </a:p>
            </p:txBody>
          </p:sp>
          <p:sp>
            <p:nvSpPr>
              <p:cNvPr id="9" name="TextBox 8"/>
              <p:cNvSpPr txBox="1"/>
              <p:nvPr/>
            </p:nvSpPr>
            <p:spPr>
              <a:xfrm>
                <a:off x="4114800" y="4648200"/>
                <a:ext cx="857927" cy="276999"/>
              </a:xfrm>
              <a:prstGeom prst="rect">
                <a:avLst/>
              </a:prstGeom>
              <a:noFill/>
            </p:spPr>
            <p:txBody>
              <a:bodyPr wrap="none" rtlCol="0">
                <a:spAutoFit/>
              </a:bodyPr>
              <a:lstStyle/>
              <a:p>
                <a:r>
                  <a:rPr lang="en-US" sz="1200" dirty="0" smtClean="0">
                    <a:latin typeface="+mj-lt"/>
                  </a:rPr>
                  <a:t>frequency</a:t>
                </a:r>
                <a:endParaRPr lang="en-US" sz="1200" dirty="0">
                  <a:latin typeface="+mj-lt"/>
                </a:endParaRPr>
              </a:p>
            </p:txBody>
          </p:sp>
          <p:sp>
            <p:nvSpPr>
              <p:cNvPr id="10" name="TextBox 9"/>
              <p:cNvSpPr txBox="1"/>
              <p:nvPr/>
            </p:nvSpPr>
            <p:spPr>
              <a:xfrm>
                <a:off x="5181600" y="4648200"/>
                <a:ext cx="500458" cy="276999"/>
              </a:xfrm>
              <a:prstGeom prst="rect">
                <a:avLst/>
              </a:prstGeom>
              <a:noFill/>
            </p:spPr>
            <p:txBody>
              <a:bodyPr wrap="none" rtlCol="0">
                <a:spAutoFit/>
              </a:bodyPr>
              <a:lstStyle/>
              <a:p>
                <a:r>
                  <a:rPr lang="en-US" sz="1200" dirty="0" smtClean="0">
                    <a:latin typeface="+mj-lt"/>
                  </a:rPr>
                  <a:t>APC</a:t>
                </a:r>
                <a:endParaRPr lang="en-US" sz="1200" dirty="0">
                  <a:latin typeface="+mj-lt"/>
                </a:endParaRPr>
              </a:p>
            </p:txBody>
          </p:sp>
          <p:sp>
            <p:nvSpPr>
              <p:cNvPr id="11" name="TextBox 10"/>
              <p:cNvSpPr txBox="1"/>
              <p:nvPr/>
            </p:nvSpPr>
            <p:spPr>
              <a:xfrm>
                <a:off x="6858000" y="4648200"/>
                <a:ext cx="1770036" cy="276999"/>
              </a:xfrm>
              <a:prstGeom prst="rect">
                <a:avLst/>
              </a:prstGeom>
              <a:noFill/>
            </p:spPr>
            <p:txBody>
              <a:bodyPr wrap="none" rtlCol="0">
                <a:spAutoFit/>
              </a:bodyPr>
              <a:lstStyle/>
              <a:p>
                <a:r>
                  <a:rPr lang="en-US" sz="1200" dirty="0" smtClean="0">
                    <a:latin typeface="+mj-lt"/>
                  </a:rPr>
                  <a:t>Monthly Sales potential</a:t>
                </a:r>
                <a:endParaRPr lang="en-US" sz="1200" dirty="0">
                  <a:latin typeface="+mj-lt"/>
                </a:endParaRPr>
              </a:p>
            </p:txBody>
          </p:sp>
        </p:grpSp>
        <p:grpSp>
          <p:nvGrpSpPr>
            <p:cNvPr id="15" name="Group 14"/>
            <p:cNvGrpSpPr/>
            <p:nvPr/>
          </p:nvGrpSpPr>
          <p:grpSpPr>
            <a:xfrm>
              <a:off x="3810000" y="5791200"/>
              <a:ext cx="4925666" cy="304800"/>
              <a:chOff x="3810000" y="5791200"/>
              <a:chExt cx="4925666" cy="304800"/>
            </a:xfrm>
          </p:grpSpPr>
          <p:sp>
            <p:nvSpPr>
              <p:cNvPr id="12" name="TextBox 11"/>
              <p:cNvSpPr txBox="1"/>
              <p:nvPr/>
            </p:nvSpPr>
            <p:spPr>
              <a:xfrm>
                <a:off x="7162800" y="5819001"/>
                <a:ext cx="1572866" cy="276999"/>
              </a:xfrm>
              <a:prstGeom prst="rect">
                <a:avLst/>
              </a:prstGeom>
              <a:noFill/>
            </p:spPr>
            <p:txBody>
              <a:bodyPr wrap="none" rtlCol="0">
                <a:spAutoFit/>
              </a:bodyPr>
              <a:lstStyle/>
              <a:p>
                <a:r>
                  <a:rPr lang="en-US" sz="1200" dirty="0" smtClean="0">
                    <a:latin typeface="+mj-lt"/>
                  </a:rPr>
                  <a:t>Daily Sales potential</a:t>
                </a:r>
                <a:endParaRPr lang="en-US" sz="1200" dirty="0">
                  <a:latin typeface="+mj-lt"/>
                </a:endParaRPr>
              </a:p>
            </p:txBody>
          </p:sp>
          <p:sp>
            <p:nvSpPr>
              <p:cNvPr id="13" name="TextBox 12"/>
              <p:cNvSpPr txBox="1"/>
              <p:nvPr/>
            </p:nvSpPr>
            <p:spPr>
              <a:xfrm>
                <a:off x="5867400" y="5791200"/>
                <a:ext cx="534121" cy="276999"/>
              </a:xfrm>
              <a:prstGeom prst="rect">
                <a:avLst/>
              </a:prstGeom>
              <a:noFill/>
            </p:spPr>
            <p:txBody>
              <a:bodyPr wrap="none" rtlCol="0">
                <a:spAutoFit/>
              </a:bodyPr>
              <a:lstStyle/>
              <a:p>
                <a:r>
                  <a:rPr lang="en-US" sz="1200" dirty="0" smtClean="0">
                    <a:latin typeface="+mj-lt"/>
                  </a:rPr>
                  <a:t>Days</a:t>
                </a:r>
                <a:endParaRPr lang="en-US" sz="1200" dirty="0">
                  <a:latin typeface="+mj-lt"/>
                </a:endParaRPr>
              </a:p>
            </p:txBody>
          </p:sp>
          <p:sp>
            <p:nvSpPr>
              <p:cNvPr id="14" name="TextBox 13"/>
              <p:cNvSpPr txBox="1"/>
              <p:nvPr/>
            </p:nvSpPr>
            <p:spPr>
              <a:xfrm>
                <a:off x="3810000" y="5791200"/>
                <a:ext cx="1770036" cy="276999"/>
              </a:xfrm>
              <a:prstGeom prst="rect">
                <a:avLst/>
              </a:prstGeom>
              <a:noFill/>
            </p:spPr>
            <p:txBody>
              <a:bodyPr wrap="none" rtlCol="0">
                <a:spAutoFit/>
              </a:bodyPr>
              <a:lstStyle/>
              <a:p>
                <a:r>
                  <a:rPr lang="en-US" sz="1200" dirty="0" smtClean="0">
                    <a:latin typeface="+mj-lt"/>
                  </a:rPr>
                  <a:t>Monthly Sales potential</a:t>
                </a:r>
                <a:endParaRPr lang="en-US" sz="1200" dirty="0">
                  <a:latin typeface="+mj-lt"/>
                </a:endParaRPr>
              </a:p>
            </p:txBody>
          </p:sp>
        </p:grpSp>
        <p:grpSp>
          <p:nvGrpSpPr>
            <p:cNvPr id="20" name="Group 19"/>
            <p:cNvGrpSpPr/>
            <p:nvPr/>
          </p:nvGrpSpPr>
          <p:grpSpPr>
            <a:xfrm>
              <a:off x="3195329" y="3503021"/>
              <a:ext cx="3401129" cy="279178"/>
              <a:chOff x="3195329" y="3503021"/>
              <a:chExt cx="3401129" cy="279178"/>
            </a:xfrm>
          </p:grpSpPr>
          <p:sp>
            <p:nvSpPr>
              <p:cNvPr id="17" name="TextBox 16"/>
              <p:cNvSpPr txBox="1"/>
              <p:nvPr/>
            </p:nvSpPr>
            <p:spPr>
              <a:xfrm>
                <a:off x="3195329" y="3503021"/>
                <a:ext cx="1148071" cy="276999"/>
              </a:xfrm>
              <a:prstGeom prst="rect">
                <a:avLst/>
              </a:prstGeom>
              <a:noFill/>
            </p:spPr>
            <p:txBody>
              <a:bodyPr wrap="none" rtlCol="0">
                <a:spAutoFit/>
              </a:bodyPr>
              <a:lstStyle/>
              <a:p>
                <a:r>
                  <a:rPr lang="en-US" sz="1200" dirty="0" smtClean="0">
                    <a:latin typeface="+mj-lt"/>
                  </a:rPr>
                  <a:t>Monthly Sales</a:t>
                </a:r>
                <a:endParaRPr lang="en-US" sz="1200" dirty="0">
                  <a:latin typeface="+mj-lt"/>
                </a:endParaRPr>
              </a:p>
            </p:txBody>
          </p:sp>
          <p:sp>
            <p:nvSpPr>
              <p:cNvPr id="18" name="TextBox 17"/>
              <p:cNvSpPr txBox="1"/>
              <p:nvPr/>
            </p:nvSpPr>
            <p:spPr>
              <a:xfrm>
                <a:off x="4495800" y="3505200"/>
                <a:ext cx="1200970" cy="276999"/>
              </a:xfrm>
              <a:prstGeom prst="rect">
                <a:avLst/>
              </a:prstGeom>
              <a:noFill/>
            </p:spPr>
            <p:txBody>
              <a:bodyPr wrap="none" rtlCol="0">
                <a:spAutoFit/>
              </a:bodyPr>
              <a:lstStyle/>
              <a:p>
                <a:r>
                  <a:rPr lang="en-US" sz="1200" dirty="0" smtClean="0">
                    <a:latin typeface="+mj-lt"/>
                  </a:rPr>
                  <a:t>Monthly tickets</a:t>
                </a:r>
                <a:endParaRPr lang="en-US" sz="1200" dirty="0">
                  <a:latin typeface="+mj-lt"/>
                </a:endParaRPr>
              </a:p>
            </p:txBody>
          </p:sp>
          <p:sp>
            <p:nvSpPr>
              <p:cNvPr id="19" name="TextBox 18"/>
              <p:cNvSpPr txBox="1"/>
              <p:nvPr/>
            </p:nvSpPr>
            <p:spPr>
              <a:xfrm>
                <a:off x="6096000" y="3505200"/>
                <a:ext cx="500458" cy="276999"/>
              </a:xfrm>
              <a:prstGeom prst="rect">
                <a:avLst/>
              </a:prstGeom>
              <a:noFill/>
            </p:spPr>
            <p:txBody>
              <a:bodyPr wrap="none" rtlCol="0">
                <a:spAutoFit/>
              </a:bodyPr>
              <a:lstStyle/>
              <a:p>
                <a:r>
                  <a:rPr lang="en-US" sz="1200" dirty="0" smtClean="0">
                    <a:latin typeface="+mj-lt"/>
                  </a:rPr>
                  <a:t>APC</a:t>
                </a:r>
                <a:endParaRPr lang="en-US" sz="1200" dirty="0">
                  <a:latin typeface="+mj-lt"/>
                </a:endParaRPr>
              </a:p>
            </p:txBody>
          </p:sp>
        </p:grpSp>
        <p:grpSp>
          <p:nvGrpSpPr>
            <p:cNvPr id="23" name="Group 22"/>
            <p:cNvGrpSpPr/>
            <p:nvPr/>
          </p:nvGrpSpPr>
          <p:grpSpPr>
            <a:xfrm>
              <a:off x="3124200" y="1551801"/>
              <a:ext cx="3683248" cy="276999"/>
              <a:chOff x="3124200" y="1551801"/>
              <a:chExt cx="3683248" cy="276999"/>
            </a:xfrm>
          </p:grpSpPr>
          <p:sp>
            <p:nvSpPr>
              <p:cNvPr id="21" name="TextBox 20"/>
              <p:cNvSpPr txBox="1"/>
              <p:nvPr/>
            </p:nvSpPr>
            <p:spPr>
              <a:xfrm>
                <a:off x="4885127" y="1551801"/>
                <a:ext cx="1922321" cy="276999"/>
              </a:xfrm>
              <a:prstGeom prst="rect">
                <a:avLst/>
              </a:prstGeom>
              <a:noFill/>
            </p:spPr>
            <p:txBody>
              <a:bodyPr wrap="none" rtlCol="0">
                <a:spAutoFit/>
              </a:bodyPr>
              <a:lstStyle/>
              <a:p>
                <a:r>
                  <a:rPr lang="en-US" sz="1200" dirty="0" smtClean="0">
                    <a:latin typeface="+mj-lt"/>
                  </a:rPr>
                  <a:t>Households in trade zone</a:t>
                </a:r>
                <a:endParaRPr lang="en-US" sz="1200" dirty="0">
                  <a:latin typeface="+mj-lt"/>
                </a:endParaRPr>
              </a:p>
            </p:txBody>
          </p:sp>
          <p:sp>
            <p:nvSpPr>
              <p:cNvPr id="22" name="TextBox 21"/>
              <p:cNvSpPr txBox="1"/>
              <p:nvPr/>
            </p:nvSpPr>
            <p:spPr>
              <a:xfrm>
                <a:off x="3124200" y="1551801"/>
                <a:ext cx="1704313" cy="276999"/>
              </a:xfrm>
              <a:prstGeom prst="rect">
                <a:avLst/>
              </a:prstGeom>
              <a:noFill/>
            </p:spPr>
            <p:txBody>
              <a:bodyPr wrap="none" rtlCol="0">
                <a:spAutoFit/>
              </a:bodyPr>
              <a:lstStyle/>
              <a:p>
                <a:r>
                  <a:rPr lang="en-US" sz="1200" dirty="0" smtClean="0">
                    <a:latin typeface="+mj-lt"/>
                  </a:rPr>
                  <a:t>% Potential PH  Users</a:t>
                </a:r>
                <a:endParaRPr lang="en-US" sz="1200" dirty="0">
                  <a:latin typeface="+mj-l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4495800"/>
            <a:ext cx="9296400" cy="1101725"/>
          </a:xfrm>
        </p:spPr>
        <p:txBody>
          <a:bodyPr/>
          <a:lstStyle/>
          <a:p>
            <a:r>
              <a:rPr lang="en-US" dirty="0" smtClean="0"/>
              <a:t>Analyze Sales Opportunity – Case Study</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1141412"/>
          </a:xfrm>
        </p:spPr>
        <p:txBody>
          <a:bodyPr/>
          <a:lstStyle/>
          <a:p>
            <a:r>
              <a:rPr lang="en-US" dirty="0" smtClean="0"/>
              <a:t>Case Study 1</a:t>
            </a:r>
            <a:endParaRPr lang="en-US" dirty="0"/>
          </a:p>
        </p:txBody>
      </p:sp>
      <p:sp>
        <p:nvSpPr>
          <p:cNvPr id="19" name="Rectangle 8"/>
          <p:cNvSpPr>
            <a:spLocks noChangeArrowheads="1"/>
          </p:cNvSpPr>
          <p:nvPr/>
        </p:nvSpPr>
        <p:spPr bwMode="auto">
          <a:xfrm>
            <a:off x="5609772" y="2770188"/>
            <a:ext cx="3429000" cy="3630612"/>
          </a:xfrm>
          <a:prstGeom prst="rect">
            <a:avLst/>
          </a:prstGeom>
          <a:solidFill>
            <a:srgbClr val="800000"/>
          </a:solidFill>
          <a:ln w="9525">
            <a:noFill/>
            <a:miter lim="800000"/>
            <a:headEnd/>
            <a:tailEnd/>
          </a:ln>
          <a:scene3d>
            <a:camera prst="orthographicFront"/>
            <a:lightRig rig="threePt" dir="t"/>
          </a:scene3d>
          <a:sp3d>
            <a:bevelT prst="angle"/>
          </a:sp3d>
        </p:spPr>
        <p:txBody>
          <a:bodyPr/>
          <a:lstStyle/>
          <a:p>
            <a:endParaRPr lang="en-US" sz="2000" dirty="0" smtClean="0">
              <a:solidFill>
                <a:schemeClr val="bg1">
                  <a:lumMod val="20000"/>
                  <a:lumOff val="80000"/>
                </a:schemeClr>
              </a:solidFill>
              <a:latin typeface="Arial Black" pitchFamily="34" charset="0"/>
            </a:endParaRPr>
          </a:p>
          <a:p>
            <a:r>
              <a:rPr lang="en-US" sz="2000" dirty="0" smtClean="0">
                <a:solidFill>
                  <a:schemeClr val="bg1">
                    <a:lumMod val="20000"/>
                    <a:lumOff val="80000"/>
                  </a:schemeClr>
                </a:solidFill>
                <a:latin typeface="Arial Black" pitchFamily="34" charset="0"/>
              </a:rPr>
              <a:t>You are a special task force commando</a:t>
            </a:r>
          </a:p>
          <a:p>
            <a:endParaRPr lang="en-US" sz="2000" dirty="0" smtClean="0">
              <a:solidFill>
                <a:schemeClr val="bg1">
                  <a:lumMod val="20000"/>
                  <a:lumOff val="80000"/>
                </a:schemeClr>
              </a:solidFill>
              <a:latin typeface="Arial Black" pitchFamily="34" charset="0"/>
            </a:endParaRPr>
          </a:p>
          <a:p>
            <a:r>
              <a:rPr lang="en-US" sz="2000" dirty="0" smtClean="0">
                <a:solidFill>
                  <a:schemeClr val="bg1">
                    <a:lumMod val="20000"/>
                    <a:lumOff val="80000"/>
                  </a:schemeClr>
                </a:solidFill>
                <a:latin typeface="Arial Black" pitchFamily="34" charset="0"/>
              </a:rPr>
              <a:t>Your mission is to identify the problem </a:t>
            </a:r>
          </a:p>
          <a:p>
            <a:endParaRPr lang="en-US" sz="2000" dirty="0" smtClean="0">
              <a:solidFill>
                <a:schemeClr val="bg1">
                  <a:lumMod val="20000"/>
                  <a:lumOff val="80000"/>
                </a:schemeClr>
              </a:solidFill>
              <a:latin typeface="Arial Black" pitchFamily="34" charset="0"/>
            </a:endParaRPr>
          </a:p>
          <a:p>
            <a:r>
              <a:rPr lang="en-US" sz="2000" dirty="0" smtClean="0">
                <a:solidFill>
                  <a:schemeClr val="bg1">
                    <a:lumMod val="20000"/>
                    <a:lumOff val="80000"/>
                  </a:schemeClr>
                </a:solidFill>
                <a:latin typeface="Arial Black" pitchFamily="34" charset="0"/>
              </a:rPr>
              <a:t>You only have the data on the following slide</a:t>
            </a:r>
          </a:p>
          <a:p>
            <a:endParaRPr lang="en-US" dirty="0">
              <a:solidFill>
                <a:schemeClr val="bg1">
                  <a:lumMod val="20000"/>
                  <a:lumOff val="80000"/>
                </a:schemeClr>
              </a:solidFill>
            </a:endParaRPr>
          </a:p>
        </p:txBody>
      </p:sp>
      <p:grpSp>
        <p:nvGrpSpPr>
          <p:cNvPr id="60" name="Group 59"/>
          <p:cNvGrpSpPr/>
          <p:nvPr/>
        </p:nvGrpSpPr>
        <p:grpSpPr>
          <a:xfrm>
            <a:off x="6400800" y="762000"/>
            <a:ext cx="2286000" cy="1981200"/>
            <a:chOff x="2209800" y="1905000"/>
            <a:chExt cx="4676775" cy="3505200"/>
          </a:xfrm>
        </p:grpSpPr>
        <p:sp>
          <p:nvSpPr>
            <p:cNvPr id="61" name="Freeform 4"/>
            <p:cNvSpPr>
              <a:spLocks/>
            </p:cNvSpPr>
            <p:nvPr/>
          </p:nvSpPr>
          <p:spPr bwMode="auto">
            <a:xfrm>
              <a:off x="4752975" y="2617788"/>
              <a:ext cx="198438" cy="266700"/>
            </a:xfrm>
            <a:custGeom>
              <a:avLst/>
              <a:gdLst>
                <a:gd name="T0" fmla="*/ 0 w 84"/>
                <a:gd name="T1" fmla="*/ 27 h 114"/>
                <a:gd name="T2" fmla="*/ 79 w 84"/>
                <a:gd name="T3" fmla="*/ 0 h 114"/>
                <a:gd name="T4" fmla="*/ 84 w 84"/>
                <a:gd name="T5" fmla="*/ 18 h 114"/>
                <a:gd name="T6" fmla="*/ 56 w 84"/>
                <a:gd name="T7" fmla="*/ 27 h 114"/>
                <a:gd name="T8" fmla="*/ 83 w 84"/>
                <a:gd name="T9" fmla="*/ 106 h 114"/>
                <a:gd name="T10" fmla="*/ 63 w 84"/>
                <a:gd name="T11" fmla="*/ 114 h 114"/>
                <a:gd name="T12" fmla="*/ 35 w 84"/>
                <a:gd name="T13" fmla="*/ 35 h 114"/>
                <a:gd name="T14" fmla="*/ 5 w 84"/>
                <a:gd name="T15" fmla="*/ 43 h 114"/>
                <a:gd name="T16" fmla="*/ 0 w 84"/>
                <a:gd name="T17" fmla="*/ 2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0" y="27"/>
                  </a:moveTo>
                  <a:lnTo>
                    <a:pt x="79" y="0"/>
                  </a:lnTo>
                  <a:lnTo>
                    <a:pt x="84" y="18"/>
                  </a:lnTo>
                  <a:lnTo>
                    <a:pt x="56" y="27"/>
                  </a:lnTo>
                  <a:lnTo>
                    <a:pt x="83" y="106"/>
                  </a:lnTo>
                  <a:lnTo>
                    <a:pt x="63" y="114"/>
                  </a:lnTo>
                  <a:lnTo>
                    <a:pt x="35" y="35"/>
                  </a:lnTo>
                  <a:lnTo>
                    <a:pt x="5" y="43"/>
                  </a:lnTo>
                  <a:lnTo>
                    <a:pt x="0" y="27"/>
                  </a:lnTo>
                  <a:close/>
                </a:path>
              </a:pathLst>
            </a:custGeom>
            <a:solidFill>
              <a:srgbClr val="4C4C99"/>
            </a:solidFill>
            <a:ln w="9525">
              <a:noFill/>
              <a:round/>
              <a:headEnd/>
              <a:tailEnd/>
            </a:ln>
          </p:spPr>
          <p:txBody>
            <a:bodyPr/>
            <a:lstStyle/>
            <a:p>
              <a:endParaRPr lang="en-US" dirty="0"/>
            </a:p>
          </p:txBody>
        </p:sp>
        <p:sp>
          <p:nvSpPr>
            <p:cNvPr id="62" name="Freeform 5"/>
            <p:cNvSpPr>
              <a:spLocks/>
            </p:cNvSpPr>
            <p:nvPr/>
          </p:nvSpPr>
          <p:spPr bwMode="auto">
            <a:xfrm>
              <a:off x="4194175" y="2736850"/>
              <a:ext cx="1682750" cy="587375"/>
            </a:xfrm>
            <a:custGeom>
              <a:avLst/>
              <a:gdLst>
                <a:gd name="T0" fmla="*/ 12 w 716"/>
                <a:gd name="T1" fmla="*/ 250 h 250"/>
                <a:gd name="T2" fmla="*/ 710 w 716"/>
                <a:gd name="T3" fmla="*/ 17 h 250"/>
                <a:gd name="T4" fmla="*/ 710 w 716"/>
                <a:gd name="T5" fmla="*/ 17 h 250"/>
                <a:gd name="T6" fmla="*/ 714 w 716"/>
                <a:gd name="T7" fmla="*/ 15 h 250"/>
                <a:gd name="T8" fmla="*/ 715 w 716"/>
                <a:gd name="T9" fmla="*/ 13 h 250"/>
                <a:gd name="T10" fmla="*/ 716 w 716"/>
                <a:gd name="T11" fmla="*/ 9 h 250"/>
                <a:gd name="T12" fmla="*/ 715 w 716"/>
                <a:gd name="T13" fmla="*/ 6 h 250"/>
                <a:gd name="T14" fmla="*/ 714 w 716"/>
                <a:gd name="T15" fmla="*/ 3 h 250"/>
                <a:gd name="T16" fmla="*/ 711 w 716"/>
                <a:gd name="T17" fmla="*/ 1 h 250"/>
                <a:gd name="T18" fmla="*/ 707 w 716"/>
                <a:gd name="T19" fmla="*/ 0 h 250"/>
                <a:gd name="T20" fmla="*/ 704 w 716"/>
                <a:gd name="T21" fmla="*/ 0 h 250"/>
                <a:gd name="T22" fmla="*/ 704 w 716"/>
                <a:gd name="T23" fmla="*/ 0 h 250"/>
                <a:gd name="T24" fmla="*/ 6 w 716"/>
                <a:gd name="T25" fmla="*/ 232 h 250"/>
                <a:gd name="T26" fmla="*/ 6 w 716"/>
                <a:gd name="T27" fmla="*/ 232 h 250"/>
                <a:gd name="T28" fmla="*/ 2 w 716"/>
                <a:gd name="T29" fmla="*/ 233 h 250"/>
                <a:gd name="T30" fmla="*/ 1 w 716"/>
                <a:gd name="T31" fmla="*/ 236 h 250"/>
                <a:gd name="T32" fmla="*/ 0 w 716"/>
                <a:gd name="T33" fmla="*/ 240 h 250"/>
                <a:gd name="T34" fmla="*/ 1 w 716"/>
                <a:gd name="T35" fmla="*/ 244 h 250"/>
                <a:gd name="T36" fmla="*/ 2 w 716"/>
                <a:gd name="T37" fmla="*/ 247 h 250"/>
                <a:gd name="T38" fmla="*/ 5 w 716"/>
                <a:gd name="T39" fmla="*/ 249 h 250"/>
                <a:gd name="T40" fmla="*/ 8 w 716"/>
                <a:gd name="T41" fmla="*/ 250 h 250"/>
                <a:gd name="T42" fmla="*/ 12 w 716"/>
                <a:gd name="T43" fmla="*/ 250 h 250"/>
                <a:gd name="T44" fmla="*/ 12 w 716"/>
                <a:gd name="T45" fmla="*/ 250 h 2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6"/>
                <a:gd name="T70" fmla="*/ 0 h 250"/>
                <a:gd name="T71" fmla="*/ 716 w 716"/>
                <a:gd name="T72" fmla="*/ 250 h 2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6" h="250">
                  <a:moveTo>
                    <a:pt x="12" y="250"/>
                  </a:moveTo>
                  <a:lnTo>
                    <a:pt x="710" y="17"/>
                  </a:lnTo>
                  <a:lnTo>
                    <a:pt x="714" y="15"/>
                  </a:lnTo>
                  <a:lnTo>
                    <a:pt x="715" y="13"/>
                  </a:lnTo>
                  <a:lnTo>
                    <a:pt x="716" y="9"/>
                  </a:lnTo>
                  <a:lnTo>
                    <a:pt x="715" y="6"/>
                  </a:lnTo>
                  <a:lnTo>
                    <a:pt x="714" y="3"/>
                  </a:lnTo>
                  <a:lnTo>
                    <a:pt x="711" y="1"/>
                  </a:lnTo>
                  <a:lnTo>
                    <a:pt x="707" y="0"/>
                  </a:lnTo>
                  <a:lnTo>
                    <a:pt x="704" y="0"/>
                  </a:lnTo>
                  <a:lnTo>
                    <a:pt x="6" y="232"/>
                  </a:lnTo>
                  <a:lnTo>
                    <a:pt x="2" y="233"/>
                  </a:lnTo>
                  <a:lnTo>
                    <a:pt x="1" y="236"/>
                  </a:lnTo>
                  <a:lnTo>
                    <a:pt x="0" y="240"/>
                  </a:lnTo>
                  <a:lnTo>
                    <a:pt x="1" y="244"/>
                  </a:lnTo>
                  <a:lnTo>
                    <a:pt x="2" y="247"/>
                  </a:lnTo>
                  <a:lnTo>
                    <a:pt x="5" y="249"/>
                  </a:lnTo>
                  <a:lnTo>
                    <a:pt x="8" y="250"/>
                  </a:lnTo>
                  <a:lnTo>
                    <a:pt x="12" y="250"/>
                  </a:lnTo>
                  <a:close/>
                </a:path>
              </a:pathLst>
            </a:custGeom>
            <a:solidFill>
              <a:srgbClr val="9696BA"/>
            </a:solidFill>
            <a:ln w="9525">
              <a:noFill/>
              <a:round/>
              <a:headEnd/>
              <a:tailEnd/>
            </a:ln>
          </p:spPr>
          <p:txBody>
            <a:bodyPr/>
            <a:lstStyle/>
            <a:p>
              <a:endParaRPr lang="en-US" dirty="0"/>
            </a:p>
          </p:txBody>
        </p:sp>
        <p:sp>
          <p:nvSpPr>
            <p:cNvPr id="63" name="Freeform 6"/>
            <p:cNvSpPr>
              <a:spLocks/>
            </p:cNvSpPr>
            <p:nvPr/>
          </p:nvSpPr>
          <p:spPr bwMode="auto">
            <a:xfrm>
              <a:off x="4687888" y="4225925"/>
              <a:ext cx="1655763" cy="577850"/>
            </a:xfrm>
            <a:custGeom>
              <a:avLst/>
              <a:gdLst>
                <a:gd name="T0" fmla="*/ 13 w 704"/>
                <a:gd name="T1" fmla="*/ 246 h 246"/>
                <a:gd name="T2" fmla="*/ 698 w 704"/>
                <a:gd name="T3" fmla="*/ 18 h 246"/>
                <a:gd name="T4" fmla="*/ 698 w 704"/>
                <a:gd name="T5" fmla="*/ 18 h 246"/>
                <a:gd name="T6" fmla="*/ 702 w 704"/>
                <a:gd name="T7" fmla="*/ 16 h 246"/>
                <a:gd name="T8" fmla="*/ 703 w 704"/>
                <a:gd name="T9" fmla="*/ 13 h 246"/>
                <a:gd name="T10" fmla="*/ 704 w 704"/>
                <a:gd name="T11" fmla="*/ 9 h 246"/>
                <a:gd name="T12" fmla="*/ 703 w 704"/>
                <a:gd name="T13" fmla="*/ 6 h 246"/>
                <a:gd name="T14" fmla="*/ 702 w 704"/>
                <a:gd name="T15" fmla="*/ 3 h 246"/>
                <a:gd name="T16" fmla="*/ 699 w 704"/>
                <a:gd name="T17" fmla="*/ 0 h 246"/>
                <a:gd name="T18" fmla="*/ 695 w 704"/>
                <a:gd name="T19" fmla="*/ 0 h 246"/>
                <a:gd name="T20" fmla="*/ 691 w 704"/>
                <a:gd name="T21" fmla="*/ 0 h 246"/>
                <a:gd name="T22" fmla="*/ 691 w 704"/>
                <a:gd name="T23" fmla="*/ 0 h 246"/>
                <a:gd name="T24" fmla="*/ 6 w 704"/>
                <a:gd name="T25" fmla="*/ 229 h 246"/>
                <a:gd name="T26" fmla="*/ 6 w 704"/>
                <a:gd name="T27" fmla="*/ 229 h 246"/>
                <a:gd name="T28" fmla="*/ 3 w 704"/>
                <a:gd name="T29" fmla="*/ 230 h 246"/>
                <a:gd name="T30" fmla="*/ 1 w 704"/>
                <a:gd name="T31" fmla="*/ 232 h 246"/>
                <a:gd name="T32" fmla="*/ 0 w 704"/>
                <a:gd name="T33" fmla="*/ 236 h 246"/>
                <a:gd name="T34" fmla="*/ 1 w 704"/>
                <a:gd name="T35" fmla="*/ 240 h 246"/>
                <a:gd name="T36" fmla="*/ 3 w 704"/>
                <a:gd name="T37" fmla="*/ 244 h 246"/>
                <a:gd name="T38" fmla="*/ 5 w 704"/>
                <a:gd name="T39" fmla="*/ 245 h 246"/>
                <a:gd name="T40" fmla="*/ 9 w 704"/>
                <a:gd name="T41" fmla="*/ 246 h 246"/>
                <a:gd name="T42" fmla="*/ 13 w 704"/>
                <a:gd name="T43" fmla="*/ 246 h 246"/>
                <a:gd name="T44" fmla="*/ 13 w 704"/>
                <a:gd name="T45" fmla="*/ 246 h 2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6"/>
                <a:gd name="T71" fmla="*/ 704 w 704"/>
                <a:gd name="T72" fmla="*/ 246 h 2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6">
                  <a:moveTo>
                    <a:pt x="13" y="246"/>
                  </a:moveTo>
                  <a:lnTo>
                    <a:pt x="698" y="18"/>
                  </a:lnTo>
                  <a:lnTo>
                    <a:pt x="702" y="16"/>
                  </a:lnTo>
                  <a:lnTo>
                    <a:pt x="703" y="13"/>
                  </a:lnTo>
                  <a:lnTo>
                    <a:pt x="704" y="9"/>
                  </a:lnTo>
                  <a:lnTo>
                    <a:pt x="703" y="6"/>
                  </a:lnTo>
                  <a:lnTo>
                    <a:pt x="702" y="3"/>
                  </a:lnTo>
                  <a:lnTo>
                    <a:pt x="699" y="0"/>
                  </a:lnTo>
                  <a:lnTo>
                    <a:pt x="695" y="0"/>
                  </a:lnTo>
                  <a:lnTo>
                    <a:pt x="691" y="0"/>
                  </a:lnTo>
                  <a:lnTo>
                    <a:pt x="6" y="229"/>
                  </a:lnTo>
                  <a:lnTo>
                    <a:pt x="3" y="230"/>
                  </a:lnTo>
                  <a:lnTo>
                    <a:pt x="1" y="232"/>
                  </a:lnTo>
                  <a:lnTo>
                    <a:pt x="0" y="236"/>
                  </a:lnTo>
                  <a:lnTo>
                    <a:pt x="1" y="240"/>
                  </a:lnTo>
                  <a:lnTo>
                    <a:pt x="3" y="244"/>
                  </a:lnTo>
                  <a:lnTo>
                    <a:pt x="5" y="245"/>
                  </a:lnTo>
                  <a:lnTo>
                    <a:pt x="9" y="246"/>
                  </a:lnTo>
                  <a:lnTo>
                    <a:pt x="13" y="246"/>
                  </a:lnTo>
                  <a:close/>
                </a:path>
              </a:pathLst>
            </a:custGeom>
            <a:solidFill>
              <a:srgbClr val="9696BA"/>
            </a:solidFill>
            <a:ln w="9525">
              <a:noFill/>
              <a:round/>
              <a:headEnd/>
              <a:tailEnd/>
            </a:ln>
          </p:spPr>
          <p:txBody>
            <a:bodyPr/>
            <a:lstStyle/>
            <a:p>
              <a:endParaRPr lang="en-US" dirty="0"/>
            </a:p>
          </p:txBody>
        </p:sp>
        <p:sp>
          <p:nvSpPr>
            <p:cNvPr id="64" name="Freeform 7"/>
            <p:cNvSpPr>
              <a:spLocks/>
            </p:cNvSpPr>
            <p:nvPr/>
          </p:nvSpPr>
          <p:spPr bwMode="auto">
            <a:xfrm>
              <a:off x="3559175" y="2219325"/>
              <a:ext cx="1271588" cy="2092325"/>
            </a:xfrm>
            <a:custGeom>
              <a:avLst/>
              <a:gdLst>
                <a:gd name="T0" fmla="*/ 340 w 541"/>
                <a:gd name="T1" fmla="*/ 874 h 890"/>
                <a:gd name="T2" fmla="*/ 368 w 541"/>
                <a:gd name="T3" fmla="*/ 841 h 890"/>
                <a:gd name="T4" fmla="*/ 393 w 541"/>
                <a:gd name="T5" fmla="*/ 804 h 890"/>
                <a:gd name="T6" fmla="*/ 415 w 541"/>
                <a:gd name="T7" fmla="*/ 766 h 890"/>
                <a:gd name="T8" fmla="*/ 446 w 541"/>
                <a:gd name="T9" fmla="*/ 697 h 890"/>
                <a:gd name="T10" fmla="*/ 470 w 541"/>
                <a:gd name="T11" fmla="*/ 597 h 890"/>
                <a:gd name="T12" fmla="*/ 475 w 541"/>
                <a:gd name="T13" fmla="*/ 495 h 890"/>
                <a:gd name="T14" fmla="*/ 458 w 541"/>
                <a:gd name="T15" fmla="*/ 393 h 890"/>
                <a:gd name="T16" fmla="*/ 429 w 541"/>
                <a:gd name="T17" fmla="*/ 308 h 890"/>
                <a:gd name="T18" fmla="*/ 392 w 541"/>
                <a:gd name="T19" fmla="*/ 242 h 890"/>
                <a:gd name="T20" fmla="*/ 349 w 541"/>
                <a:gd name="T21" fmla="*/ 183 h 890"/>
                <a:gd name="T22" fmla="*/ 296 w 541"/>
                <a:gd name="T23" fmla="*/ 131 h 890"/>
                <a:gd name="T24" fmla="*/ 239 w 541"/>
                <a:gd name="T25" fmla="*/ 86 h 890"/>
                <a:gd name="T26" fmla="*/ 175 w 541"/>
                <a:gd name="T27" fmla="*/ 51 h 890"/>
                <a:gd name="T28" fmla="*/ 108 w 541"/>
                <a:gd name="T29" fmla="*/ 24 h 890"/>
                <a:gd name="T30" fmla="*/ 36 w 541"/>
                <a:gd name="T31" fmla="*/ 7 h 890"/>
                <a:gd name="T32" fmla="*/ 17 w 541"/>
                <a:gd name="T33" fmla="*/ 1 h 890"/>
                <a:gd name="T34" fmla="*/ 50 w 541"/>
                <a:gd name="T35" fmla="*/ 0 h 890"/>
                <a:gd name="T36" fmla="*/ 83 w 541"/>
                <a:gd name="T37" fmla="*/ 1 h 890"/>
                <a:gd name="T38" fmla="*/ 117 w 541"/>
                <a:gd name="T39" fmla="*/ 3 h 890"/>
                <a:gd name="T40" fmla="*/ 148 w 541"/>
                <a:gd name="T41" fmla="*/ 9 h 890"/>
                <a:gd name="T42" fmla="*/ 180 w 541"/>
                <a:gd name="T43" fmla="*/ 16 h 890"/>
                <a:gd name="T44" fmla="*/ 212 w 541"/>
                <a:gd name="T45" fmla="*/ 26 h 890"/>
                <a:gd name="T46" fmla="*/ 244 w 541"/>
                <a:gd name="T47" fmla="*/ 39 h 890"/>
                <a:gd name="T48" fmla="*/ 281 w 541"/>
                <a:gd name="T49" fmla="*/ 56 h 890"/>
                <a:gd name="T50" fmla="*/ 323 w 541"/>
                <a:gd name="T51" fmla="*/ 81 h 890"/>
                <a:gd name="T52" fmla="*/ 361 w 541"/>
                <a:gd name="T53" fmla="*/ 109 h 890"/>
                <a:gd name="T54" fmla="*/ 397 w 541"/>
                <a:gd name="T55" fmla="*/ 141 h 890"/>
                <a:gd name="T56" fmla="*/ 429 w 541"/>
                <a:gd name="T57" fmla="*/ 176 h 890"/>
                <a:gd name="T58" fmla="*/ 457 w 541"/>
                <a:gd name="T59" fmla="*/ 214 h 890"/>
                <a:gd name="T60" fmla="*/ 483 w 541"/>
                <a:gd name="T61" fmla="*/ 255 h 890"/>
                <a:gd name="T62" fmla="*/ 503 w 541"/>
                <a:gd name="T63" fmla="*/ 297 h 890"/>
                <a:gd name="T64" fmla="*/ 525 w 541"/>
                <a:gd name="T65" fmla="*/ 360 h 890"/>
                <a:gd name="T66" fmla="*/ 539 w 541"/>
                <a:gd name="T67" fmla="*/ 442 h 890"/>
                <a:gd name="T68" fmla="*/ 540 w 541"/>
                <a:gd name="T69" fmla="*/ 522 h 890"/>
                <a:gd name="T70" fmla="*/ 527 w 541"/>
                <a:gd name="T71" fmla="*/ 601 h 890"/>
                <a:gd name="T72" fmla="*/ 502 w 541"/>
                <a:gd name="T73" fmla="*/ 676 h 890"/>
                <a:gd name="T74" fmla="*/ 465 w 541"/>
                <a:gd name="T75" fmla="*/ 746 h 890"/>
                <a:gd name="T76" fmla="*/ 416 w 541"/>
                <a:gd name="T77" fmla="*/ 810 h 890"/>
                <a:gd name="T78" fmla="*/ 358 w 541"/>
                <a:gd name="T79" fmla="*/ 866 h 8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890"/>
                <a:gd name="T122" fmla="*/ 541 w 541"/>
                <a:gd name="T123" fmla="*/ 890 h 8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890">
                  <a:moveTo>
                    <a:pt x="324" y="890"/>
                  </a:moveTo>
                  <a:lnTo>
                    <a:pt x="340" y="874"/>
                  </a:lnTo>
                  <a:lnTo>
                    <a:pt x="354" y="857"/>
                  </a:lnTo>
                  <a:lnTo>
                    <a:pt x="368" y="841"/>
                  </a:lnTo>
                  <a:lnTo>
                    <a:pt x="381" y="823"/>
                  </a:lnTo>
                  <a:lnTo>
                    <a:pt x="393" y="804"/>
                  </a:lnTo>
                  <a:lnTo>
                    <a:pt x="405" y="785"/>
                  </a:lnTo>
                  <a:lnTo>
                    <a:pt x="415" y="766"/>
                  </a:lnTo>
                  <a:lnTo>
                    <a:pt x="425" y="745"/>
                  </a:lnTo>
                  <a:lnTo>
                    <a:pt x="446" y="697"/>
                  </a:lnTo>
                  <a:lnTo>
                    <a:pt x="460" y="647"/>
                  </a:lnTo>
                  <a:lnTo>
                    <a:pt x="470" y="597"/>
                  </a:lnTo>
                  <a:lnTo>
                    <a:pt x="475" y="546"/>
                  </a:lnTo>
                  <a:lnTo>
                    <a:pt x="475" y="495"/>
                  </a:lnTo>
                  <a:lnTo>
                    <a:pt x="469" y="444"/>
                  </a:lnTo>
                  <a:lnTo>
                    <a:pt x="458" y="393"/>
                  </a:lnTo>
                  <a:lnTo>
                    <a:pt x="443" y="344"/>
                  </a:lnTo>
                  <a:lnTo>
                    <a:pt x="429" y="308"/>
                  </a:lnTo>
                  <a:lnTo>
                    <a:pt x="411" y="274"/>
                  </a:lnTo>
                  <a:lnTo>
                    <a:pt x="392" y="242"/>
                  </a:lnTo>
                  <a:lnTo>
                    <a:pt x="372" y="211"/>
                  </a:lnTo>
                  <a:lnTo>
                    <a:pt x="349" y="183"/>
                  </a:lnTo>
                  <a:lnTo>
                    <a:pt x="323" y="155"/>
                  </a:lnTo>
                  <a:lnTo>
                    <a:pt x="296" y="131"/>
                  </a:lnTo>
                  <a:lnTo>
                    <a:pt x="268" y="108"/>
                  </a:lnTo>
                  <a:lnTo>
                    <a:pt x="239" y="86"/>
                  </a:lnTo>
                  <a:lnTo>
                    <a:pt x="207" y="67"/>
                  </a:lnTo>
                  <a:lnTo>
                    <a:pt x="175" y="51"/>
                  </a:lnTo>
                  <a:lnTo>
                    <a:pt x="142" y="37"/>
                  </a:lnTo>
                  <a:lnTo>
                    <a:pt x="108" y="24"/>
                  </a:lnTo>
                  <a:lnTo>
                    <a:pt x="73" y="15"/>
                  </a:lnTo>
                  <a:lnTo>
                    <a:pt x="36" y="7"/>
                  </a:lnTo>
                  <a:lnTo>
                    <a:pt x="0" y="2"/>
                  </a:lnTo>
                  <a:lnTo>
                    <a:pt x="17" y="1"/>
                  </a:lnTo>
                  <a:lnTo>
                    <a:pt x="34" y="0"/>
                  </a:lnTo>
                  <a:lnTo>
                    <a:pt x="50" y="0"/>
                  </a:lnTo>
                  <a:lnTo>
                    <a:pt x="67" y="0"/>
                  </a:lnTo>
                  <a:lnTo>
                    <a:pt x="83" y="1"/>
                  </a:lnTo>
                  <a:lnTo>
                    <a:pt x="100" y="2"/>
                  </a:lnTo>
                  <a:lnTo>
                    <a:pt x="117" y="3"/>
                  </a:lnTo>
                  <a:lnTo>
                    <a:pt x="132" y="6"/>
                  </a:lnTo>
                  <a:lnTo>
                    <a:pt x="148" y="9"/>
                  </a:lnTo>
                  <a:lnTo>
                    <a:pt x="165" y="12"/>
                  </a:lnTo>
                  <a:lnTo>
                    <a:pt x="180" y="16"/>
                  </a:lnTo>
                  <a:lnTo>
                    <a:pt x="197" y="21"/>
                  </a:lnTo>
                  <a:lnTo>
                    <a:pt x="212" y="26"/>
                  </a:lnTo>
                  <a:lnTo>
                    <a:pt x="229" y="33"/>
                  </a:lnTo>
                  <a:lnTo>
                    <a:pt x="244" y="39"/>
                  </a:lnTo>
                  <a:lnTo>
                    <a:pt x="259" y="46"/>
                  </a:lnTo>
                  <a:lnTo>
                    <a:pt x="281" y="56"/>
                  </a:lnTo>
                  <a:lnTo>
                    <a:pt x="303" y="68"/>
                  </a:lnTo>
                  <a:lnTo>
                    <a:pt x="323" y="81"/>
                  </a:lnTo>
                  <a:lnTo>
                    <a:pt x="342" y="94"/>
                  </a:lnTo>
                  <a:lnTo>
                    <a:pt x="361" y="109"/>
                  </a:lnTo>
                  <a:lnTo>
                    <a:pt x="379" y="125"/>
                  </a:lnTo>
                  <a:lnTo>
                    <a:pt x="397" y="141"/>
                  </a:lnTo>
                  <a:lnTo>
                    <a:pt x="414" y="158"/>
                  </a:lnTo>
                  <a:lnTo>
                    <a:pt x="429" y="176"/>
                  </a:lnTo>
                  <a:lnTo>
                    <a:pt x="443" y="195"/>
                  </a:lnTo>
                  <a:lnTo>
                    <a:pt x="457" y="214"/>
                  </a:lnTo>
                  <a:lnTo>
                    <a:pt x="470" y="233"/>
                  </a:lnTo>
                  <a:lnTo>
                    <a:pt x="483" y="255"/>
                  </a:lnTo>
                  <a:lnTo>
                    <a:pt x="493" y="275"/>
                  </a:lnTo>
                  <a:lnTo>
                    <a:pt x="503" y="297"/>
                  </a:lnTo>
                  <a:lnTo>
                    <a:pt x="512" y="320"/>
                  </a:lnTo>
                  <a:lnTo>
                    <a:pt x="525" y="360"/>
                  </a:lnTo>
                  <a:lnTo>
                    <a:pt x="534" y="401"/>
                  </a:lnTo>
                  <a:lnTo>
                    <a:pt x="539" y="442"/>
                  </a:lnTo>
                  <a:lnTo>
                    <a:pt x="541" y="481"/>
                  </a:lnTo>
                  <a:lnTo>
                    <a:pt x="540" y="522"/>
                  </a:lnTo>
                  <a:lnTo>
                    <a:pt x="535" y="562"/>
                  </a:lnTo>
                  <a:lnTo>
                    <a:pt x="527" y="601"/>
                  </a:lnTo>
                  <a:lnTo>
                    <a:pt x="516" y="639"/>
                  </a:lnTo>
                  <a:lnTo>
                    <a:pt x="502" y="676"/>
                  </a:lnTo>
                  <a:lnTo>
                    <a:pt x="484" y="712"/>
                  </a:lnTo>
                  <a:lnTo>
                    <a:pt x="465" y="746"/>
                  </a:lnTo>
                  <a:lnTo>
                    <a:pt x="442" y="780"/>
                  </a:lnTo>
                  <a:lnTo>
                    <a:pt x="416" y="810"/>
                  </a:lnTo>
                  <a:lnTo>
                    <a:pt x="388" y="839"/>
                  </a:lnTo>
                  <a:lnTo>
                    <a:pt x="358" y="866"/>
                  </a:lnTo>
                  <a:lnTo>
                    <a:pt x="324" y="890"/>
                  </a:lnTo>
                  <a:close/>
                </a:path>
              </a:pathLst>
            </a:custGeom>
            <a:solidFill>
              <a:srgbClr val="2D2D8C"/>
            </a:solidFill>
            <a:ln w="9525">
              <a:noFill/>
              <a:round/>
              <a:headEnd/>
              <a:tailEnd/>
            </a:ln>
          </p:spPr>
          <p:txBody>
            <a:bodyPr/>
            <a:lstStyle/>
            <a:p>
              <a:endParaRPr lang="en-US" dirty="0"/>
            </a:p>
          </p:txBody>
        </p:sp>
        <p:sp>
          <p:nvSpPr>
            <p:cNvPr id="65" name="Freeform 8"/>
            <p:cNvSpPr>
              <a:spLocks/>
            </p:cNvSpPr>
            <p:nvPr/>
          </p:nvSpPr>
          <p:spPr bwMode="auto">
            <a:xfrm>
              <a:off x="4970463" y="2563813"/>
              <a:ext cx="269875" cy="269875"/>
            </a:xfrm>
            <a:custGeom>
              <a:avLst/>
              <a:gdLst>
                <a:gd name="T0" fmla="*/ 32 w 115"/>
                <a:gd name="T1" fmla="*/ 115 h 115"/>
                <a:gd name="T2" fmla="*/ 39 w 115"/>
                <a:gd name="T3" fmla="*/ 72 h 115"/>
                <a:gd name="T4" fmla="*/ 65 w 115"/>
                <a:gd name="T5" fmla="*/ 63 h 115"/>
                <a:gd name="T6" fmla="*/ 71 w 115"/>
                <a:gd name="T7" fmla="*/ 63 h 115"/>
                <a:gd name="T8" fmla="*/ 76 w 115"/>
                <a:gd name="T9" fmla="*/ 65 h 115"/>
                <a:gd name="T10" fmla="*/ 80 w 115"/>
                <a:gd name="T11" fmla="*/ 72 h 115"/>
                <a:gd name="T12" fmla="*/ 85 w 115"/>
                <a:gd name="T13" fmla="*/ 84 h 115"/>
                <a:gd name="T14" fmla="*/ 87 w 115"/>
                <a:gd name="T15" fmla="*/ 87 h 115"/>
                <a:gd name="T16" fmla="*/ 88 w 115"/>
                <a:gd name="T17" fmla="*/ 91 h 115"/>
                <a:gd name="T18" fmla="*/ 90 w 115"/>
                <a:gd name="T19" fmla="*/ 93 h 115"/>
                <a:gd name="T20" fmla="*/ 92 w 115"/>
                <a:gd name="T21" fmla="*/ 96 h 115"/>
                <a:gd name="T22" fmla="*/ 113 w 115"/>
                <a:gd name="T23" fmla="*/ 86 h 115"/>
                <a:gd name="T24" fmla="*/ 111 w 115"/>
                <a:gd name="T25" fmla="*/ 84 h 115"/>
                <a:gd name="T26" fmla="*/ 107 w 115"/>
                <a:gd name="T27" fmla="*/ 83 h 115"/>
                <a:gd name="T28" fmla="*/ 106 w 115"/>
                <a:gd name="T29" fmla="*/ 79 h 115"/>
                <a:gd name="T30" fmla="*/ 105 w 115"/>
                <a:gd name="T31" fmla="*/ 74 h 115"/>
                <a:gd name="T32" fmla="*/ 101 w 115"/>
                <a:gd name="T33" fmla="*/ 61 h 115"/>
                <a:gd name="T34" fmla="*/ 97 w 115"/>
                <a:gd name="T35" fmla="*/ 55 h 115"/>
                <a:gd name="T36" fmla="*/ 92 w 115"/>
                <a:gd name="T37" fmla="*/ 51 h 115"/>
                <a:gd name="T38" fmla="*/ 85 w 115"/>
                <a:gd name="T39" fmla="*/ 49 h 115"/>
                <a:gd name="T40" fmla="*/ 85 w 115"/>
                <a:gd name="T41" fmla="*/ 46 h 115"/>
                <a:gd name="T42" fmla="*/ 89 w 115"/>
                <a:gd name="T43" fmla="*/ 38 h 115"/>
                <a:gd name="T44" fmla="*/ 90 w 115"/>
                <a:gd name="T45" fmla="*/ 31 h 115"/>
                <a:gd name="T46" fmla="*/ 90 w 115"/>
                <a:gd name="T47" fmla="*/ 23 h 115"/>
                <a:gd name="T48" fmla="*/ 88 w 115"/>
                <a:gd name="T49" fmla="*/ 17 h 115"/>
                <a:gd name="T50" fmla="*/ 85 w 115"/>
                <a:gd name="T51" fmla="*/ 13 h 115"/>
                <a:gd name="T52" fmla="*/ 83 w 115"/>
                <a:gd name="T53" fmla="*/ 9 h 115"/>
                <a:gd name="T54" fmla="*/ 79 w 115"/>
                <a:gd name="T55" fmla="*/ 5 h 115"/>
                <a:gd name="T56" fmla="*/ 74 w 115"/>
                <a:gd name="T57" fmla="*/ 3 h 115"/>
                <a:gd name="T58" fmla="*/ 68 w 115"/>
                <a:gd name="T59" fmla="*/ 0 h 115"/>
                <a:gd name="T60" fmla="*/ 61 w 115"/>
                <a:gd name="T61" fmla="*/ 0 h 115"/>
                <a:gd name="T62" fmla="*/ 52 w 115"/>
                <a:gd name="T63" fmla="*/ 1 h 115"/>
                <a:gd name="T64" fmla="*/ 0 w 115"/>
                <a:gd name="T65" fmla="*/ 19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15"/>
                <a:gd name="T101" fmla="*/ 115 w 115"/>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15">
                  <a:moveTo>
                    <a:pt x="0" y="19"/>
                  </a:moveTo>
                  <a:lnTo>
                    <a:pt x="32" y="115"/>
                  </a:lnTo>
                  <a:lnTo>
                    <a:pt x="52" y="109"/>
                  </a:lnTo>
                  <a:lnTo>
                    <a:pt x="39" y="72"/>
                  </a:lnTo>
                  <a:lnTo>
                    <a:pt x="61" y="64"/>
                  </a:lnTo>
                  <a:lnTo>
                    <a:pt x="65" y="63"/>
                  </a:lnTo>
                  <a:lnTo>
                    <a:pt x="69" y="63"/>
                  </a:lnTo>
                  <a:lnTo>
                    <a:pt x="71" y="63"/>
                  </a:lnTo>
                  <a:lnTo>
                    <a:pt x="74" y="64"/>
                  </a:lnTo>
                  <a:lnTo>
                    <a:pt x="76" y="65"/>
                  </a:lnTo>
                  <a:lnTo>
                    <a:pt x="78" y="68"/>
                  </a:lnTo>
                  <a:lnTo>
                    <a:pt x="80" y="72"/>
                  </a:lnTo>
                  <a:lnTo>
                    <a:pt x="82" y="75"/>
                  </a:lnTo>
                  <a:lnTo>
                    <a:pt x="85" y="84"/>
                  </a:lnTo>
                  <a:lnTo>
                    <a:pt x="85" y="86"/>
                  </a:lnTo>
                  <a:lnTo>
                    <a:pt x="87" y="87"/>
                  </a:lnTo>
                  <a:lnTo>
                    <a:pt x="87" y="89"/>
                  </a:lnTo>
                  <a:lnTo>
                    <a:pt x="88" y="91"/>
                  </a:lnTo>
                  <a:lnTo>
                    <a:pt x="89" y="92"/>
                  </a:lnTo>
                  <a:lnTo>
                    <a:pt x="90" y="93"/>
                  </a:lnTo>
                  <a:lnTo>
                    <a:pt x="90" y="94"/>
                  </a:lnTo>
                  <a:lnTo>
                    <a:pt x="92" y="96"/>
                  </a:lnTo>
                  <a:lnTo>
                    <a:pt x="115" y="88"/>
                  </a:lnTo>
                  <a:lnTo>
                    <a:pt x="113" y="86"/>
                  </a:lnTo>
                  <a:lnTo>
                    <a:pt x="112" y="86"/>
                  </a:lnTo>
                  <a:lnTo>
                    <a:pt x="111" y="84"/>
                  </a:lnTo>
                  <a:lnTo>
                    <a:pt x="108" y="84"/>
                  </a:lnTo>
                  <a:lnTo>
                    <a:pt x="107" y="83"/>
                  </a:lnTo>
                  <a:lnTo>
                    <a:pt x="107" y="80"/>
                  </a:lnTo>
                  <a:lnTo>
                    <a:pt x="106" y="79"/>
                  </a:lnTo>
                  <a:lnTo>
                    <a:pt x="106" y="77"/>
                  </a:lnTo>
                  <a:lnTo>
                    <a:pt x="105" y="74"/>
                  </a:lnTo>
                  <a:lnTo>
                    <a:pt x="102" y="66"/>
                  </a:lnTo>
                  <a:lnTo>
                    <a:pt x="101" y="61"/>
                  </a:lnTo>
                  <a:lnTo>
                    <a:pt x="98" y="58"/>
                  </a:lnTo>
                  <a:lnTo>
                    <a:pt x="97" y="55"/>
                  </a:lnTo>
                  <a:lnTo>
                    <a:pt x="94" y="52"/>
                  </a:lnTo>
                  <a:lnTo>
                    <a:pt x="92" y="51"/>
                  </a:lnTo>
                  <a:lnTo>
                    <a:pt x="88" y="50"/>
                  </a:lnTo>
                  <a:lnTo>
                    <a:pt x="85" y="49"/>
                  </a:lnTo>
                  <a:lnTo>
                    <a:pt x="82" y="49"/>
                  </a:lnTo>
                  <a:lnTo>
                    <a:pt x="85" y="46"/>
                  </a:lnTo>
                  <a:lnTo>
                    <a:pt x="88" y="42"/>
                  </a:lnTo>
                  <a:lnTo>
                    <a:pt x="89" y="38"/>
                  </a:lnTo>
                  <a:lnTo>
                    <a:pt x="90" y="35"/>
                  </a:lnTo>
                  <a:lnTo>
                    <a:pt x="90" y="31"/>
                  </a:lnTo>
                  <a:lnTo>
                    <a:pt x="90" y="27"/>
                  </a:lnTo>
                  <a:lnTo>
                    <a:pt x="90" y="23"/>
                  </a:lnTo>
                  <a:lnTo>
                    <a:pt x="89" y="19"/>
                  </a:lnTo>
                  <a:lnTo>
                    <a:pt x="88" y="17"/>
                  </a:lnTo>
                  <a:lnTo>
                    <a:pt x="87" y="14"/>
                  </a:lnTo>
                  <a:lnTo>
                    <a:pt x="85" y="13"/>
                  </a:lnTo>
                  <a:lnTo>
                    <a:pt x="84" y="10"/>
                  </a:lnTo>
                  <a:lnTo>
                    <a:pt x="83" y="9"/>
                  </a:lnTo>
                  <a:lnTo>
                    <a:pt x="80" y="7"/>
                  </a:lnTo>
                  <a:lnTo>
                    <a:pt x="79" y="5"/>
                  </a:lnTo>
                  <a:lnTo>
                    <a:pt x="76" y="4"/>
                  </a:lnTo>
                  <a:lnTo>
                    <a:pt x="74" y="3"/>
                  </a:lnTo>
                  <a:lnTo>
                    <a:pt x="70" y="1"/>
                  </a:lnTo>
                  <a:lnTo>
                    <a:pt x="68" y="0"/>
                  </a:lnTo>
                  <a:lnTo>
                    <a:pt x="64" y="0"/>
                  </a:lnTo>
                  <a:lnTo>
                    <a:pt x="61" y="0"/>
                  </a:lnTo>
                  <a:lnTo>
                    <a:pt x="57" y="0"/>
                  </a:lnTo>
                  <a:lnTo>
                    <a:pt x="52" y="1"/>
                  </a:lnTo>
                  <a:lnTo>
                    <a:pt x="47" y="3"/>
                  </a:lnTo>
                  <a:lnTo>
                    <a:pt x="0" y="19"/>
                  </a:lnTo>
                  <a:close/>
                </a:path>
              </a:pathLst>
            </a:custGeom>
            <a:solidFill>
              <a:srgbClr val="4C4C99"/>
            </a:solidFill>
            <a:ln w="9525">
              <a:noFill/>
              <a:round/>
              <a:headEnd/>
              <a:tailEnd/>
            </a:ln>
          </p:spPr>
          <p:txBody>
            <a:bodyPr/>
            <a:lstStyle/>
            <a:p>
              <a:endParaRPr lang="en-US" dirty="0"/>
            </a:p>
          </p:txBody>
        </p:sp>
        <p:sp>
          <p:nvSpPr>
            <p:cNvPr id="66" name="Freeform 9"/>
            <p:cNvSpPr>
              <a:spLocks/>
            </p:cNvSpPr>
            <p:nvPr/>
          </p:nvSpPr>
          <p:spPr bwMode="auto">
            <a:xfrm>
              <a:off x="5260975" y="2487613"/>
              <a:ext cx="214313" cy="273050"/>
            </a:xfrm>
            <a:custGeom>
              <a:avLst/>
              <a:gdLst>
                <a:gd name="T0" fmla="*/ 20 w 91"/>
                <a:gd name="T1" fmla="*/ 111 h 116"/>
                <a:gd name="T2" fmla="*/ 20 w 91"/>
                <a:gd name="T3" fmla="*/ 88 h 116"/>
                <a:gd name="T4" fmla="*/ 57 w 91"/>
                <a:gd name="T5" fmla="*/ 77 h 116"/>
                <a:gd name="T6" fmla="*/ 70 w 91"/>
                <a:gd name="T7" fmla="*/ 95 h 116"/>
                <a:gd name="T8" fmla="*/ 91 w 91"/>
                <a:gd name="T9" fmla="*/ 87 h 116"/>
                <a:gd name="T10" fmla="*/ 24 w 91"/>
                <a:gd name="T11" fmla="*/ 0 h 116"/>
                <a:gd name="T12" fmla="*/ 1 w 91"/>
                <a:gd name="T13" fmla="*/ 8 h 116"/>
                <a:gd name="T14" fmla="*/ 0 w 91"/>
                <a:gd name="T15" fmla="*/ 116 h 116"/>
                <a:gd name="T16" fmla="*/ 20 w 91"/>
                <a:gd name="T17" fmla="*/ 111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116"/>
                <a:gd name="T29" fmla="*/ 91 w 91"/>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116">
                  <a:moveTo>
                    <a:pt x="20" y="111"/>
                  </a:moveTo>
                  <a:lnTo>
                    <a:pt x="20" y="88"/>
                  </a:lnTo>
                  <a:lnTo>
                    <a:pt x="57" y="77"/>
                  </a:lnTo>
                  <a:lnTo>
                    <a:pt x="70" y="95"/>
                  </a:lnTo>
                  <a:lnTo>
                    <a:pt x="91" y="87"/>
                  </a:lnTo>
                  <a:lnTo>
                    <a:pt x="24" y="0"/>
                  </a:lnTo>
                  <a:lnTo>
                    <a:pt x="1" y="8"/>
                  </a:lnTo>
                  <a:lnTo>
                    <a:pt x="0" y="116"/>
                  </a:lnTo>
                  <a:lnTo>
                    <a:pt x="20" y="111"/>
                  </a:lnTo>
                  <a:close/>
                </a:path>
              </a:pathLst>
            </a:custGeom>
            <a:solidFill>
              <a:srgbClr val="4C4C99"/>
            </a:solidFill>
            <a:ln w="9525">
              <a:noFill/>
              <a:round/>
              <a:headEnd/>
              <a:tailEnd/>
            </a:ln>
          </p:spPr>
          <p:txBody>
            <a:bodyPr/>
            <a:lstStyle/>
            <a:p>
              <a:endParaRPr lang="en-US" dirty="0"/>
            </a:p>
          </p:txBody>
        </p:sp>
        <p:sp>
          <p:nvSpPr>
            <p:cNvPr id="67" name="Freeform 10"/>
            <p:cNvSpPr>
              <a:spLocks/>
            </p:cNvSpPr>
            <p:nvPr/>
          </p:nvSpPr>
          <p:spPr bwMode="auto">
            <a:xfrm>
              <a:off x="5449888" y="2409825"/>
              <a:ext cx="225425" cy="252413"/>
            </a:xfrm>
            <a:custGeom>
              <a:avLst/>
              <a:gdLst>
                <a:gd name="T0" fmla="*/ 1 w 96"/>
                <a:gd name="T1" fmla="*/ 56 h 107"/>
                <a:gd name="T2" fmla="*/ 1 w 96"/>
                <a:gd name="T3" fmla="*/ 35 h 107"/>
                <a:gd name="T4" fmla="*/ 9 w 96"/>
                <a:gd name="T5" fmla="*/ 17 h 107"/>
                <a:gd name="T6" fmla="*/ 22 w 96"/>
                <a:gd name="T7" fmla="*/ 7 h 107"/>
                <a:gd name="T8" fmla="*/ 37 w 96"/>
                <a:gd name="T9" fmla="*/ 1 h 107"/>
                <a:gd name="T10" fmla="*/ 48 w 96"/>
                <a:gd name="T11" fmla="*/ 0 h 107"/>
                <a:gd name="T12" fmla="*/ 59 w 96"/>
                <a:gd name="T13" fmla="*/ 0 h 107"/>
                <a:gd name="T14" fmla="*/ 69 w 96"/>
                <a:gd name="T15" fmla="*/ 4 h 107"/>
                <a:gd name="T16" fmla="*/ 77 w 96"/>
                <a:gd name="T17" fmla="*/ 10 h 107"/>
                <a:gd name="T18" fmla="*/ 83 w 96"/>
                <a:gd name="T19" fmla="*/ 18 h 107"/>
                <a:gd name="T20" fmla="*/ 65 w 96"/>
                <a:gd name="T21" fmla="*/ 30 h 107"/>
                <a:gd name="T22" fmla="*/ 60 w 96"/>
                <a:gd name="T23" fmla="*/ 24 h 107"/>
                <a:gd name="T24" fmla="*/ 56 w 96"/>
                <a:gd name="T25" fmla="*/ 21 h 107"/>
                <a:gd name="T26" fmla="*/ 47 w 96"/>
                <a:gd name="T27" fmla="*/ 18 h 107"/>
                <a:gd name="T28" fmla="*/ 37 w 96"/>
                <a:gd name="T29" fmla="*/ 19 h 107"/>
                <a:gd name="T30" fmla="*/ 28 w 96"/>
                <a:gd name="T31" fmla="*/ 24 h 107"/>
                <a:gd name="T32" fmla="*/ 23 w 96"/>
                <a:gd name="T33" fmla="*/ 35 h 107"/>
                <a:gd name="T34" fmla="*/ 22 w 96"/>
                <a:gd name="T35" fmla="*/ 47 h 107"/>
                <a:gd name="T36" fmla="*/ 26 w 96"/>
                <a:gd name="T37" fmla="*/ 63 h 107"/>
                <a:gd name="T38" fmla="*/ 31 w 96"/>
                <a:gd name="T39" fmla="*/ 75 h 107"/>
                <a:gd name="T40" fmla="*/ 40 w 96"/>
                <a:gd name="T41" fmla="*/ 84 h 107"/>
                <a:gd name="T42" fmla="*/ 50 w 96"/>
                <a:gd name="T43" fmla="*/ 88 h 107"/>
                <a:gd name="T44" fmla="*/ 60 w 96"/>
                <a:gd name="T45" fmla="*/ 87 h 107"/>
                <a:gd name="T46" fmla="*/ 69 w 96"/>
                <a:gd name="T47" fmla="*/ 82 h 107"/>
                <a:gd name="T48" fmla="*/ 74 w 96"/>
                <a:gd name="T49" fmla="*/ 74 h 107"/>
                <a:gd name="T50" fmla="*/ 75 w 96"/>
                <a:gd name="T51" fmla="*/ 69 h 107"/>
                <a:gd name="T52" fmla="*/ 75 w 96"/>
                <a:gd name="T53" fmla="*/ 61 h 107"/>
                <a:gd name="T54" fmla="*/ 96 w 96"/>
                <a:gd name="T55" fmla="*/ 64 h 107"/>
                <a:gd name="T56" fmla="*/ 93 w 96"/>
                <a:gd name="T57" fmla="*/ 79 h 107"/>
                <a:gd name="T58" fmla="*/ 87 w 96"/>
                <a:gd name="T59" fmla="*/ 92 h 107"/>
                <a:gd name="T60" fmla="*/ 74 w 96"/>
                <a:gd name="T61" fmla="*/ 101 h 107"/>
                <a:gd name="T62" fmla="*/ 61 w 96"/>
                <a:gd name="T63" fmla="*/ 106 h 107"/>
                <a:gd name="T64" fmla="*/ 51 w 96"/>
                <a:gd name="T65" fmla="*/ 107 h 107"/>
                <a:gd name="T66" fmla="*/ 42 w 96"/>
                <a:gd name="T67" fmla="*/ 107 h 107"/>
                <a:gd name="T68" fmla="*/ 32 w 96"/>
                <a:gd name="T69" fmla="*/ 105 h 107"/>
                <a:gd name="T70" fmla="*/ 20 w 96"/>
                <a:gd name="T71" fmla="*/ 97 h 107"/>
                <a:gd name="T72" fmla="*/ 9 w 96"/>
                <a:gd name="T73" fmla="*/ 79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07"/>
                <a:gd name="T113" fmla="*/ 96 w 96"/>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07">
                  <a:moveTo>
                    <a:pt x="4" y="69"/>
                  </a:moveTo>
                  <a:lnTo>
                    <a:pt x="1" y="56"/>
                  </a:lnTo>
                  <a:lnTo>
                    <a:pt x="0" y="45"/>
                  </a:lnTo>
                  <a:lnTo>
                    <a:pt x="1" y="35"/>
                  </a:lnTo>
                  <a:lnTo>
                    <a:pt x="4" y="24"/>
                  </a:lnTo>
                  <a:lnTo>
                    <a:pt x="9" y="17"/>
                  </a:lnTo>
                  <a:lnTo>
                    <a:pt x="14" y="12"/>
                  </a:lnTo>
                  <a:lnTo>
                    <a:pt x="22" y="7"/>
                  </a:lnTo>
                  <a:lnTo>
                    <a:pt x="31" y="3"/>
                  </a:lnTo>
                  <a:lnTo>
                    <a:pt x="37" y="1"/>
                  </a:lnTo>
                  <a:lnTo>
                    <a:pt x="42" y="0"/>
                  </a:lnTo>
                  <a:lnTo>
                    <a:pt x="48" y="0"/>
                  </a:lnTo>
                  <a:lnTo>
                    <a:pt x="54" y="0"/>
                  </a:lnTo>
                  <a:lnTo>
                    <a:pt x="59" y="0"/>
                  </a:lnTo>
                  <a:lnTo>
                    <a:pt x="64" y="1"/>
                  </a:lnTo>
                  <a:lnTo>
                    <a:pt x="69" y="4"/>
                  </a:lnTo>
                  <a:lnTo>
                    <a:pt x="73" y="7"/>
                  </a:lnTo>
                  <a:lnTo>
                    <a:pt x="77" y="10"/>
                  </a:lnTo>
                  <a:lnTo>
                    <a:pt x="80" y="14"/>
                  </a:lnTo>
                  <a:lnTo>
                    <a:pt x="83" y="18"/>
                  </a:lnTo>
                  <a:lnTo>
                    <a:pt x="85" y="23"/>
                  </a:lnTo>
                  <a:lnTo>
                    <a:pt x="65" y="30"/>
                  </a:lnTo>
                  <a:lnTo>
                    <a:pt x="62" y="27"/>
                  </a:lnTo>
                  <a:lnTo>
                    <a:pt x="60" y="24"/>
                  </a:lnTo>
                  <a:lnTo>
                    <a:pt x="59" y="22"/>
                  </a:lnTo>
                  <a:lnTo>
                    <a:pt x="56" y="21"/>
                  </a:lnTo>
                  <a:lnTo>
                    <a:pt x="52" y="19"/>
                  </a:lnTo>
                  <a:lnTo>
                    <a:pt x="47" y="18"/>
                  </a:lnTo>
                  <a:lnTo>
                    <a:pt x="42" y="18"/>
                  </a:lnTo>
                  <a:lnTo>
                    <a:pt x="37" y="19"/>
                  </a:lnTo>
                  <a:lnTo>
                    <a:pt x="32" y="22"/>
                  </a:lnTo>
                  <a:lnTo>
                    <a:pt x="28" y="24"/>
                  </a:lnTo>
                  <a:lnTo>
                    <a:pt x="26" y="30"/>
                  </a:lnTo>
                  <a:lnTo>
                    <a:pt x="23" y="35"/>
                  </a:lnTo>
                  <a:lnTo>
                    <a:pt x="22" y="41"/>
                  </a:lnTo>
                  <a:lnTo>
                    <a:pt x="22" y="47"/>
                  </a:lnTo>
                  <a:lnTo>
                    <a:pt x="23" y="55"/>
                  </a:lnTo>
                  <a:lnTo>
                    <a:pt x="26" y="63"/>
                  </a:lnTo>
                  <a:lnTo>
                    <a:pt x="28" y="70"/>
                  </a:lnTo>
                  <a:lnTo>
                    <a:pt x="31" y="75"/>
                  </a:lnTo>
                  <a:lnTo>
                    <a:pt x="34" y="80"/>
                  </a:lnTo>
                  <a:lnTo>
                    <a:pt x="40" y="84"/>
                  </a:lnTo>
                  <a:lnTo>
                    <a:pt x="45" y="87"/>
                  </a:lnTo>
                  <a:lnTo>
                    <a:pt x="50" y="88"/>
                  </a:lnTo>
                  <a:lnTo>
                    <a:pt x="55" y="88"/>
                  </a:lnTo>
                  <a:lnTo>
                    <a:pt x="60" y="87"/>
                  </a:lnTo>
                  <a:lnTo>
                    <a:pt x="65" y="84"/>
                  </a:lnTo>
                  <a:lnTo>
                    <a:pt x="69" y="82"/>
                  </a:lnTo>
                  <a:lnTo>
                    <a:pt x="71" y="78"/>
                  </a:lnTo>
                  <a:lnTo>
                    <a:pt x="74" y="74"/>
                  </a:lnTo>
                  <a:lnTo>
                    <a:pt x="75" y="72"/>
                  </a:lnTo>
                  <a:lnTo>
                    <a:pt x="75" y="69"/>
                  </a:lnTo>
                  <a:lnTo>
                    <a:pt x="75" y="65"/>
                  </a:lnTo>
                  <a:lnTo>
                    <a:pt x="75" y="61"/>
                  </a:lnTo>
                  <a:lnTo>
                    <a:pt x="96" y="55"/>
                  </a:lnTo>
                  <a:lnTo>
                    <a:pt x="96" y="64"/>
                  </a:lnTo>
                  <a:lnTo>
                    <a:pt x="96" y="72"/>
                  </a:lnTo>
                  <a:lnTo>
                    <a:pt x="93" y="79"/>
                  </a:lnTo>
                  <a:lnTo>
                    <a:pt x="91" y="86"/>
                  </a:lnTo>
                  <a:lnTo>
                    <a:pt x="87" y="92"/>
                  </a:lnTo>
                  <a:lnTo>
                    <a:pt x="80" y="97"/>
                  </a:lnTo>
                  <a:lnTo>
                    <a:pt x="74" y="101"/>
                  </a:lnTo>
                  <a:lnTo>
                    <a:pt x="66" y="105"/>
                  </a:lnTo>
                  <a:lnTo>
                    <a:pt x="61" y="106"/>
                  </a:lnTo>
                  <a:lnTo>
                    <a:pt x="56" y="107"/>
                  </a:lnTo>
                  <a:lnTo>
                    <a:pt x="51" y="107"/>
                  </a:lnTo>
                  <a:lnTo>
                    <a:pt x="46" y="107"/>
                  </a:lnTo>
                  <a:lnTo>
                    <a:pt x="42" y="107"/>
                  </a:lnTo>
                  <a:lnTo>
                    <a:pt x="37" y="106"/>
                  </a:lnTo>
                  <a:lnTo>
                    <a:pt x="32" y="105"/>
                  </a:lnTo>
                  <a:lnTo>
                    <a:pt x="28" y="102"/>
                  </a:lnTo>
                  <a:lnTo>
                    <a:pt x="20" y="97"/>
                  </a:lnTo>
                  <a:lnTo>
                    <a:pt x="14" y="89"/>
                  </a:lnTo>
                  <a:lnTo>
                    <a:pt x="9" y="79"/>
                  </a:lnTo>
                  <a:lnTo>
                    <a:pt x="4" y="69"/>
                  </a:lnTo>
                  <a:close/>
                </a:path>
              </a:pathLst>
            </a:custGeom>
            <a:solidFill>
              <a:srgbClr val="4C4C99"/>
            </a:solidFill>
            <a:ln w="9525">
              <a:noFill/>
              <a:round/>
              <a:headEnd/>
              <a:tailEnd/>
            </a:ln>
          </p:spPr>
          <p:txBody>
            <a:bodyPr/>
            <a:lstStyle/>
            <a:p>
              <a:endParaRPr lang="en-US" dirty="0"/>
            </a:p>
          </p:txBody>
        </p:sp>
        <p:sp>
          <p:nvSpPr>
            <p:cNvPr id="68" name="Freeform 11"/>
            <p:cNvSpPr>
              <a:spLocks/>
            </p:cNvSpPr>
            <p:nvPr/>
          </p:nvSpPr>
          <p:spPr bwMode="auto">
            <a:xfrm>
              <a:off x="5641975" y="2319338"/>
              <a:ext cx="200025" cy="266700"/>
            </a:xfrm>
            <a:custGeom>
              <a:avLst/>
              <a:gdLst>
                <a:gd name="T0" fmla="*/ 0 w 85"/>
                <a:gd name="T1" fmla="*/ 26 h 114"/>
                <a:gd name="T2" fmla="*/ 79 w 85"/>
                <a:gd name="T3" fmla="*/ 0 h 114"/>
                <a:gd name="T4" fmla="*/ 85 w 85"/>
                <a:gd name="T5" fmla="*/ 18 h 114"/>
                <a:gd name="T6" fmla="*/ 56 w 85"/>
                <a:gd name="T7" fmla="*/ 28 h 114"/>
                <a:gd name="T8" fmla="*/ 83 w 85"/>
                <a:gd name="T9" fmla="*/ 108 h 114"/>
                <a:gd name="T10" fmla="*/ 62 w 85"/>
                <a:gd name="T11" fmla="*/ 114 h 114"/>
                <a:gd name="T12" fmla="*/ 34 w 85"/>
                <a:gd name="T13" fmla="*/ 34 h 114"/>
                <a:gd name="T14" fmla="*/ 5 w 85"/>
                <a:gd name="T15" fmla="*/ 44 h 114"/>
                <a:gd name="T16" fmla="*/ 0 w 85"/>
                <a:gd name="T17" fmla="*/ 2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4"/>
                <a:gd name="T29" fmla="*/ 85 w 8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4">
                  <a:moveTo>
                    <a:pt x="0" y="26"/>
                  </a:moveTo>
                  <a:lnTo>
                    <a:pt x="79" y="0"/>
                  </a:lnTo>
                  <a:lnTo>
                    <a:pt x="85" y="18"/>
                  </a:lnTo>
                  <a:lnTo>
                    <a:pt x="56" y="28"/>
                  </a:lnTo>
                  <a:lnTo>
                    <a:pt x="83" y="108"/>
                  </a:lnTo>
                  <a:lnTo>
                    <a:pt x="62" y="114"/>
                  </a:lnTo>
                  <a:lnTo>
                    <a:pt x="34" y="34"/>
                  </a:lnTo>
                  <a:lnTo>
                    <a:pt x="5" y="44"/>
                  </a:lnTo>
                  <a:lnTo>
                    <a:pt x="0" y="26"/>
                  </a:lnTo>
                  <a:close/>
                </a:path>
              </a:pathLst>
            </a:custGeom>
            <a:solidFill>
              <a:srgbClr val="4C4C99"/>
            </a:solidFill>
            <a:ln w="9525">
              <a:noFill/>
              <a:round/>
              <a:headEnd/>
              <a:tailEnd/>
            </a:ln>
          </p:spPr>
          <p:txBody>
            <a:bodyPr/>
            <a:lstStyle/>
            <a:p>
              <a:endParaRPr lang="en-US" dirty="0"/>
            </a:p>
          </p:txBody>
        </p:sp>
        <p:sp>
          <p:nvSpPr>
            <p:cNvPr id="69" name="Freeform 12"/>
            <p:cNvSpPr>
              <a:spLocks/>
            </p:cNvSpPr>
            <p:nvPr/>
          </p:nvSpPr>
          <p:spPr bwMode="auto">
            <a:xfrm>
              <a:off x="3313113" y="3019425"/>
              <a:ext cx="347663" cy="390525"/>
            </a:xfrm>
            <a:custGeom>
              <a:avLst/>
              <a:gdLst>
                <a:gd name="T0" fmla="*/ 1 w 148"/>
                <a:gd name="T1" fmla="*/ 87 h 166"/>
                <a:gd name="T2" fmla="*/ 1 w 148"/>
                <a:gd name="T3" fmla="*/ 53 h 166"/>
                <a:gd name="T4" fmla="*/ 9 w 148"/>
                <a:gd name="T5" fmla="*/ 33 h 166"/>
                <a:gd name="T6" fmla="*/ 17 w 148"/>
                <a:gd name="T7" fmla="*/ 23 h 166"/>
                <a:gd name="T8" fmla="*/ 28 w 148"/>
                <a:gd name="T9" fmla="*/ 14 h 166"/>
                <a:gd name="T10" fmla="*/ 40 w 148"/>
                <a:gd name="T11" fmla="*/ 8 h 166"/>
                <a:gd name="T12" fmla="*/ 56 w 148"/>
                <a:gd name="T13" fmla="*/ 2 h 166"/>
                <a:gd name="T14" fmla="*/ 72 w 148"/>
                <a:gd name="T15" fmla="*/ 0 h 166"/>
                <a:gd name="T16" fmla="*/ 89 w 148"/>
                <a:gd name="T17" fmla="*/ 1 h 166"/>
                <a:gd name="T18" fmla="*/ 103 w 148"/>
                <a:gd name="T19" fmla="*/ 8 h 166"/>
                <a:gd name="T20" fmla="*/ 116 w 148"/>
                <a:gd name="T21" fmla="*/ 16 h 166"/>
                <a:gd name="T22" fmla="*/ 126 w 148"/>
                <a:gd name="T23" fmla="*/ 28 h 166"/>
                <a:gd name="T24" fmla="*/ 98 w 148"/>
                <a:gd name="T25" fmla="*/ 46 h 166"/>
                <a:gd name="T26" fmla="*/ 91 w 148"/>
                <a:gd name="T27" fmla="*/ 37 h 166"/>
                <a:gd name="T28" fmla="*/ 85 w 148"/>
                <a:gd name="T29" fmla="*/ 32 h 166"/>
                <a:gd name="T30" fmla="*/ 72 w 148"/>
                <a:gd name="T31" fmla="*/ 28 h 166"/>
                <a:gd name="T32" fmla="*/ 57 w 148"/>
                <a:gd name="T33" fmla="*/ 30 h 166"/>
                <a:gd name="T34" fmla="*/ 43 w 148"/>
                <a:gd name="T35" fmla="*/ 39 h 166"/>
                <a:gd name="T36" fmla="*/ 34 w 148"/>
                <a:gd name="T37" fmla="*/ 53 h 166"/>
                <a:gd name="T38" fmla="*/ 33 w 148"/>
                <a:gd name="T39" fmla="*/ 73 h 166"/>
                <a:gd name="T40" fmla="*/ 38 w 148"/>
                <a:gd name="T41" fmla="*/ 95 h 166"/>
                <a:gd name="T42" fmla="*/ 48 w 148"/>
                <a:gd name="T43" fmla="*/ 116 h 166"/>
                <a:gd name="T44" fmla="*/ 61 w 148"/>
                <a:gd name="T45" fmla="*/ 130 h 166"/>
                <a:gd name="T46" fmla="*/ 76 w 148"/>
                <a:gd name="T47" fmla="*/ 135 h 166"/>
                <a:gd name="T48" fmla="*/ 91 w 148"/>
                <a:gd name="T49" fmla="*/ 134 h 166"/>
                <a:gd name="T50" fmla="*/ 104 w 148"/>
                <a:gd name="T51" fmla="*/ 126 h 166"/>
                <a:gd name="T52" fmla="*/ 113 w 148"/>
                <a:gd name="T53" fmla="*/ 115 h 166"/>
                <a:gd name="T54" fmla="*/ 114 w 148"/>
                <a:gd name="T55" fmla="*/ 106 h 166"/>
                <a:gd name="T56" fmla="*/ 114 w 148"/>
                <a:gd name="T57" fmla="*/ 94 h 166"/>
                <a:gd name="T58" fmla="*/ 148 w 148"/>
                <a:gd name="T59" fmla="*/ 97 h 166"/>
                <a:gd name="T60" fmla="*/ 144 w 148"/>
                <a:gd name="T61" fmla="*/ 120 h 166"/>
                <a:gd name="T62" fmla="*/ 136 w 148"/>
                <a:gd name="T63" fmla="*/ 136 h 166"/>
                <a:gd name="T64" fmla="*/ 128 w 148"/>
                <a:gd name="T65" fmla="*/ 145 h 166"/>
                <a:gd name="T66" fmla="*/ 118 w 148"/>
                <a:gd name="T67" fmla="*/ 152 h 166"/>
                <a:gd name="T68" fmla="*/ 107 w 148"/>
                <a:gd name="T69" fmla="*/ 158 h 166"/>
                <a:gd name="T70" fmla="*/ 93 w 148"/>
                <a:gd name="T71" fmla="*/ 163 h 166"/>
                <a:gd name="T72" fmla="*/ 77 w 148"/>
                <a:gd name="T73" fmla="*/ 166 h 166"/>
                <a:gd name="T74" fmla="*/ 62 w 148"/>
                <a:gd name="T75" fmla="*/ 164 h 166"/>
                <a:gd name="T76" fmla="*/ 49 w 148"/>
                <a:gd name="T77" fmla="*/ 160 h 166"/>
                <a:gd name="T78" fmla="*/ 31 w 148"/>
                <a:gd name="T79" fmla="*/ 148 h 166"/>
                <a:gd name="T80" fmla="*/ 12 w 148"/>
                <a:gd name="T81" fmla="*/ 122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8"/>
                <a:gd name="T124" fmla="*/ 0 h 166"/>
                <a:gd name="T125" fmla="*/ 148 w 14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8" h="166">
                  <a:moveTo>
                    <a:pt x="6" y="106"/>
                  </a:moveTo>
                  <a:lnTo>
                    <a:pt x="1" y="87"/>
                  </a:lnTo>
                  <a:lnTo>
                    <a:pt x="0" y="70"/>
                  </a:lnTo>
                  <a:lnTo>
                    <a:pt x="1" y="53"/>
                  </a:lnTo>
                  <a:lnTo>
                    <a:pt x="6" y="38"/>
                  </a:lnTo>
                  <a:lnTo>
                    <a:pt x="9" y="33"/>
                  </a:lnTo>
                  <a:lnTo>
                    <a:pt x="12" y="28"/>
                  </a:lnTo>
                  <a:lnTo>
                    <a:pt x="17" y="23"/>
                  </a:lnTo>
                  <a:lnTo>
                    <a:pt x="23" y="18"/>
                  </a:lnTo>
                  <a:lnTo>
                    <a:pt x="28" y="14"/>
                  </a:lnTo>
                  <a:lnTo>
                    <a:pt x="34" y="10"/>
                  </a:lnTo>
                  <a:lnTo>
                    <a:pt x="40" y="8"/>
                  </a:lnTo>
                  <a:lnTo>
                    <a:pt x="47" y="5"/>
                  </a:lnTo>
                  <a:lnTo>
                    <a:pt x="56" y="2"/>
                  </a:lnTo>
                  <a:lnTo>
                    <a:pt x="65" y="0"/>
                  </a:lnTo>
                  <a:lnTo>
                    <a:pt x="72" y="0"/>
                  </a:lnTo>
                  <a:lnTo>
                    <a:pt x="81" y="0"/>
                  </a:lnTo>
                  <a:lnTo>
                    <a:pt x="89" y="1"/>
                  </a:lnTo>
                  <a:lnTo>
                    <a:pt x="97" y="4"/>
                  </a:lnTo>
                  <a:lnTo>
                    <a:pt x="103" y="8"/>
                  </a:lnTo>
                  <a:lnTo>
                    <a:pt x="109" y="11"/>
                  </a:lnTo>
                  <a:lnTo>
                    <a:pt x="116" y="16"/>
                  </a:lnTo>
                  <a:lnTo>
                    <a:pt x="122" y="22"/>
                  </a:lnTo>
                  <a:lnTo>
                    <a:pt x="126" y="28"/>
                  </a:lnTo>
                  <a:lnTo>
                    <a:pt x="130" y="36"/>
                  </a:lnTo>
                  <a:lnTo>
                    <a:pt x="98" y="46"/>
                  </a:lnTo>
                  <a:lnTo>
                    <a:pt x="95" y="41"/>
                  </a:lnTo>
                  <a:lnTo>
                    <a:pt x="91" y="37"/>
                  </a:lnTo>
                  <a:lnTo>
                    <a:pt x="88" y="34"/>
                  </a:lnTo>
                  <a:lnTo>
                    <a:pt x="85" y="32"/>
                  </a:lnTo>
                  <a:lnTo>
                    <a:pt x="79" y="29"/>
                  </a:lnTo>
                  <a:lnTo>
                    <a:pt x="72" y="28"/>
                  </a:lnTo>
                  <a:lnTo>
                    <a:pt x="65" y="28"/>
                  </a:lnTo>
                  <a:lnTo>
                    <a:pt x="57" y="30"/>
                  </a:lnTo>
                  <a:lnTo>
                    <a:pt x="49" y="34"/>
                  </a:lnTo>
                  <a:lnTo>
                    <a:pt x="43" y="39"/>
                  </a:lnTo>
                  <a:lnTo>
                    <a:pt x="38" y="46"/>
                  </a:lnTo>
                  <a:lnTo>
                    <a:pt x="34" y="53"/>
                  </a:lnTo>
                  <a:lnTo>
                    <a:pt x="33" y="62"/>
                  </a:lnTo>
                  <a:lnTo>
                    <a:pt x="33" y="73"/>
                  </a:lnTo>
                  <a:lnTo>
                    <a:pt x="34" y="84"/>
                  </a:lnTo>
                  <a:lnTo>
                    <a:pt x="38" y="95"/>
                  </a:lnTo>
                  <a:lnTo>
                    <a:pt x="42" y="107"/>
                  </a:lnTo>
                  <a:lnTo>
                    <a:pt x="48" y="116"/>
                  </a:lnTo>
                  <a:lnTo>
                    <a:pt x="53" y="124"/>
                  </a:lnTo>
                  <a:lnTo>
                    <a:pt x="61" y="130"/>
                  </a:lnTo>
                  <a:lnTo>
                    <a:pt x="68" y="134"/>
                  </a:lnTo>
                  <a:lnTo>
                    <a:pt x="76" y="135"/>
                  </a:lnTo>
                  <a:lnTo>
                    <a:pt x="84" y="135"/>
                  </a:lnTo>
                  <a:lnTo>
                    <a:pt x="91" y="134"/>
                  </a:lnTo>
                  <a:lnTo>
                    <a:pt x="99" y="130"/>
                  </a:lnTo>
                  <a:lnTo>
                    <a:pt x="104" y="126"/>
                  </a:lnTo>
                  <a:lnTo>
                    <a:pt x="109" y="121"/>
                  </a:lnTo>
                  <a:lnTo>
                    <a:pt x="113" y="115"/>
                  </a:lnTo>
                  <a:lnTo>
                    <a:pt x="114" y="111"/>
                  </a:lnTo>
                  <a:lnTo>
                    <a:pt x="114" y="106"/>
                  </a:lnTo>
                  <a:lnTo>
                    <a:pt x="114" y="101"/>
                  </a:lnTo>
                  <a:lnTo>
                    <a:pt x="114" y="94"/>
                  </a:lnTo>
                  <a:lnTo>
                    <a:pt x="146" y="84"/>
                  </a:lnTo>
                  <a:lnTo>
                    <a:pt x="148" y="97"/>
                  </a:lnTo>
                  <a:lnTo>
                    <a:pt x="146" y="108"/>
                  </a:lnTo>
                  <a:lnTo>
                    <a:pt x="144" y="120"/>
                  </a:lnTo>
                  <a:lnTo>
                    <a:pt x="139" y="131"/>
                  </a:lnTo>
                  <a:lnTo>
                    <a:pt x="136" y="136"/>
                  </a:lnTo>
                  <a:lnTo>
                    <a:pt x="132" y="141"/>
                  </a:lnTo>
                  <a:lnTo>
                    <a:pt x="128" y="145"/>
                  </a:lnTo>
                  <a:lnTo>
                    <a:pt x="123" y="149"/>
                  </a:lnTo>
                  <a:lnTo>
                    <a:pt x="118" y="152"/>
                  </a:lnTo>
                  <a:lnTo>
                    <a:pt x="113" y="155"/>
                  </a:lnTo>
                  <a:lnTo>
                    <a:pt x="107" y="158"/>
                  </a:lnTo>
                  <a:lnTo>
                    <a:pt x="100" y="160"/>
                  </a:lnTo>
                  <a:lnTo>
                    <a:pt x="93" y="163"/>
                  </a:lnTo>
                  <a:lnTo>
                    <a:pt x="85" y="164"/>
                  </a:lnTo>
                  <a:lnTo>
                    <a:pt x="77" y="166"/>
                  </a:lnTo>
                  <a:lnTo>
                    <a:pt x="70" y="166"/>
                  </a:lnTo>
                  <a:lnTo>
                    <a:pt x="62" y="164"/>
                  </a:lnTo>
                  <a:lnTo>
                    <a:pt x="56" y="163"/>
                  </a:lnTo>
                  <a:lnTo>
                    <a:pt x="49" y="160"/>
                  </a:lnTo>
                  <a:lnTo>
                    <a:pt x="43" y="157"/>
                  </a:lnTo>
                  <a:lnTo>
                    <a:pt x="31" y="148"/>
                  </a:lnTo>
                  <a:lnTo>
                    <a:pt x="21" y="136"/>
                  </a:lnTo>
                  <a:lnTo>
                    <a:pt x="12" y="122"/>
                  </a:lnTo>
                  <a:lnTo>
                    <a:pt x="6" y="106"/>
                  </a:lnTo>
                  <a:close/>
                </a:path>
              </a:pathLst>
            </a:custGeom>
            <a:solidFill>
              <a:srgbClr val="4C4C99"/>
            </a:solidFill>
            <a:ln w="9525">
              <a:noFill/>
              <a:round/>
              <a:headEnd/>
              <a:tailEnd/>
            </a:ln>
          </p:spPr>
          <p:txBody>
            <a:bodyPr/>
            <a:lstStyle/>
            <a:p>
              <a:endParaRPr lang="en-US" dirty="0"/>
            </a:p>
          </p:txBody>
        </p:sp>
        <p:sp>
          <p:nvSpPr>
            <p:cNvPr id="70" name="Freeform 13"/>
            <p:cNvSpPr>
              <a:spLocks/>
            </p:cNvSpPr>
            <p:nvPr/>
          </p:nvSpPr>
          <p:spPr bwMode="auto">
            <a:xfrm>
              <a:off x="3665538" y="2889250"/>
              <a:ext cx="366713" cy="395288"/>
            </a:xfrm>
            <a:custGeom>
              <a:avLst/>
              <a:gdLst>
                <a:gd name="T0" fmla="*/ 106 w 156"/>
                <a:gd name="T1" fmla="*/ 6 h 168"/>
                <a:gd name="T2" fmla="*/ 100 w 156"/>
                <a:gd name="T3" fmla="*/ 4 h 168"/>
                <a:gd name="T4" fmla="*/ 94 w 156"/>
                <a:gd name="T5" fmla="*/ 3 h 168"/>
                <a:gd name="T6" fmla="*/ 88 w 156"/>
                <a:gd name="T7" fmla="*/ 1 h 168"/>
                <a:gd name="T8" fmla="*/ 80 w 156"/>
                <a:gd name="T9" fmla="*/ 0 h 168"/>
                <a:gd name="T10" fmla="*/ 74 w 156"/>
                <a:gd name="T11" fmla="*/ 1 h 168"/>
                <a:gd name="T12" fmla="*/ 66 w 156"/>
                <a:gd name="T13" fmla="*/ 1 h 168"/>
                <a:gd name="T14" fmla="*/ 59 w 156"/>
                <a:gd name="T15" fmla="*/ 3 h 168"/>
                <a:gd name="T16" fmla="*/ 51 w 156"/>
                <a:gd name="T17" fmla="*/ 5 h 168"/>
                <a:gd name="T18" fmla="*/ 43 w 156"/>
                <a:gd name="T19" fmla="*/ 8 h 168"/>
                <a:gd name="T20" fmla="*/ 36 w 156"/>
                <a:gd name="T21" fmla="*/ 12 h 168"/>
                <a:gd name="T22" fmla="*/ 29 w 156"/>
                <a:gd name="T23" fmla="*/ 15 h 168"/>
                <a:gd name="T24" fmla="*/ 24 w 156"/>
                <a:gd name="T25" fmla="*/ 19 h 168"/>
                <a:gd name="T26" fmla="*/ 19 w 156"/>
                <a:gd name="T27" fmla="*/ 24 h 168"/>
                <a:gd name="T28" fmla="*/ 14 w 156"/>
                <a:gd name="T29" fmla="*/ 29 h 168"/>
                <a:gd name="T30" fmla="*/ 10 w 156"/>
                <a:gd name="T31" fmla="*/ 35 h 168"/>
                <a:gd name="T32" fmla="*/ 8 w 156"/>
                <a:gd name="T33" fmla="*/ 40 h 168"/>
                <a:gd name="T34" fmla="*/ 1 w 156"/>
                <a:gd name="T35" fmla="*/ 55 h 168"/>
                <a:gd name="T36" fmla="*/ 0 w 156"/>
                <a:gd name="T37" fmla="*/ 71 h 168"/>
                <a:gd name="T38" fmla="*/ 1 w 156"/>
                <a:gd name="T39" fmla="*/ 89 h 168"/>
                <a:gd name="T40" fmla="*/ 6 w 156"/>
                <a:gd name="T41" fmla="*/ 108 h 168"/>
                <a:gd name="T42" fmla="*/ 10 w 156"/>
                <a:gd name="T43" fmla="*/ 119 h 168"/>
                <a:gd name="T44" fmla="*/ 14 w 156"/>
                <a:gd name="T45" fmla="*/ 128 h 168"/>
                <a:gd name="T46" fmla="*/ 19 w 156"/>
                <a:gd name="T47" fmla="*/ 135 h 168"/>
                <a:gd name="T48" fmla="*/ 24 w 156"/>
                <a:gd name="T49" fmla="*/ 143 h 168"/>
                <a:gd name="T50" fmla="*/ 29 w 156"/>
                <a:gd name="T51" fmla="*/ 149 h 168"/>
                <a:gd name="T52" fmla="*/ 36 w 156"/>
                <a:gd name="T53" fmla="*/ 154 h 168"/>
                <a:gd name="T54" fmla="*/ 42 w 156"/>
                <a:gd name="T55" fmla="*/ 159 h 168"/>
                <a:gd name="T56" fmla="*/ 50 w 156"/>
                <a:gd name="T57" fmla="*/ 163 h 168"/>
                <a:gd name="T58" fmla="*/ 56 w 156"/>
                <a:gd name="T59" fmla="*/ 166 h 168"/>
                <a:gd name="T60" fmla="*/ 61 w 156"/>
                <a:gd name="T61" fmla="*/ 167 h 168"/>
                <a:gd name="T62" fmla="*/ 68 w 156"/>
                <a:gd name="T63" fmla="*/ 168 h 168"/>
                <a:gd name="T64" fmla="*/ 75 w 156"/>
                <a:gd name="T65" fmla="*/ 168 h 168"/>
                <a:gd name="T66" fmla="*/ 82 w 156"/>
                <a:gd name="T67" fmla="*/ 168 h 168"/>
                <a:gd name="T68" fmla="*/ 89 w 156"/>
                <a:gd name="T69" fmla="*/ 167 h 168"/>
                <a:gd name="T70" fmla="*/ 97 w 156"/>
                <a:gd name="T71" fmla="*/ 166 h 168"/>
                <a:gd name="T72" fmla="*/ 105 w 156"/>
                <a:gd name="T73" fmla="*/ 163 h 168"/>
                <a:gd name="T74" fmla="*/ 112 w 156"/>
                <a:gd name="T75" fmla="*/ 161 h 168"/>
                <a:gd name="T76" fmla="*/ 119 w 156"/>
                <a:gd name="T77" fmla="*/ 158 h 168"/>
                <a:gd name="T78" fmla="*/ 125 w 156"/>
                <a:gd name="T79" fmla="*/ 154 h 168"/>
                <a:gd name="T80" fmla="*/ 131 w 156"/>
                <a:gd name="T81" fmla="*/ 150 h 168"/>
                <a:gd name="T82" fmla="*/ 137 w 156"/>
                <a:gd name="T83" fmla="*/ 145 h 168"/>
                <a:gd name="T84" fmla="*/ 140 w 156"/>
                <a:gd name="T85" fmla="*/ 140 h 168"/>
                <a:gd name="T86" fmla="*/ 144 w 156"/>
                <a:gd name="T87" fmla="*/ 135 h 168"/>
                <a:gd name="T88" fmla="*/ 147 w 156"/>
                <a:gd name="T89" fmla="*/ 130 h 168"/>
                <a:gd name="T90" fmla="*/ 153 w 156"/>
                <a:gd name="T91" fmla="*/ 115 h 168"/>
                <a:gd name="T92" fmla="*/ 156 w 156"/>
                <a:gd name="T93" fmla="*/ 98 h 168"/>
                <a:gd name="T94" fmla="*/ 154 w 156"/>
                <a:gd name="T95" fmla="*/ 80 h 168"/>
                <a:gd name="T96" fmla="*/ 149 w 156"/>
                <a:gd name="T97" fmla="*/ 61 h 168"/>
                <a:gd name="T98" fmla="*/ 145 w 156"/>
                <a:gd name="T99" fmla="*/ 51 h 168"/>
                <a:gd name="T100" fmla="*/ 142 w 156"/>
                <a:gd name="T101" fmla="*/ 42 h 168"/>
                <a:gd name="T102" fmla="*/ 137 w 156"/>
                <a:gd name="T103" fmla="*/ 35 h 168"/>
                <a:gd name="T104" fmla="*/ 131 w 156"/>
                <a:gd name="T105" fmla="*/ 27 h 168"/>
                <a:gd name="T106" fmla="*/ 126 w 156"/>
                <a:gd name="T107" fmla="*/ 20 h 168"/>
                <a:gd name="T108" fmla="*/ 120 w 156"/>
                <a:gd name="T109" fmla="*/ 15 h 168"/>
                <a:gd name="T110" fmla="*/ 112 w 156"/>
                <a:gd name="T111" fmla="*/ 10 h 168"/>
                <a:gd name="T112" fmla="*/ 106 w 156"/>
                <a:gd name="T113" fmla="*/ 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
                <a:gd name="T172" fmla="*/ 0 h 168"/>
                <a:gd name="T173" fmla="*/ 156 w 156"/>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 h="168">
                  <a:moveTo>
                    <a:pt x="106" y="6"/>
                  </a:moveTo>
                  <a:lnTo>
                    <a:pt x="100" y="4"/>
                  </a:lnTo>
                  <a:lnTo>
                    <a:pt x="94" y="3"/>
                  </a:lnTo>
                  <a:lnTo>
                    <a:pt x="88" y="1"/>
                  </a:lnTo>
                  <a:lnTo>
                    <a:pt x="80" y="0"/>
                  </a:lnTo>
                  <a:lnTo>
                    <a:pt x="74" y="1"/>
                  </a:lnTo>
                  <a:lnTo>
                    <a:pt x="66" y="1"/>
                  </a:lnTo>
                  <a:lnTo>
                    <a:pt x="59" y="3"/>
                  </a:lnTo>
                  <a:lnTo>
                    <a:pt x="51" y="5"/>
                  </a:lnTo>
                  <a:lnTo>
                    <a:pt x="43" y="8"/>
                  </a:lnTo>
                  <a:lnTo>
                    <a:pt x="36" y="12"/>
                  </a:lnTo>
                  <a:lnTo>
                    <a:pt x="29" y="15"/>
                  </a:lnTo>
                  <a:lnTo>
                    <a:pt x="24" y="19"/>
                  </a:lnTo>
                  <a:lnTo>
                    <a:pt x="19" y="24"/>
                  </a:lnTo>
                  <a:lnTo>
                    <a:pt x="14" y="29"/>
                  </a:lnTo>
                  <a:lnTo>
                    <a:pt x="10" y="35"/>
                  </a:lnTo>
                  <a:lnTo>
                    <a:pt x="8" y="40"/>
                  </a:lnTo>
                  <a:lnTo>
                    <a:pt x="1" y="55"/>
                  </a:lnTo>
                  <a:lnTo>
                    <a:pt x="0" y="71"/>
                  </a:lnTo>
                  <a:lnTo>
                    <a:pt x="1" y="89"/>
                  </a:lnTo>
                  <a:lnTo>
                    <a:pt x="6" y="108"/>
                  </a:lnTo>
                  <a:lnTo>
                    <a:pt x="10" y="119"/>
                  </a:lnTo>
                  <a:lnTo>
                    <a:pt x="14" y="128"/>
                  </a:lnTo>
                  <a:lnTo>
                    <a:pt x="19" y="135"/>
                  </a:lnTo>
                  <a:lnTo>
                    <a:pt x="24" y="143"/>
                  </a:lnTo>
                  <a:lnTo>
                    <a:pt x="29" y="149"/>
                  </a:lnTo>
                  <a:lnTo>
                    <a:pt x="36" y="154"/>
                  </a:lnTo>
                  <a:lnTo>
                    <a:pt x="42" y="159"/>
                  </a:lnTo>
                  <a:lnTo>
                    <a:pt x="50" y="163"/>
                  </a:lnTo>
                  <a:lnTo>
                    <a:pt x="56" y="166"/>
                  </a:lnTo>
                  <a:lnTo>
                    <a:pt x="61" y="167"/>
                  </a:lnTo>
                  <a:lnTo>
                    <a:pt x="68" y="168"/>
                  </a:lnTo>
                  <a:lnTo>
                    <a:pt x="75" y="168"/>
                  </a:lnTo>
                  <a:lnTo>
                    <a:pt x="82" y="168"/>
                  </a:lnTo>
                  <a:lnTo>
                    <a:pt x="89" y="167"/>
                  </a:lnTo>
                  <a:lnTo>
                    <a:pt x="97" y="166"/>
                  </a:lnTo>
                  <a:lnTo>
                    <a:pt x="105" y="163"/>
                  </a:lnTo>
                  <a:lnTo>
                    <a:pt x="112" y="161"/>
                  </a:lnTo>
                  <a:lnTo>
                    <a:pt x="119" y="158"/>
                  </a:lnTo>
                  <a:lnTo>
                    <a:pt x="125" y="154"/>
                  </a:lnTo>
                  <a:lnTo>
                    <a:pt x="131" y="150"/>
                  </a:lnTo>
                  <a:lnTo>
                    <a:pt x="137" y="145"/>
                  </a:lnTo>
                  <a:lnTo>
                    <a:pt x="140" y="140"/>
                  </a:lnTo>
                  <a:lnTo>
                    <a:pt x="144" y="135"/>
                  </a:lnTo>
                  <a:lnTo>
                    <a:pt x="147" y="130"/>
                  </a:lnTo>
                  <a:lnTo>
                    <a:pt x="153" y="115"/>
                  </a:lnTo>
                  <a:lnTo>
                    <a:pt x="156" y="98"/>
                  </a:lnTo>
                  <a:lnTo>
                    <a:pt x="154" y="80"/>
                  </a:lnTo>
                  <a:lnTo>
                    <a:pt x="149" y="61"/>
                  </a:lnTo>
                  <a:lnTo>
                    <a:pt x="145" y="51"/>
                  </a:lnTo>
                  <a:lnTo>
                    <a:pt x="142" y="42"/>
                  </a:lnTo>
                  <a:lnTo>
                    <a:pt x="137" y="35"/>
                  </a:lnTo>
                  <a:lnTo>
                    <a:pt x="131" y="27"/>
                  </a:lnTo>
                  <a:lnTo>
                    <a:pt x="126" y="20"/>
                  </a:lnTo>
                  <a:lnTo>
                    <a:pt x="120" y="15"/>
                  </a:lnTo>
                  <a:lnTo>
                    <a:pt x="112" y="10"/>
                  </a:lnTo>
                  <a:lnTo>
                    <a:pt x="106" y="6"/>
                  </a:lnTo>
                  <a:close/>
                </a:path>
              </a:pathLst>
            </a:custGeom>
            <a:solidFill>
              <a:srgbClr val="4C4C99"/>
            </a:solidFill>
            <a:ln w="9525">
              <a:noFill/>
              <a:round/>
              <a:headEnd/>
              <a:tailEnd/>
            </a:ln>
          </p:spPr>
          <p:txBody>
            <a:bodyPr/>
            <a:lstStyle/>
            <a:p>
              <a:endParaRPr lang="en-US" dirty="0"/>
            </a:p>
          </p:txBody>
        </p:sp>
        <p:sp>
          <p:nvSpPr>
            <p:cNvPr id="71" name="Freeform 14"/>
            <p:cNvSpPr>
              <a:spLocks/>
            </p:cNvSpPr>
            <p:nvPr/>
          </p:nvSpPr>
          <p:spPr bwMode="auto">
            <a:xfrm>
              <a:off x="4013200" y="2746375"/>
              <a:ext cx="401638" cy="444500"/>
            </a:xfrm>
            <a:custGeom>
              <a:avLst/>
              <a:gdLst>
                <a:gd name="T0" fmla="*/ 50 w 171"/>
                <a:gd name="T1" fmla="*/ 189 h 189"/>
                <a:gd name="T2" fmla="*/ 0 w 171"/>
                <a:gd name="T3" fmla="*/ 39 h 189"/>
                <a:gd name="T4" fmla="*/ 32 w 171"/>
                <a:gd name="T5" fmla="*/ 28 h 189"/>
                <a:gd name="T6" fmla="*/ 126 w 171"/>
                <a:gd name="T7" fmla="*/ 112 h 189"/>
                <a:gd name="T8" fmla="*/ 92 w 171"/>
                <a:gd name="T9" fmla="*/ 9 h 189"/>
                <a:gd name="T10" fmla="*/ 121 w 171"/>
                <a:gd name="T11" fmla="*/ 0 h 189"/>
                <a:gd name="T12" fmla="*/ 171 w 171"/>
                <a:gd name="T13" fmla="*/ 148 h 189"/>
                <a:gd name="T14" fmla="*/ 140 w 171"/>
                <a:gd name="T15" fmla="*/ 158 h 189"/>
                <a:gd name="T16" fmla="*/ 43 w 171"/>
                <a:gd name="T17" fmla="*/ 73 h 189"/>
                <a:gd name="T18" fmla="*/ 79 w 171"/>
                <a:gd name="T19" fmla="*/ 178 h 189"/>
                <a:gd name="T20" fmla="*/ 50 w 171"/>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89"/>
                <a:gd name="T35" fmla="*/ 171 w 171"/>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89">
                  <a:moveTo>
                    <a:pt x="50" y="189"/>
                  </a:moveTo>
                  <a:lnTo>
                    <a:pt x="0" y="39"/>
                  </a:lnTo>
                  <a:lnTo>
                    <a:pt x="32" y="28"/>
                  </a:lnTo>
                  <a:lnTo>
                    <a:pt x="126" y="112"/>
                  </a:lnTo>
                  <a:lnTo>
                    <a:pt x="92" y="9"/>
                  </a:lnTo>
                  <a:lnTo>
                    <a:pt x="121" y="0"/>
                  </a:lnTo>
                  <a:lnTo>
                    <a:pt x="171" y="148"/>
                  </a:lnTo>
                  <a:lnTo>
                    <a:pt x="140" y="158"/>
                  </a:lnTo>
                  <a:lnTo>
                    <a:pt x="43" y="73"/>
                  </a:lnTo>
                  <a:lnTo>
                    <a:pt x="79" y="178"/>
                  </a:lnTo>
                  <a:lnTo>
                    <a:pt x="50" y="189"/>
                  </a:lnTo>
                  <a:close/>
                </a:path>
              </a:pathLst>
            </a:custGeom>
            <a:solidFill>
              <a:srgbClr val="4C4C99"/>
            </a:solidFill>
            <a:ln w="9525">
              <a:noFill/>
              <a:round/>
              <a:headEnd/>
              <a:tailEnd/>
            </a:ln>
          </p:spPr>
          <p:txBody>
            <a:bodyPr/>
            <a:lstStyle/>
            <a:p>
              <a:endParaRPr lang="en-US" dirty="0"/>
            </a:p>
          </p:txBody>
        </p:sp>
        <p:sp>
          <p:nvSpPr>
            <p:cNvPr id="72" name="Freeform 15"/>
            <p:cNvSpPr>
              <a:spLocks/>
            </p:cNvSpPr>
            <p:nvPr/>
          </p:nvSpPr>
          <p:spPr bwMode="auto">
            <a:xfrm>
              <a:off x="5029200" y="2608263"/>
              <a:ext cx="104775" cy="84138"/>
            </a:xfrm>
            <a:custGeom>
              <a:avLst/>
              <a:gdLst>
                <a:gd name="T0" fmla="*/ 35 w 45"/>
                <a:gd name="T1" fmla="*/ 0 h 36"/>
                <a:gd name="T2" fmla="*/ 37 w 45"/>
                <a:gd name="T3" fmla="*/ 2 h 36"/>
                <a:gd name="T4" fmla="*/ 40 w 45"/>
                <a:gd name="T5" fmla="*/ 3 h 36"/>
                <a:gd name="T6" fmla="*/ 43 w 45"/>
                <a:gd name="T7" fmla="*/ 7 h 36"/>
                <a:gd name="T8" fmla="*/ 44 w 45"/>
                <a:gd name="T9" fmla="*/ 11 h 36"/>
                <a:gd name="T10" fmla="*/ 45 w 45"/>
                <a:gd name="T11" fmla="*/ 14 h 36"/>
                <a:gd name="T12" fmla="*/ 45 w 45"/>
                <a:gd name="T13" fmla="*/ 18 h 36"/>
                <a:gd name="T14" fmla="*/ 44 w 45"/>
                <a:gd name="T15" fmla="*/ 21 h 36"/>
                <a:gd name="T16" fmla="*/ 43 w 45"/>
                <a:gd name="T17" fmla="*/ 23 h 36"/>
                <a:gd name="T18" fmla="*/ 40 w 45"/>
                <a:gd name="T19" fmla="*/ 25 h 36"/>
                <a:gd name="T20" fmla="*/ 39 w 45"/>
                <a:gd name="T21" fmla="*/ 26 h 36"/>
                <a:gd name="T22" fmla="*/ 36 w 45"/>
                <a:gd name="T23" fmla="*/ 27 h 36"/>
                <a:gd name="T24" fmla="*/ 32 w 45"/>
                <a:gd name="T25" fmla="*/ 28 h 36"/>
                <a:gd name="T26" fmla="*/ 9 w 45"/>
                <a:gd name="T27" fmla="*/ 36 h 36"/>
                <a:gd name="T28" fmla="*/ 0 w 45"/>
                <a:gd name="T29" fmla="*/ 11 h 36"/>
                <a:gd name="T30" fmla="*/ 23 w 45"/>
                <a:gd name="T31" fmla="*/ 2 h 36"/>
                <a:gd name="T32" fmla="*/ 27 w 45"/>
                <a:gd name="T33" fmla="*/ 0 h 36"/>
                <a:gd name="T34" fmla="*/ 30 w 45"/>
                <a:gd name="T35" fmla="*/ 0 h 36"/>
                <a:gd name="T36" fmla="*/ 32 w 45"/>
                <a:gd name="T37" fmla="*/ 0 h 36"/>
                <a:gd name="T38" fmla="*/ 35 w 4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6"/>
                <a:gd name="T62" fmla="*/ 45 w 4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6">
                  <a:moveTo>
                    <a:pt x="35" y="0"/>
                  </a:moveTo>
                  <a:lnTo>
                    <a:pt x="37" y="2"/>
                  </a:lnTo>
                  <a:lnTo>
                    <a:pt x="40" y="3"/>
                  </a:lnTo>
                  <a:lnTo>
                    <a:pt x="43" y="7"/>
                  </a:lnTo>
                  <a:lnTo>
                    <a:pt x="44" y="11"/>
                  </a:lnTo>
                  <a:lnTo>
                    <a:pt x="45" y="14"/>
                  </a:lnTo>
                  <a:lnTo>
                    <a:pt x="45" y="18"/>
                  </a:lnTo>
                  <a:lnTo>
                    <a:pt x="44" y="21"/>
                  </a:lnTo>
                  <a:lnTo>
                    <a:pt x="43" y="23"/>
                  </a:lnTo>
                  <a:lnTo>
                    <a:pt x="40" y="25"/>
                  </a:lnTo>
                  <a:lnTo>
                    <a:pt x="39" y="26"/>
                  </a:lnTo>
                  <a:lnTo>
                    <a:pt x="36" y="27"/>
                  </a:lnTo>
                  <a:lnTo>
                    <a:pt x="32" y="28"/>
                  </a:lnTo>
                  <a:lnTo>
                    <a:pt x="9" y="36"/>
                  </a:lnTo>
                  <a:lnTo>
                    <a:pt x="0" y="11"/>
                  </a:lnTo>
                  <a:lnTo>
                    <a:pt x="23" y="2"/>
                  </a:lnTo>
                  <a:lnTo>
                    <a:pt x="27" y="0"/>
                  </a:lnTo>
                  <a:lnTo>
                    <a:pt x="30" y="0"/>
                  </a:lnTo>
                  <a:lnTo>
                    <a:pt x="32" y="0"/>
                  </a:lnTo>
                  <a:lnTo>
                    <a:pt x="35" y="0"/>
                  </a:lnTo>
                  <a:close/>
                </a:path>
              </a:pathLst>
            </a:custGeom>
            <a:solidFill>
              <a:srgbClr val="FFFFFF"/>
            </a:solidFill>
            <a:ln w="9525">
              <a:noFill/>
              <a:round/>
              <a:headEnd/>
              <a:tailEnd/>
            </a:ln>
          </p:spPr>
          <p:txBody>
            <a:bodyPr/>
            <a:lstStyle/>
            <a:p>
              <a:endParaRPr lang="en-US" dirty="0"/>
            </a:p>
          </p:txBody>
        </p:sp>
        <p:sp>
          <p:nvSpPr>
            <p:cNvPr id="73" name="Freeform 16"/>
            <p:cNvSpPr>
              <a:spLocks/>
            </p:cNvSpPr>
            <p:nvPr/>
          </p:nvSpPr>
          <p:spPr bwMode="auto">
            <a:xfrm>
              <a:off x="5308600" y="2551113"/>
              <a:ext cx="60325" cy="101600"/>
            </a:xfrm>
            <a:custGeom>
              <a:avLst/>
              <a:gdLst>
                <a:gd name="T0" fmla="*/ 26 w 26"/>
                <a:gd name="T1" fmla="*/ 35 h 43"/>
                <a:gd name="T2" fmla="*/ 0 w 26"/>
                <a:gd name="T3" fmla="*/ 43 h 43"/>
                <a:gd name="T4" fmla="*/ 0 w 26"/>
                <a:gd name="T5" fmla="*/ 0 h 43"/>
                <a:gd name="T6" fmla="*/ 26 w 26"/>
                <a:gd name="T7" fmla="*/ 35 h 43"/>
                <a:gd name="T8" fmla="*/ 0 60000 65536"/>
                <a:gd name="T9" fmla="*/ 0 60000 65536"/>
                <a:gd name="T10" fmla="*/ 0 60000 65536"/>
                <a:gd name="T11" fmla="*/ 0 60000 65536"/>
                <a:gd name="T12" fmla="*/ 0 w 26"/>
                <a:gd name="T13" fmla="*/ 0 h 43"/>
                <a:gd name="T14" fmla="*/ 26 w 26"/>
                <a:gd name="T15" fmla="*/ 43 h 43"/>
              </a:gdLst>
              <a:ahLst/>
              <a:cxnLst>
                <a:cxn ang="T8">
                  <a:pos x="T0" y="T1"/>
                </a:cxn>
                <a:cxn ang="T9">
                  <a:pos x="T2" y="T3"/>
                </a:cxn>
                <a:cxn ang="T10">
                  <a:pos x="T4" y="T5"/>
                </a:cxn>
                <a:cxn ang="T11">
                  <a:pos x="T6" y="T7"/>
                </a:cxn>
              </a:cxnLst>
              <a:rect l="T12" t="T13" r="T14" b="T15"/>
              <a:pathLst>
                <a:path w="26" h="43">
                  <a:moveTo>
                    <a:pt x="26" y="35"/>
                  </a:moveTo>
                  <a:lnTo>
                    <a:pt x="0" y="43"/>
                  </a:lnTo>
                  <a:lnTo>
                    <a:pt x="0" y="0"/>
                  </a:lnTo>
                  <a:lnTo>
                    <a:pt x="26" y="35"/>
                  </a:lnTo>
                  <a:close/>
                </a:path>
              </a:pathLst>
            </a:custGeom>
            <a:solidFill>
              <a:srgbClr val="FFFFFF"/>
            </a:solidFill>
            <a:ln w="9525">
              <a:noFill/>
              <a:round/>
              <a:headEnd/>
              <a:tailEnd/>
            </a:ln>
          </p:spPr>
          <p:txBody>
            <a:bodyPr/>
            <a:lstStyle/>
            <a:p>
              <a:endParaRPr lang="en-US" dirty="0"/>
            </a:p>
          </p:txBody>
        </p:sp>
        <p:sp>
          <p:nvSpPr>
            <p:cNvPr id="74" name="Freeform 17"/>
            <p:cNvSpPr>
              <a:spLocks/>
            </p:cNvSpPr>
            <p:nvPr/>
          </p:nvSpPr>
          <p:spPr bwMode="auto">
            <a:xfrm>
              <a:off x="3740150" y="2957513"/>
              <a:ext cx="214313" cy="258763"/>
            </a:xfrm>
            <a:custGeom>
              <a:avLst/>
              <a:gdLst>
                <a:gd name="T0" fmla="*/ 29 w 91"/>
                <a:gd name="T1" fmla="*/ 105 h 110"/>
                <a:gd name="T2" fmla="*/ 22 w 91"/>
                <a:gd name="T3" fmla="*/ 99 h 110"/>
                <a:gd name="T4" fmla="*/ 15 w 91"/>
                <a:gd name="T5" fmla="*/ 91 h 110"/>
                <a:gd name="T6" fmla="*/ 10 w 91"/>
                <a:gd name="T7" fmla="*/ 81 h 110"/>
                <a:gd name="T8" fmla="*/ 5 w 91"/>
                <a:gd name="T9" fmla="*/ 69 h 110"/>
                <a:gd name="T10" fmla="*/ 1 w 91"/>
                <a:gd name="T11" fmla="*/ 58 h 110"/>
                <a:gd name="T12" fmla="*/ 0 w 91"/>
                <a:gd name="T13" fmla="*/ 46 h 110"/>
                <a:gd name="T14" fmla="*/ 0 w 91"/>
                <a:gd name="T15" fmla="*/ 36 h 110"/>
                <a:gd name="T16" fmla="*/ 3 w 91"/>
                <a:gd name="T17" fmla="*/ 27 h 110"/>
                <a:gd name="T18" fmla="*/ 6 w 91"/>
                <a:gd name="T19" fmla="*/ 20 h 110"/>
                <a:gd name="T20" fmla="*/ 13 w 91"/>
                <a:gd name="T21" fmla="*/ 12 h 110"/>
                <a:gd name="T22" fmla="*/ 19 w 91"/>
                <a:gd name="T23" fmla="*/ 7 h 110"/>
                <a:gd name="T24" fmla="*/ 28 w 91"/>
                <a:gd name="T25" fmla="*/ 3 h 110"/>
                <a:gd name="T26" fmla="*/ 37 w 91"/>
                <a:gd name="T27" fmla="*/ 0 h 110"/>
                <a:gd name="T28" fmla="*/ 46 w 91"/>
                <a:gd name="T29" fmla="*/ 0 h 110"/>
                <a:gd name="T30" fmla="*/ 54 w 91"/>
                <a:gd name="T31" fmla="*/ 3 h 110"/>
                <a:gd name="T32" fmla="*/ 62 w 91"/>
                <a:gd name="T33" fmla="*/ 7 h 110"/>
                <a:gd name="T34" fmla="*/ 70 w 91"/>
                <a:gd name="T35" fmla="*/ 13 h 110"/>
                <a:gd name="T36" fmla="*/ 77 w 91"/>
                <a:gd name="T37" fmla="*/ 21 h 110"/>
                <a:gd name="T38" fmla="*/ 82 w 91"/>
                <a:gd name="T39" fmla="*/ 31 h 110"/>
                <a:gd name="T40" fmla="*/ 85 w 91"/>
                <a:gd name="T41" fmla="*/ 42 h 110"/>
                <a:gd name="T42" fmla="*/ 89 w 91"/>
                <a:gd name="T43" fmla="*/ 54 h 110"/>
                <a:gd name="T44" fmla="*/ 91 w 91"/>
                <a:gd name="T45" fmla="*/ 65 h 110"/>
                <a:gd name="T46" fmla="*/ 91 w 91"/>
                <a:gd name="T47" fmla="*/ 76 h 110"/>
                <a:gd name="T48" fmla="*/ 88 w 91"/>
                <a:gd name="T49" fmla="*/ 85 h 110"/>
                <a:gd name="T50" fmla="*/ 84 w 91"/>
                <a:gd name="T51" fmla="*/ 92 h 110"/>
                <a:gd name="T52" fmla="*/ 79 w 91"/>
                <a:gd name="T53" fmla="*/ 99 h 110"/>
                <a:gd name="T54" fmla="*/ 71 w 91"/>
                <a:gd name="T55" fmla="*/ 105 h 110"/>
                <a:gd name="T56" fmla="*/ 64 w 91"/>
                <a:gd name="T57" fmla="*/ 109 h 110"/>
                <a:gd name="T58" fmla="*/ 55 w 91"/>
                <a:gd name="T59" fmla="*/ 110 h 110"/>
                <a:gd name="T60" fmla="*/ 46 w 91"/>
                <a:gd name="T61" fmla="*/ 110 h 110"/>
                <a:gd name="T62" fmla="*/ 37 w 91"/>
                <a:gd name="T63" fmla="*/ 109 h 110"/>
                <a:gd name="T64" fmla="*/ 29 w 91"/>
                <a:gd name="T65" fmla="*/ 10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0"/>
                <a:gd name="T101" fmla="*/ 91 w 9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0">
                  <a:moveTo>
                    <a:pt x="29" y="105"/>
                  </a:moveTo>
                  <a:lnTo>
                    <a:pt x="22" y="99"/>
                  </a:lnTo>
                  <a:lnTo>
                    <a:pt x="15" y="91"/>
                  </a:lnTo>
                  <a:lnTo>
                    <a:pt x="10" y="81"/>
                  </a:lnTo>
                  <a:lnTo>
                    <a:pt x="5" y="69"/>
                  </a:lnTo>
                  <a:lnTo>
                    <a:pt x="1" y="58"/>
                  </a:lnTo>
                  <a:lnTo>
                    <a:pt x="0" y="46"/>
                  </a:lnTo>
                  <a:lnTo>
                    <a:pt x="0" y="36"/>
                  </a:lnTo>
                  <a:lnTo>
                    <a:pt x="3" y="27"/>
                  </a:lnTo>
                  <a:lnTo>
                    <a:pt x="6" y="20"/>
                  </a:lnTo>
                  <a:lnTo>
                    <a:pt x="13" y="12"/>
                  </a:lnTo>
                  <a:lnTo>
                    <a:pt x="19" y="7"/>
                  </a:lnTo>
                  <a:lnTo>
                    <a:pt x="28" y="3"/>
                  </a:lnTo>
                  <a:lnTo>
                    <a:pt x="37" y="0"/>
                  </a:lnTo>
                  <a:lnTo>
                    <a:pt x="46" y="0"/>
                  </a:lnTo>
                  <a:lnTo>
                    <a:pt x="54" y="3"/>
                  </a:lnTo>
                  <a:lnTo>
                    <a:pt x="62" y="7"/>
                  </a:lnTo>
                  <a:lnTo>
                    <a:pt x="70" y="13"/>
                  </a:lnTo>
                  <a:lnTo>
                    <a:pt x="77" y="21"/>
                  </a:lnTo>
                  <a:lnTo>
                    <a:pt x="82" y="31"/>
                  </a:lnTo>
                  <a:lnTo>
                    <a:pt x="85" y="42"/>
                  </a:lnTo>
                  <a:lnTo>
                    <a:pt x="89" y="54"/>
                  </a:lnTo>
                  <a:lnTo>
                    <a:pt x="91" y="65"/>
                  </a:lnTo>
                  <a:lnTo>
                    <a:pt x="91" y="76"/>
                  </a:lnTo>
                  <a:lnTo>
                    <a:pt x="88" y="85"/>
                  </a:lnTo>
                  <a:lnTo>
                    <a:pt x="84" y="92"/>
                  </a:lnTo>
                  <a:lnTo>
                    <a:pt x="79" y="99"/>
                  </a:lnTo>
                  <a:lnTo>
                    <a:pt x="71" y="105"/>
                  </a:lnTo>
                  <a:lnTo>
                    <a:pt x="64" y="109"/>
                  </a:lnTo>
                  <a:lnTo>
                    <a:pt x="55" y="110"/>
                  </a:lnTo>
                  <a:lnTo>
                    <a:pt x="46" y="110"/>
                  </a:lnTo>
                  <a:lnTo>
                    <a:pt x="37" y="109"/>
                  </a:lnTo>
                  <a:lnTo>
                    <a:pt x="29" y="105"/>
                  </a:lnTo>
                  <a:close/>
                </a:path>
              </a:pathLst>
            </a:custGeom>
            <a:solidFill>
              <a:srgbClr val="FFFFFF"/>
            </a:solidFill>
            <a:ln w="9525">
              <a:noFill/>
              <a:round/>
              <a:headEnd/>
              <a:tailEnd/>
            </a:ln>
          </p:spPr>
          <p:txBody>
            <a:bodyPr/>
            <a:lstStyle/>
            <a:p>
              <a:endParaRPr lang="en-US" dirty="0"/>
            </a:p>
          </p:txBody>
        </p:sp>
        <p:sp>
          <p:nvSpPr>
            <p:cNvPr id="75" name="Freeform 18"/>
            <p:cNvSpPr>
              <a:spLocks/>
            </p:cNvSpPr>
            <p:nvPr/>
          </p:nvSpPr>
          <p:spPr bwMode="auto">
            <a:xfrm>
              <a:off x="3171825" y="2711450"/>
              <a:ext cx="1335088" cy="742950"/>
            </a:xfrm>
            <a:custGeom>
              <a:avLst/>
              <a:gdLst>
                <a:gd name="T0" fmla="*/ 69 w 568"/>
                <a:gd name="T1" fmla="*/ 96 h 316"/>
                <a:gd name="T2" fmla="*/ 41 w 568"/>
                <a:gd name="T3" fmla="*/ 248 h 316"/>
                <a:gd name="T4" fmla="*/ 53 w 568"/>
                <a:gd name="T5" fmla="*/ 260 h 316"/>
                <a:gd name="T6" fmla="*/ 145 w 568"/>
                <a:gd name="T7" fmla="*/ 316 h 316"/>
                <a:gd name="T8" fmla="*/ 341 w 568"/>
                <a:gd name="T9" fmla="*/ 296 h 316"/>
                <a:gd name="T10" fmla="*/ 421 w 568"/>
                <a:gd name="T11" fmla="*/ 252 h 316"/>
                <a:gd name="T12" fmla="*/ 461 w 568"/>
                <a:gd name="T13" fmla="*/ 204 h 316"/>
                <a:gd name="T14" fmla="*/ 549 w 568"/>
                <a:gd name="T15" fmla="*/ 200 h 316"/>
                <a:gd name="T16" fmla="*/ 537 w 568"/>
                <a:gd name="T17" fmla="*/ 112 h 316"/>
                <a:gd name="T18" fmla="*/ 489 w 568"/>
                <a:gd name="T19" fmla="*/ 40 h 316"/>
                <a:gd name="T20" fmla="*/ 477 w 568"/>
                <a:gd name="T21" fmla="*/ 16 h 316"/>
                <a:gd name="T22" fmla="*/ 441 w 568"/>
                <a:gd name="T23" fmla="*/ 0 h 316"/>
                <a:gd name="T24" fmla="*/ 265 w 568"/>
                <a:gd name="T25" fmla="*/ 4 h 316"/>
                <a:gd name="T26" fmla="*/ 121 w 568"/>
                <a:gd name="T27" fmla="*/ 40 h 316"/>
                <a:gd name="T28" fmla="*/ 89 w 568"/>
                <a:gd name="T29" fmla="*/ 72 h 316"/>
                <a:gd name="T30" fmla="*/ 69 w 568"/>
                <a:gd name="T31" fmla="*/ 96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316"/>
                <a:gd name="T50" fmla="*/ 568 w 568"/>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316">
                  <a:moveTo>
                    <a:pt x="69" y="96"/>
                  </a:moveTo>
                  <a:cubicBezTo>
                    <a:pt x="0" y="106"/>
                    <a:pt x="32" y="160"/>
                    <a:pt x="41" y="248"/>
                  </a:cubicBezTo>
                  <a:cubicBezTo>
                    <a:pt x="42" y="254"/>
                    <a:pt x="49" y="256"/>
                    <a:pt x="53" y="260"/>
                  </a:cubicBezTo>
                  <a:cubicBezTo>
                    <a:pt x="90" y="304"/>
                    <a:pt x="93" y="299"/>
                    <a:pt x="145" y="316"/>
                  </a:cubicBezTo>
                  <a:cubicBezTo>
                    <a:pt x="288" y="312"/>
                    <a:pt x="250" y="309"/>
                    <a:pt x="341" y="296"/>
                  </a:cubicBezTo>
                  <a:cubicBezTo>
                    <a:pt x="376" y="261"/>
                    <a:pt x="360" y="259"/>
                    <a:pt x="421" y="252"/>
                  </a:cubicBezTo>
                  <a:cubicBezTo>
                    <a:pt x="434" y="243"/>
                    <a:pt x="445" y="206"/>
                    <a:pt x="461" y="204"/>
                  </a:cubicBezTo>
                  <a:cubicBezTo>
                    <a:pt x="490" y="199"/>
                    <a:pt x="520" y="201"/>
                    <a:pt x="549" y="200"/>
                  </a:cubicBezTo>
                  <a:cubicBezTo>
                    <a:pt x="568" y="171"/>
                    <a:pt x="567" y="132"/>
                    <a:pt x="537" y="112"/>
                  </a:cubicBezTo>
                  <a:cubicBezTo>
                    <a:pt x="524" y="92"/>
                    <a:pt x="497" y="63"/>
                    <a:pt x="489" y="40"/>
                  </a:cubicBezTo>
                  <a:cubicBezTo>
                    <a:pt x="486" y="30"/>
                    <a:pt x="485" y="24"/>
                    <a:pt x="477" y="16"/>
                  </a:cubicBezTo>
                  <a:cubicBezTo>
                    <a:pt x="468" y="7"/>
                    <a:pt x="441" y="0"/>
                    <a:pt x="441" y="0"/>
                  </a:cubicBezTo>
                  <a:cubicBezTo>
                    <a:pt x="382" y="1"/>
                    <a:pt x="324" y="2"/>
                    <a:pt x="265" y="4"/>
                  </a:cubicBezTo>
                  <a:cubicBezTo>
                    <a:pt x="219" y="6"/>
                    <a:pt x="167" y="31"/>
                    <a:pt x="121" y="40"/>
                  </a:cubicBezTo>
                  <a:cubicBezTo>
                    <a:pt x="111" y="50"/>
                    <a:pt x="99" y="63"/>
                    <a:pt x="89" y="72"/>
                  </a:cubicBezTo>
                  <a:cubicBezTo>
                    <a:pt x="64" y="93"/>
                    <a:pt x="60" y="78"/>
                    <a:pt x="69" y="96"/>
                  </a:cubicBezTo>
                  <a:close/>
                </a:path>
              </a:pathLst>
            </a:custGeom>
            <a:solidFill>
              <a:schemeClr val="bg1"/>
            </a:solidFill>
            <a:ln w="9525">
              <a:noFill/>
              <a:round/>
              <a:headEnd/>
              <a:tailEnd/>
            </a:ln>
          </p:spPr>
          <p:txBody>
            <a:bodyPr/>
            <a:lstStyle/>
            <a:p>
              <a:endParaRPr lang="en-US" dirty="0"/>
            </a:p>
          </p:txBody>
        </p:sp>
        <p:sp>
          <p:nvSpPr>
            <p:cNvPr id="76" name="Freeform 19"/>
            <p:cNvSpPr>
              <a:spLocks/>
            </p:cNvSpPr>
            <p:nvPr/>
          </p:nvSpPr>
          <p:spPr bwMode="auto">
            <a:xfrm>
              <a:off x="4703763" y="2271713"/>
              <a:ext cx="1246188" cy="636588"/>
            </a:xfrm>
            <a:custGeom>
              <a:avLst/>
              <a:gdLst>
                <a:gd name="T0" fmla="*/ 477 w 530"/>
                <a:gd name="T1" fmla="*/ 7 h 271"/>
                <a:gd name="T2" fmla="*/ 221 w 530"/>
                <a:gd name="T3" fmla="*/ 35 h 271"/>
                <a:gd name="T4" fmla="*/ 169 w 530"/>
                <a:gd name="T5" fmla="*/ 71 h 271"/>
                <a:gd name="T6" fmla="*/ 137 w 530"/>
                <a:gd name="T7" fmla="*/ 79 h 271"/>
                <a:gd name="T8" fmla="*/ 101 w 530"/>
                <a:gd name="T9" fmla="*/ 103 h 271"/>
                <a:gd name="T10" fmla="*/ 57 w 530"/>
                <a:gd name="T11" fmla="*/ 127 h 271"/>
                <a:gd name="T12" fmla="*/ 33 w 530"/>
                <a:gd name="T13" fmla="*/ 143 h 271"/>
                <a:gd name="T14" fmla="*/ 33 w 530"/>
                <a:gd name="T15" fmla="*/ 199 h 271"/>
                <a:gd name="T16" fmla="*/ 53 w 530"/>
                <a:gd name="T17" fmla="*/ 223 h 271"/>
                <a:gd name="T18" fmla="*/ 65 w 530"/>
                <a:gd name="T19" fmla="*/ 247 h 271"/>
                <a:gd name="T20" fmla="*/ 89 w 530"/>
                <a:gd name="T21" fmla="*/ 263 h 271"/>
                <a:gd name="T22" fmla="*/ 101 w 530"/>
                <a:gd name="T23" fmla="*/ 271 h 271"/>
                <a:gd name="T24" fmla="*/ 217 w 530"/>
                <a:gd name="T25" fmla="*/ 255 h 271"/>
                <a:gd name="T26" fmla="*/ 269 w 530"/>
                <a:gd name="T27" fmla="*/ 235 h 271"/>
                <a:gd name="T28" fmla="*/ 385 w 530"/>
                <a:gd name="T29" fmla="*/ 199 h 271"/>
                <a:gd name="T30" fmla="*/ 413 w 530"/>
                <a:gd name="T31" fmla="*/ 183 h 271"/>
                <a:gd name="T32" fmla="*/ 425 w 530"/>
                <a:gd name="T33" fmla="*/ 171 h 271"/>
                <a:gd name="T34" fmla="*/ 437 w 530"/>
                <a:gd name="T35" fmla="*/ 163 h 271"/>
                <a:gd name="T36" fmla="*/ 505 w 530"/>
                <a:gd name="T37" fmla="*/ 147 h 271"/>
                <a:gd name="T38" fmla="*/ 509 w 530"/>
                <a:gd name="T39" fmla="*/ 31 h 271"/>
                <a:gd name="T40" fmla="*/ 477 w 530"/>
                <a:gd name="T41" fmla="*/ 7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0"/>
                <a:gd name="T64" fmla="*/ 0 h 271"/>
                <a:gd name="T65" fmla="*/ 530 w 530"/>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0" h="271">
                  <a:moveTo>
                    <a:pt x="477" y="7"/>
                  </a:moveTo>
                  <a:cubicBezTo>
                    <a:pt x="370" y="9"/>
                    <a:pt x="308" y="0"/>
                    <a:pt x="221" y="35"/>
                  </a:cubicBezTo>
                  <a:cubicBezTo>
                    <a:pt x="201" y="55"/>
                    <a:pt x="195" y="62"/>
                    <a:pt x="169" y="71"/>
                  </a:cubicBezTo>
                  <a:cubicBezTo>
                    <a:pt x="160" y="74"/>
                    <a:pt x="146" y="74"/>
                    <a:pt x="137" y="79"/>
                  </a:cubicBezTo>
                  <a:cubicBezTo>
                    <a:pt x="130" y="83"/>
                    <a:pt x="111" y="97"/>
                    <a:pt x="101" y="103"/>
                  </a:cubicBezTo>
                  <a:cubicBezTo>
                    <a:pt x="86" y="112"/>
                    <a:pt x="72" y="119"/>
                    <a:pt x="57" y="127"/>
                  </a:cubicBezTo>
                  <a:cubicBezTo>
                    <a:pt x="49" y="132"/>
                    <a:pt x="33" y="143"/>
                    <a:pt x="33" y="143"/>
                  </a:cubicBezTo>
                  <a:cubicBezTo>
                    <a:pt x="21" y="161"/>
                    <a:pt x="0" y="188"/>
                    <a:pt x="33" y="199"/>
                  </a:cubicBezTo>
                  <a:cubicBezTo>
                    <a:pt x="34" y="201"/>
                    <a:pt x="53" y="223"/>
                    <a:pt x="53" y="223"/>
                  </a:cubicBezTo>
                  <a:cubicBezTo>
                    <a:pt x="63" y="238"/>
                    <a:pt x="50" y="234"/>
                    <a:pt x="65" y="247"/>
                  </a:cubicBezTo>
                  <a:cubicBezTo>
                    <a:pt x="72" y="253"/>
                    <a:pt x="81" y="258"/>
                    <a:pt x="89" y="263"/>
                  </a:cubicBezTo>
                  <a:cubicBezTo>
                    <a:pt x="93" y="266"/>
                    <a:pt x="101" y="271"/>
                    <a:pt x="101" y="271"/>
                  </a:cubicBezTo>
                  <a:cubicBezTo>
                    <a:pt x="140" y="266"/>
                    <a:pt x="177" y="258"/>
                    <a:pt x="217" y="255"/>
                  </a:cubicBezTo>
                  <a:cubicBezTo>
                    <a:pt x="261" y="237"/>
                    <a:pt x="243" y="244"/>
                    <a:pt x="269" y="235"/>
                  </a:cubicBezTo>
                  <a:cubicBezTo>
                    <a:pt x="298" y="206"/>
                    <a:pt x="346" y="204"/>
                    <a:pt x="385" y="199"/>
                  </a:cubicBezTo>
                  <a:cubicBezTo>
                    <a:pt x="417" y="167"/>
                    <a:pt x="375" y="204"/>
                    <a:pt x="413" y="183"/>
                  </a:cubicBezTo>
                  <a:cubicBezTo>
                    <a:pt x="418" y="180"/>
                    <a:pt x="421" y="175"/>
                    <a:pt x="425" y="171"/>
                  </a:cubicBezTo>
                  <a:cubicBezTo>
                    <a:pt x="429" y="168"/>
                    <a:pt x="433" y="165"/>
                    <a:pt x="437" y="163"/>
                  </a:cubicBezTo>
                  <a:cubicBezTo>
                    <a:pt x="456" y="154"/>
                    <a:pt x="484" y="150"/>
                    <a:pt x="505" y="147"/>
                  </a:cubicBezTo>
                  <a:cubicBezTo>
                    <a:pt x="530" y="109"/>
                    <a:pt x="529" y="116"/>
                    <a:pt x="509" y="31"/>
                  </a:cubicBezTo>
                  <a:cubicBezTo>
                    <a:pt x="507" y="20"/>
                    <a:pt x="470" y="14"/>
                    <a:pt x="477" y="7"/>
                  </a:cubicBezTo>
                  <a:close/>
                </a:path>
              </a:pathLst>
            </a:custGeom>
            <a:solidFill>
              <a:schemeClr val="bg1"/>
            </a:solidFill>
            <a:ln w="9525">
              <a:noFill/>
              <a:round/>
              <a:headEnd/>
              <a:tailEnd/>
            </a:ln>
          </p:spPr>
          <p:txBody>
            <a:bodyPr/>
            <a:lstStyle/>
            <a:p>
              <a:endParaRPr lang="en-US" dirty="0"/>
            </a:p>
          </p:txBody>
        </p:sp>
        <p:sp>
          <p:nvSpPr>
            <p:cNvPr id="77" name="Freeform 20"/>
            <p:cNvSpPr>
              <a:spLocks/>
            </p:cNvSpPr>
            <p:nvPr/>
          </p:nvSpPr>
          <p:spPr bwMode="auto">
            <a:xfrm>
              <a:off x="3824288" y="4481513"/>
              <a:ext cx="530225" cy="674688"/>
            </a:xfrm>
            <a:custGeom>
              <a:avLst/>
              <a:gdLst>
                <a:gd name="T0" fmla="*/ 0 w 225"/>
                <a:gd name="T1" fmla="*/ 44 h 287"/>
                <a:gd name="T2" fmla="*/ 88 w 225"/>
                <a:gd name="T3" fmla="*/ 287 h 287"/>
                <a:gd name="T4" fmla="*/ 225 w 225"/>
                <a:gd name="T5" fmla="*/ 287 h 287"/>
                <a:gd name="T6" fmla="*/ 122 w 225"/>
                <a:gd name="T7" fmla="*/ 0 h 287"/>
                <a:gd name="T8" fmla="*/ 0 w 225"/>
                <a:gd name="T9" fmla="*/ 44 h 287"/>
                <a:gd name="T10" fmla="*/ 0 60000 65536"/>
                <a:gd name="T11" fmla="*/ 0 60000 65536"/>
                <a:gd name="T12" fmla="*/ 0 60000 65536"/>
                <a:gd name="T13" fmla="*/ 0 60000 65536"/>
                <a:gd name="T14" fmla="*/ 0 60000 65536"/>
                <a:gd name="T15" fmla="*/ 0 w 225"/>
                <a:gd name="T16" fmla="*/ 0 h 287"/>
                <a:gd name="T17" fmla="*/ 225 w 225"/>
                <a:gd name="T18" fmla="*/ 287 h 287"/>
              </a:gdLst>
              <a:ahLst/>
              <a:cxnLst>
                <a:cxn ang="T10">
                  <a:pos x="T0" y="T1"/>
                </a:cxn>
                <a:cxn ang="T11">
                  <a:pos x="T2" y="T3"/>
                </a:cxn>
                <a:cxn ang="T12">
                  <a:pos x="T4" y="T5"/>
                </a:cxn>
                <a:cxn ang="T13">
                  <a:pos x="T6" y="T7"/>
                </a:cxn>
                <a:cxn ang="T14">
                  <a:pos x="T8" y="T9"/>
                </a:cxn>
              </a:cxnLst>
              <a:rect l="T15" t="T16" r="T17" b="T18"/>
              <a:pathLst>
                <a:path w="225" h="287">
                  <a:moveTo>
                    <a:pt x="0" y="44"/>
                  </a:moveTo>
                  <a:lnTo>
                    <a:pt x="88" y="287"/>
                  </a:lnTo>
                  <a:lnTo>
                    <a:pt x="225" y="287"/>
                  </a:lnTo>
                  <a:lnTo>
                    <a:pt x="122" y="0"/>
                  </a:lnTo>
                  <a:lnTo>
                    <a:pt x="0" y="44"/>
                  </a:lnTo>
                  <a:close/>
                </a:path>
              </a:pathLst>
            </a:custGeom>
            <a:solidFill>
              <a:srgbClr val="00007F"/>
            </a:solidFill>
            <a:ln w="9525">
              <a:noFill/>
              <a:round/>
              <a:headEnd/>
              <a:tailEnd/>
            </a:ln>
          </p:spPr>
          <p:txBody>
            <a:bodyPr/>
            <a:lstStyle/>
            <a:p>
              <a:endParaRPr lang="en-US" dirty="0"/>
            </a:p>
          </p:txBody>
        </p:sp>
        <p:sp>
          <p:nvSpPr>
            <p:cNvPr id="78" name="Freeform 21"/>
            <p:cNvSpPr>
              <a:spLocks/>
            </p:cNvSpPr>
            <p:nvPr/>
          </p:nvSpPr>
          <p:spPr bwMode="auto">
            <a:xfrm>
              <a:off x="3748088" y="1909763"/>
              <a:ext cx="2851150" cy="3246438"/>
            </a:xfrm>
            <a:custGeom>
              <a:avLst/>
              <a:gdLst>
                <a:gd name="T0" fmla="*/ 1213 w 1213"/>
                <a:gd name="T1" fmla="*/ 850 h 1381"/>
                <a:gd name="T2" fmla="*/ 928 w 1213"/>
                <a:gd name="T3" fmla="*/ 0 h 1381"/>
                <a:gd name="T4" fmla="*/ 0 w 1213"/>
                <a:gd name="T5" fmla="*/ 310 h 1381"/>
                <a:gd name="T6" fmla="*/ 358 w 1213"/>
                <a:gd name="T7" fmla="*/ 1381 h 1381"/>
                <a:gd name="T8" fmla="*/ 880 w 1213"/>
                <a:gd name="T9" fmla="*/ 1381 h 1381"/>
                <a:gd name="T10" fmla="*/ 1177 w 1213"/>
                <a:gd name="T11" fmla="*/ 1281 h 1381"/>
                <a:gd name="T12" fmla="*/ 1213 w 1213"/>
                <a:gd name="T13" fmla="*/ 850 h 1381"/>
                <a:gd name="T14" fmla="*/ 0 60000 65536"/>
                <a:gd name="T15" fmla="*/ 0 60000 65536"/>
                <a:gd name="T16" fmla="*/ 0 60000 65536"/>
                <a:gd name="T17" fmla="*/ 0 60000 65536"/>
                <a:gd name="T18" fmla="*/ 0 60000 65536"/>
                <a:gd name="T19" fmla="*/ 0 60000 65536"/>
                <a:gd name="T20" fmla="*/ 0 60000 65536"/>
                <a:gd name="T21" fmla="*/ 0 w 1213"/>
                <a:gd name="T22" fmla="*/ 0 h 1381"/>
                <a:gd name="T23" fmla="*/ 1213 w 1213"/>
                <a:gd name="T24" fmla="*/ 1381 h 1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 h="1381">
                  <a:moveTo>
                    <a:pt x="1213" y="850"/>
                  </a:moveTo>
                  <a:lnTo>
                    <a:pt x="928" y="0"/>
                  </a:lnTo>
                  <a:lnTo>
                    <a:pt x="0" y="310"/>
                  </a:lnTo>
                  <a:lnTo>
                    <a:pt x="358" y="1381"/>
                  </a:lnTo>
                  <a:lnTo>
                    <a:pt x="880" y="1381"/>
                  </a:lnTo>
                  <a:lnTo>
                    <a:pt x="1177" y="1281"/>
                  </a:lnTo>
                  <a:lnTo>
                    <a:pt x="1213" y="850"/>
                  </a:lnTo>
                  <a:close/>
                </a:path>
              </a:pathLst>
            </a:custGeom>
            <a:solidFill>
              <a:srgbClr val="FFFFFF"/>
            </a:solidFill>
            <a:ln w="9525">
              <a:noFill/>
              <a:round/>
              <a:headEnd/>
              <a:tailEnd/>
            </a:ln>
          </p:spPr>
          <p:txBody>
            <a:bodyPr/>
            <a:lstStyle/>
            <a:p>
              <a:endParaRPr lang="en-US" dirty="0"/>
            </a:p>
          </p:txBody>
        </p:sp>
        <p:sp>
          <p:nvSpPr>
            <p:cNvPr id="79" name="Freeform 22"/>
            <p:cNvSpPr>
              <a:spLocks/>
            </p:cNvSpPr>
            <p:nvPr/>
          </p:nvSpPr>
          <p:spPr bwMode="auto">
            <a:xfrm>
              <a:off x="4264025" y="2986088"/>
              <a:ext cx="1563688" cy="550863"/>
            </a:xfrm>
            <a:custGeom>
              <a:avLst/>
              <a:gdLst>
                <a:gd name="T0" fmla="*/ 12 w 665"/>
                <a:gd name="T1" fmla="*/ 233 h 234"/>
                <a:gd name="T2" fmla="*/ 660 w 665"/>
                <a:gd name="T3" fmla="*/ 18 h 234"/>
                <a:gd name="T4" fmla="*/ 660 w 665"/>
                <a:gd name="T5" fmla="*/ 18 h 234"/>
                <a:gd name="T6" fmla="*/ 662 w 665"/>
                <a:gd name="T7" fmla="*/ 16 h 234"/>
                <a:gd name="T8" fmla="*/ 665 w 665"/>
                <a:gd name="T9" fmla="*/ 14 h 234"/>
                <a:gd name="T10" fmla="*/ 665 w 665"/>
                <a:gd name="T11" fmla="*/ 10 h 234"/>
                <a:gd name="T12" fmla="*/ 665 w 665"/>
                <a:gd name="T13" fmla="*/ 6 h 234"/>
                <a:gd name="T14" fmla="*/ 663 w 665"/>
                <a:gd name="T15" fmla="*/ 2 h 234"/>
                <a:gd name="T16" fmla="*/ 661 w 665"/>
                <a:gd name="T17" fmla="*/ 1 h 234"/>
                <a:gd name="T18" fmla="*/ 657 w 665"/>
                <a:gd name="T19" fmla="*/ 0 h 234"/>
                <a:gd name="T20" fmla="*/ 653 w 665"/>
                <a:gd name="T21" fmla="*/ 0 h 234"/>
                <a:gd name="T22" fmla="*/ 653 w 665"/>
                <a:gd name="T23" fmla="*/ 0 h 234"/>
                <a:gd name="T24" fmla="*/ 7 w 665"/>
                <a:gd name="T25" fmla="*/ 215 h 234"/>
                <a:gd name="T26" fmla="*/ 7 w 665"/>
                <a:gd name="T27" fmla="*/ 215 h 234"/>
                <a:gd name="T28" fmla="*/ 3 w 665"/>
                <a:gd name="T29" fmla="*/ 218 h 234"/>
                <a:gd name="T30" fmla="*/ 1 w 665"/>
                <a:gd name="T31" fmla="*/ 220 h 234"/>
                <a:gd name="T32" fmla="*/ 0 w 665"/>
                <a:gd name="T33" fmla="*/ 224 h 234"/>
                <a:gd name="T34" fmla="*/ 0 w 665"/>
                <a:gd name="T35" fmla="*/ 228 h 234"/>
                <a:gd name="T36" fmla="*/ 3 w 665"/>
                <a:gd name="T37" fmla="*/ 232 h 234"/>
                <a:gd name="T38" fmla="*/ 5 w 665"/>
                <a:gd name="T39" fmla="*/ 233 h 234"/>
                <a:gd name="T40" fmla="*/ 9 w 665"/>
                <a:gd name="T41" fmla="*/ 234 h 234"/>
                <a:gd name="T42" fmla="*/ 12 w 665"/>
                <a:gd name="T43" fmla="*/ 233 h 234"/>
                <a:gd name="T44" fmla="*/ 12 w 665"/>
                <a:gd name="T45" fmla="*/ 23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4"/>
                <a:gd name="T71" fmla="*/ 665 w 665"/>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4">
                  <a:moveTo>
                    <a:pt x="12" y="233"/>
                  </a:moveTo>
                  <a:lnTo>
                    <a:pt x="660" y="18"/>
                  </a:lnTo>
                  <a:lnTo>
                    <a:pt x="662" y="16"/>
                  </a:lnTo>
                  <a:lnTo>
                    <a:pt x="665" y="14"/>
                  </a:lnTo>
                  <a:lnTo>
                    <a:pt x="665" y="10"/>
                  </a:lnTo>
                  <a:lnTo>
                    <a:pt x="665" y="6"/>
                  </a:lnTo>
                  <a:lnTo>
                    <a:pt x="663" y="2"/>
                  </a:lnTo>
                  <a:lnTo>
                    <a:pt x="661" y="1"/>
                  </a:lnTo>
                  <a:lnTo>
                    <a:pt x="657" y="0"/>
                  </a:lnTo>
                  <a:lnTo>
                    <a:pt x="653" y="0"/>
                  </a:lnTo>
                  <a:lnTo>
                    <a:pt x="7" y="215"/>
                  </a:lnTo>
                  <a:lnTo>
                    <a:pt x="3" y="218"/>
                  </a:lnTo>
                  <a:lnTo>
                    <a:pt x="1" y="220"/>
                  </a:lnTo>
                  <a:lnTo>
                    <a:pt x="0" y="224"/>
                  </a:lnTo>
                  <a:lnTo>
                    <a:pt x="0" y="228"/>
                  </a:lnTo>
                  <a:lnTo>
                    <a:pt x="3" y="232"/>
                  </a:lnTo>
                  <a:lnTo>
                    <a:pt x="5" y="233"/>
                  </a:lnTo>
                  <a:lnTo>
                    <a:pt x="9" y="234"/>
                  </a:lnTo>
                  <a:lnTo>
                    <a:pt x="12" y="233"/>
                  </a:lnTo>
                  <a:close/>
                </a:path>
              </a:pathLst>
            </a:custGeom>
            <a:solidFill>
              <a:srgbClr val="9696BA"/>
            </a:solidFill>
            <a:ln w="9525">
              <a:noFill/>
              <a:round/>
              <a:headEnd/>
              <a:tailEnd/>
            </a:ln>
          </p:spPr>
          <p:txBody>
            <a:bodyPr/>
            <a:lstStyle/>
            <a:p>
              <a:endParaRPr lang="en-US" dirty="0"/>
            </a:p>
          </p:txBody>
        </p:sp>
        <p:sp>
          <p:nvSpPr>
            <p:cNvPr id="80" name="Freeform 23"/>
            <p:cNvSpPr>
              <a:spLocks/>
            </p:cNvSpPr>
            <p:nvPr/>
          </p:nvSpPr>
          <p:spPr bwMode="auto">
            <a:xfrm>
              <a:off x="4337050" y="3138488"/>
              <a:ext cx="1743075" cy="609600"/>
            </a:xfrm>
            <a:custGeom>
              <a:avLst/>
              <a:gdLst>
                <a:gd name="T0" fmla="*/ 11 w 741"/>
                <a:gd name="T1" fmla="*/ 259 h 259"/>
                <a:gd name="T2" fmla="*/ 734 w 741"/>
                <a:gd name="T3" fmla="*/ 18 h 259"/>
                <a:gd name="T4" fmla="*/ 734 w 741"/>
                <a:gd name="T5" fmla="*/ 18 h 259"/>
                <a:gd name="T6" fmla="*/ 738 w 741"/>
                <a:gd name="T7" fmla="*/ 15 h 259"/>
                <a:gd name="T8" fmla="*/ 740 w 741"/>
                <a:gd name="T9" fmla="*/ 13 h 259"/>
                <a:gd name="T10" fmla="*/ 741 w 741"/>
                <a:gd name="T11" fmla="*/ 9 h 259"/>
                <a:gd name="T12" fmla="*/ 740 w 741"/>
                <a:gd name="T13" fmla="*/ 5 h 259"/>
                <a:gd name="T14" fmla="*/ 738 w 741"/>
                <a:gd name="T15" fmla="*/ 2 h 259"/>
                <a:gd name="T16" fmla="*/ 736 w 741"/>
                <a:gd name="T17" fmla="*/ 0 h 259"/>
                <a:gd name="T18" fmla="*/ 732 w 741"/>
                <a:gd name="T19" fmla="*/ 0 h 259"/>
                <a:gd name="T20" fmla="*/ 728 w 741"/>
                <a:gd name="T21" fmla="*/ 0 h 259"/>
                <a:gd name="T22" fmla="*/ 728 w 741"/>
                <a:gd name="T23" fmla="*/ 0 h 259"/>
                <a:gd name="T24" fmla="*/ 5 w 741"/>
                <a:gd name="T25" fmla="*/ 241 h 259"/>
                <a:gd name="T26" fmla="*/ 5 w 741"/>
                <a:gd name="T27" fmla="*/ 241 h 259"/>
                <a:gd name="T28" fmla="*/ 2 w 741"/>
                <a:gd name="T29" fmla="*/ 242 h 259"/>
                <a:gd name="T30" fmla="*/ 1 w 741"/>
                <a:gd name="T31" fmla="*/ 245 h 259"/>
                <a:gd name="T32" fmla="*/ 0 w 741"/>
                <a:gd name="T33" fmla="*/ 248 h 259"/>
                <a:gd name="T34" fmla="*/ 0 w 741"/>
                <a:gd name="T35" fmla="*/ 252 h 259"/>
                <a:gd name="T36" fmla="*/ 1 w 741"/>
                <a:gd name="T37" fmla="*/ 256 h 259"/>
                <a:gd name="T38" fmla="*/ 4 w 741"/>
                <a:gd name="T39" fmla="*/ 257 h 259"/>
                <a:gd name="T40" fmla="*/ 7 w 741"/>
                <a:gd name="T41" fmla="*/ 259 h 259"/>
                <a:gd name="T42" fmla="*/ 11 w 741"/>
                <a:gd name="T43" fmla="*/ 259 h 259"/>
                <a:gd name="T44" fmla="*/ 11 w 741"/>
                <a:gd name="T45" fmla="*/ 259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9"/>
                <a:gd name="T71" fmla="*/ 741 w 741"/>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9">
                  <a:moveTo>
                    <a:pt x="11" y="259"/>
                  </a:moveTo>
                  <a:lnTo>
                    <a:pt x="734" y="18"/>
                  </a:lnTo>
                  <a:lnTo>
                    <a:pt x="738" y="15"/>
                  </a:lnTo>
                  <a:lnTo>
                    <a:pt x="740" y="13"/>
                  </a:lnTo>
                  <a:lnTo>
                    <a:pt x="741" y="9"/>
                  </a:lnTo>
                  <a:lnTo>
                    <a:pt x="740" y="5"/>
                  </a:lnTo>
                  <a:lnTo>
                    <a:pt x="738" y="2"/>
                  </a:lnTo>
                  <a:lnTo>
                    <a:pt x="736" y="0"/>
                  </a:lnTo>
                  <a:lnTo>
                    <a:pt x="732" y="0"/>
                  </a:lnTo>
                  <a:lnTo>
                    <a:pt x="728" y="0"/>
                  </a:lnTo>
                  <a:lnTo>
                    <a:pt x="5" y="241"/>
                  </a:lnTo>
                  <a:lnTo>
                    <a:pt x="2" y="242"/>
                  </a:lnTo>
                  <a:lnTo>
                    <a:pt x="1" y="245"/>
                  </a:lnTo>
                  <a:lnTo>
                    <a:pt x="0" y="248"/>
                  </a:lnTo>
                  <a:lnTo>
                    <a:pt x="0" y="252"/>
                  </a:lnTo>
                  <a:lnTo>
                    <a:pt x="1" y="256"/>
                  </a:lnTo>
                  <a:lnTo>
                    <a:pt x="4" y="257"/>
                  </a:lnTo>
                  <a:lnTo>
                    <a:pt x="7" y="259"/>
                  </a:lnTo>
                  <a:lnTo>
                    <a:pt x="11" y="259"/>
                  </a:lnTo>
                  <a:close/>
                </a:path>
              </a:pathLst>
            </a:custGeom>
            <a:solidFill>
              <a:srgbClr val="9696BA"/>
            </a:solidFill>
            <a:ln w="9525">
              <a:noFill/>
              <a:round/>
              <a:headEnd/>
              <a:tailEnd/>
            </a:ln>
          </p:spPr>
          <p:txBody>
            <a:bodyPr/>
            <a:lstStyle/>
            <a:p>
              <a:endParaRPr lang="en-US" dirty="0"/>
            </a:p>
          </p:txBody>
        </p:sp>
        <p:sp>
          <p:nvSpPr>
            <p:cNvPr id="81" name="Freeform 24"/>
            <p:cNvSpPr>
              <a:spLocks/>
            </p:cNvSpPr>
            <p:nvPr/>
          </p:nvSpPr>
          <p:spPr bwMode="auto">
            <a:xfrm>
              <a:off x="4405313" y="3400425"/>
              <a:ext cx="1597025" cy="558800"/>
            </a:xfrm>
            <a:custGeom>
              <a:avLst/>
              <a:gdLst>
                <a:gd name="T0" fmla="*/ 13 w 679"/>
                <a:gd name="T1" fmla="*/ 237 h 238"/>
                <a:gd name="T2" fmla="*/ 672 w 679"/>
                <a:gd name="T3" fmla="*/ 18 h 238"/>
                <a:gd name="T4" fmla="*/ 672 w 679"/>
                <a:gd name="T5" fmla="*/ 18 h 238"/>
                <a:gd name="T6" fmla="*/ 676 w 679"/>
                <a:gd name="T7" fmla="*/ 16 h 238"/>
                <a:gd name="T8" fmla="*/ 677 w 679"/>
                <a:gd name="T9" fmla="*/ 12 h 238"/>
                <a:gd name="T10" fmla="*/ 679 w 679"/>
                <a:gd name="T11" fmla="*/ 10 h 238"/>
                <a:gd name="T12" fmla="*/ 677 w 679"/>
                <a:gd name="T13" fmla="*/ 6 h 238"/>
                <a:gd name="T14" fmla="*/ 676 w 679"/>
                <a:gd name="T15" fmla="*/ 2 h 238"/>
                <a:gd name="T16" fmla="*/ 674 w 679"/>
                <a:gd name="T17" fmla="*/ 1 h 238"/>
                <a:gd name="T18" fmla="*/ 670 w 679"/>
                <a:gd name="T19" fmla="*/ 0 h 238"/>
                <a:gd name="T20" fmla="*/ 666 w 679"/>
                <a:gd name="T21" fmla="*/ 0 h 238"/>
                <a:gd name="T22" fmla="*/ 666 w 679"/>
                <a:gd name="T23" fmla="*/ 0 h 238"/>
                <a:gd name="T24" fmla="*/ 7 w 679"/>
                <a:gd name="T25" fmla="*/ 220 h 238"/>
                <a:gd name="T26" fmla="*/ 7 w 679"/>
                <a:gd name="T27" fmla="*/ 220 h 238"/>
                <a:gd name="T28" fmla="*/ 3 w 679"/>
                <a:gd name="T29" fmla="*/ 221 h 238"/>
                <a:gd name="T30" fmla="*/ 1 w 679"/>
                <a:gd name="T31" fmla="*/ 224 h 238"/>
                <a:gd name="T32" fmla="*/ 0 w 679"/>
                <a:gd name="T33" fmla="*/ 228 h 238"/>
                <a:gd name="T34" fmla="*/ 0 w 679"/>
                <a:gd name="T35" fmla="*/ 232 h 238"/>
                <a:gd name="T36" fmla="*/ 3 w 679"/>
                <a:gd name="T37" fmla="*/ 235 h 238"/>
                <a:gd name="T38" fmla="*/ 5 w 679"/>
                <a:gd name="T39" fmla="*/ 237 h 238"/>
                <a:gd name="T40" fmla="*/ 9 w 679"/>
                <a:gd name="T41" fmla="*/ 238 h 238"/>
                <a:gd name="T42" fmla="*/ 13 w 679"/>
                <a:gd name="T43" fmla="*/ 237 h 238"/>
                <a:gd name="T44" fmla="*/ 13 w 679"/>
                <a:gd name="T45" fmla="*/ 237 h 2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9"/>
                <a:gd name="T70" fmla="*/ 0 h 238"/>
                <a:gd name="T71" fmla="*/ 679 w 679"/>
                <a:gd name="T72" fmla="*/ 238 h 2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9" h="238">
                  <a:moveTo>
                    <a:pt x="13" y="237"/>
                  </a:moveTo>
                  <a:lnTo>
                    <a:pt x="672" y="18"/>
                  </a:lnTo>
                  <a:lnTo>
                    <a:pt x="676" y="16"/>
                  </a:lnTo>
                  <a:lnTo>
                    <a:pt x="677" y="12"/>
                  </a:lnTo>
                  <a:lnTo>
                    <a:pt x="679" y="10"/>
                  </a:lnTo>
                  <a:lnTo>
                    <a:pt x="677" y="6"/>
                  </a:lnTo>
                  <a:lnTo>
                    <a:pt x="676" y="2"/>
                  </a:lnTo>
                  <a:lnTo>
                    <a:pt x="674" y="1"/>
                  </a:lnTo>
                  <a:lnTo>
                    <a:pt x="670" y="0"/>
                  </a:lnTo>
                  <a:lnTo>
                    <a:pt x="666" y="0"/>
                  </a:lnTo>
                  <a:lnTo>
                    <a:pt x="7" y="220"/>
                  </a:lnTo>
                  <a:lnTo>
                    <a:pt x="3" y="221"/>
                  </a:lnTo>
                  <a:lnTo>
                    <a:pt x="1" y="224"/>
                  </a:lnTo>
                  <a:lnTo>
                    <a:pt x="0" y="228"/>
                  </a:lnTo>
                  <a:lnTo>
                    <a:pt x="0" y="232"/>
                  </a:lnTo>
                  <a:lnTo>
                    <a:pt x="3" y="235"/>
                  </a:lnTo>
                  <a:lnTo>
                    <a:pt x="5" y="237"/>
                  </a:lnTo>
                  <a:lnTo>
                    <a:pt x="9" y="238"/>
                  </a:lnTo>
                  <a:lnTo>
                    <a:pt x="13" y="237"/>
                  </a:lnTo>
                  <a:close/>
                </a:path>
              </a:pathLst>
            </a:custGeom>
            <a:solidFill>
              <a:srgbClr val="9696BA"/>
            </a:solidFill>
            <a:ln w="9525">
              <a:noFill/>
              <a:round/>
              <a:headEnd/>
              <a:tailEnd/>
            </a:ln>
          </p:spPr>
          <p:txBody>
            <a:bodyPr/>
            <a:lstStyle/>
            <a:p>
              <a:endParaRPr lang="en-US" dirty="0"/>
            </a:p>
          </p:txBody>
        </p:sp>
        <p:sp>
          <p:nvSpPr>
            <p:cNvPr id="82" name="Freeform 25"/>
            <p:cNvSpPr>
              <a:spLocks/>
            </p:cNvSpPr>
            <p:nvPr/>
          </p:nvSpPr>
          <p:spPr bwMode="auto">
            <a:xfrm>
              <a:off x="4478339" y="3522785"/>
              <a:ext cx="1743075" cy="606425"/>
            </a:xfrm>
            <a:custGeom>
              <a:avLst/>
              <a:gdLst>
                <a:gd name="T0" fmla="*/ 11 w 741"/>
                <a:gd name="T1" fmla="*/ 258 h 258"/>
                <a:gd name="T2" fmla="*/ 734 w 741"/>
                <a:gd name="T3" fmla="*/ 17 h 258"/>
                <a:gd name="T4" fmla="*/ 734 w 741"/>
                <a:gd name="T5" fmla="*/ 17 h 258"/>
                <a:gd name="T6" fmla="*/ 738 w 741"/>
                <a:gd name="T7" fmla="*/ 16 h 258"/>
                <a:gd name="T8" fmla="*/ 740 w 741"/>
                <a:gd name="T9" fmla="*/ 12 h 258"/>
                <a:gd name="T10" fmla="*/ 741 w 741"/>
                <a:gd name="T11" fmla="*/ 10 h 258"/>
                <a:gd name="T12" fmla="*/ 741 w 741"/>
                <a:gd name="T13" fmla="*/ 6 h 258"/>
                <a:gd name="T14" fmla="*/ 738 w 741"/>
                <a:gd name="T15" fmla="*/ 2 h 258"/>
                <a:gd name="T16" fmla="*/ 736 w 741"/>
                <a:gd name="T17" fmla="*/ 1 h 258"/>
                <a:gd name="T18" fmla="*/ 732 w 741"/>
                <a:gd name="T19" fmla="*/ 0 h 258"/>
                <a:gd name="T20" fmla="*/ 728 w 741"/>
                <a:gd name="T21" fmla="*/ 0 h 258"/>
                <a:gd name="T22" fmla="*/ 728 w 741"/>
                <a:gd name="T23" fmla="*/ 0 h 258"/>
                <a:gd name="T24" fmla="*/ 6 w 741"/>
                <a:gd name="T25" fmla="*/ 240 h 258"/>
                <a:gd name="T26" fmla="*/ 6 w 741"/>
                <a:gd name="T27" fmla="*/ 240 h 258"/>
                <a:gd name="T28" fmla="*/ 2 w 741"/>
                <a:gd name="T29" fmla="*/ 243 h 258"/>
                <a:gd name="T30" fmla="*/ 1 w 741"/>
                <a:gd name="T31" fmla="*/ 246 h 258"/>
                <a:gd name="T32" fmla="*/ 0 w 741"/>
                <a:gd name="T33" fmla="*/ 249 h 258"/>
                <a:gd name="T34" fmla="*/ 0 w 741"/>
                <a:gd name="T35" fmla="*/ 252 h 258"/>
                <a:gd name="T36" fmla="*/ 1 w 741"/>
                <a:gd name="T37" fmla="*/ 256 h 258"/>
                <a:gd name="T38" fmla="*/ 4 w 741"/>
                <a:gd name="T39" fmla="*/ 257 h 258"/>
                <a:gd name="T40" fmla="*/ 7 w 741"/>
                <a:gd name="T41" fmla="*/ 258 h 258"/>
                <a:gd name="T42" fmla="*/ 11 w 741"/>
                <a:gd name="T43" fmla="*/ 258 h 258"/>
                <a:gd name="T44" fmla="*/ 11 w 741"/>
                <a:gd name="T45" fmla="*/ 258 h 2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8"/>
                <a:gd name="T71" fmla="*/ 741 w 741"/>
                <a:gd name="T72" fmla="*/ 258 h 2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8">
                  <a:moveTo>
                    <a:pt x="11" y="258"/>
                  </a:moveTo>
                  <a:lnTo>
                    <a:pt x="734" y="17"/>
                  </a:lnTo>
                  <a:lnTo>
                    <a:pt x="738" y="16"/>
                  </a:lnTo>
                  <a:lnTo>
                    <a:pt x="740" y="12"/>
                  </a:lnTo>
                  <a:lnTo>
                    <a:pt x="741" y="10"/>
                  </a:lnTo>
                  <a:lnTo>
                    <a:pt x="741" y="6"/>
                  </a:lnTo>
                  <a:lnTo>
                    <a:pt x="738" y="2"/>
                  </a:lnTo>
                  <a:lnTo>
                    <a:pt x="736" y="1"/>
                  </a:lnTo>
                  <a:lnTo>
                    <a:pt x="732" y="0"/>
                  </a:lnTo>
                  <a:lnTo>
                    <a:pt x="728" y="0"/>
                  </a:lnTo>
                  <a:lnTo>
                    <a:pt x="6" y="240"/>
                  </a:lnTo>
                  <a:lnTo>
                    <a:pt x="2" y="243"/>
                  </a:lnTo>
                  <a:lnTo>
                    <a:pt x="1" y="246"/>
                  </a:lnTo>
                  <a:lnTo>
                    <a:pt x="0" y="249"/>
                  </a:lnTo>
                  <a:lnTo>
                    <a:pt x="0" y="252"/>
                  </a:lnTo>
                  <a:lnTo>
                    <a:pt x="1" y="256"/>
                  </a:lnTo>
                  <a:lnTo>
                    <a:pt x="4" y="257"/>
                  </a:lnTo>
                  <a:lnTo>
                    <a:pt x="7" y="258"/>
                  </a:lnTo>
                  <a:lnTo>
                    <a:pt x="11" y="258"/>
                  </a:lnTo>
                  <a:close/>
                </a:path>
              </a:pathLst>
            </a:custGeom>
            <a:solidFill>
              <a:srgbClr val="9696BA"/>
            </a:solidFill>
            <a:ln w="9525">
              <a:noFill/>
              <a:round/>
              <a:headEnd/>
              <a:tailEnd/>
            </a:ln>
          </p:spPr>
          <p:txBody>
            <a:bodyPr/>
            <a:lstStyle/>
            <a:p>
              <a:endParaRPr lang="en-US" dirty="0"/>
            </a:p>
          </p:txBody>
        </p:sp>
        <p:sp>
          <p:nvSpPr>
            <p:cNvPr id="83" name="Freeform 26"/>
            <p:cNvSpPr>
              <a:spLocks/>
            </p:cNvSpPr>
            <p:nvPr/>
          </p:nvSpPr>
          <p:spPr bwMode="auto">
            <a:xfrm>
              <a:off x="4546600" y="3802063"/>
              <a:ext cx="1655763" cy="581025"/>
            </a:xfrm>
            <a:custGeom>
              <a:avLst/>
              <a:gdLst>
                <a:gd name="T0" fmla="*/ 13 w 704"/>
                <a:gd name="T1" fmla="*/ 247 h 247"/>
                <a:gd name="T2" fmla="*/ 698 w 704"/>
                <a:gd name="T3" fmla="*/ 17 h 247"/>
                <a:gd name="T4" fmla="*/ 698 w 704"/>
                <a:gd name="T5" fmla="*/ 17 h 247"/>
                <a:gd name="T6" fmla="*/ 702 w 704"/>
                <a:gd name="T7" fmla="*/ 16 h 247"/>
                <a:gd name="T8" fmla="*/ 703 w 704"/>
                <a:gd name="T9" fmla="*/ 14 h 247"/>
                <a:gd name="T10" fmla="*/ 704 w 704"/>
                <a:gd name="T11" fmla="*/ 10 h 247"/>
                <a:gd name="T12" fmla="*/ 703 w 704"/>
                <a:gd name="T13" fmla="*/ 6 h 247"/>
                <a:gd name="T14" fmla="*/ 702 w 704"/>
                <a:gd name="T15" fmla="*/ 2 h 247"/>
                <a:gd name="T16" fmla="*/ 699 w 704"/>
                <a:gd name="T17" fmla="*/ 1 h 247"/>
                <a:gd name="T18" fmla="*/ 695 w 704"/>
                <a:gd name="T19" fmla="*/ 0 h 247"/>
                <a:gd name="T20" fmla="*/ 691 w 704"/>
                <a:gd name="T21" fmla="*/ 1 h 247"/>
                <a:gd name="T22" fmla="*/ 691 w 704"/>
                <a:gd name="T23" fmla="*/ 1 h 247"/>
                <a:gd name="T24" fmla="*/ 6 w 704"/>
                <a:gd name="T25" fmla="*/ 229 h 247"/>
                <a:gd name="T26" fmla="*/ 6 w 704"/>
                <a:gd name="T27" fmla="*/ 229 h 247"/>
                <a:gd name="T28" fmla="*/ 3 w 704"/>
                <a:gd name="T29" fmla="*/ 230 h 247"/>
                <a:gd name="T30" fmla="*/ 1 w 704"/>
                <a:gd name="T31" fmla="*/ 233 h 247"/>
                <a:gd name="T32" fmla="*/ 0 w 704"/>
                <a:gd name="T33" fmla="*/ 237 h 247"/>
                <a:gd name="T34" fmla="*/ 1 w 704"/>
                <a:gd name="T35" fmla="*/ 240 h 247"/>
                <a:gd name="T36" fmla="*/ 3 w 704"/>
                <a:gd name="T37" fmla="*/ 244 h 247"/>
                <a:gd name="T38" fmla="*/ 5 w 704"/>
                <a:gd name="T39" fmla="*/ 245 h 247"/>
                <a:gd name="T40" fmla="*/ 9 w 704"/>
                <a:gd name="T41" fmla="*/ 247 h 247"/>
                <a:gd name="T42" fmla="*/ 13 w 704"/>
                <a:gd name="T43" fmla="*/ 247 h 247"/>
                <a:gd name="T44" fmla="*/ 13 w 704"/>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7"/>
                <a:gd name="T71" fmla="*/ 704 w 704"/>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7">
                  <a:moveTo>
                    <a:pt x="13" y="247"/>
                  </a:moveTo>
                  <a:lnTo>
                    <a:pt x="698" y="17"/>
                  </a:lnTo>
                  <a:lnTo>
                    <a:pt x="702" y="16"/>
                  </a:lnTo>
                  <a:lnTo>
                    <a:pt x="703" y="14"/>
                  </a:lnTo>
                  <a:lnTo>
                    <a:pt x="704" y="10"/>
                  </a:lnTo>
                  <a:lnTo>
                    <a:pt x="703" y="6"/>
                  </a:lnTo>
                  <a:lnTo>
                    <a:pt x="702" y="2"/>
                  </a:lnTo>
                  <a:lnTo>
                    <a:pt x="699" y="1"/>
                  </a:lnTo>
                  <a:lnTo>
                    <a:pt x="695" y="0"/>
                  </a:lnTo>
                  <a:lnTo>
                    <a:pt x="691" y="1"/>
                  </a:lnTo>
                  <a:lnTo>
                    <a:pt x="6" y="229"/>
                  </a:lnTo>
                  <a:lnTo>
                    <a:pt x="3" y="230"/>
                  </a:lnTo>
                  <a:lnTo>
                    <a:pt x="1" y="233"/>
                  </a:lnTo>
                  <a:lnTo>
                    <a:pt x="0" y="237"/>
                  </a:lnTo>
                  <a:lnTo>
                    <a:pt x="1" y="240"/>
                  </a:lnTo>
                  <a:lnTo>
                    <a:pt x="3" y="244"/>
                  </a:lnTo>
                  <a:lnTo>
                    <a:pt x="5" y="245"/>
                  </a:lnTo>
                  <a:lnTo>
                    <a:pt x="9" y="247"/>
                  </a:lnTo>
                  <a:lnTo>
                    <a:pt x="13" y="247"/>
                  </a:lnTo>
                  <a:close/>
                </a:path>
              </a:pathLst>
            </a:custGeom>
            <a:solidFill>
              <a:srgbClr val="9696BA"/>
            </a:solidFill>
            <a:ln w="9525">
              <a:noFill/>
              <a:round/>
              <a:headEnd/>
              <a:tailEnd/>
            </a:ln>
          </p:spPr>
          <p:txBody>
            <a:bodyPr/>
            <a:lstStyle/>
            <a:p>
              <a:endParaRPr lang="en-US" dirty="0"/>
            </a:p>
          </p:txBody>
        </p:sp>
        <p:sp>
          <p:nvSpPr>
            <p:cNvPr id="84" name="Freeform 27"/>
            <p:cNvSpPr>
              <a:spLocks/>
            </p:cNvSpPr>
            <p:nvPr/>
          </p:nvSpPr>
          <p:spPr bwMode="auto">
            <a:xfrm>
              <a:off x="4619625" y="4052888"/>
              <a:ext cx="1530350" cy="541338"/>
            </a:xfrm>
            <a:custGeom>
              <a:avLst/>
              <a:gdLst>
                <a:gd name="T0" fmla="*/ 11 w 651"/>
                <a:gd name="T1" fmla="*/ 229 h 230"/>
                <a:gd name="T2" fmla="*/ 645 w 651"/>
                <a:gd name="T3" fmla="*/ 17 h 230"/>
                <a:gd name="T4" fmla="*/ 645 w 651"/>
                <a:gd name="T5" fmla="*/ 17 h 230"/>
                <a:gd name="T6" fmla="*/ 649 w 651"/>
                <a:gd name="T7" fmla="*/ 16 h 230"/>
                <a:gd name="T8" fmla="*/ 650 w 651"/>
                <a:gd name="T9" fmla="*/ 14 h 230"/>
                <a:gd name="T10" fmla="*/ 651 w 651"/>
                <a:gd name="T11" fmla="*/ 10 h 230"/>
                <a:gd name="T12" fmla="*/ 651 w 651"/>
                <a:gd name="T13" fmla="*/ 6 h 230"/>
                <a:gd name="T14" fmla="*/ 650 w 651"/>
                <a:gd name="T15" fmla="*/ 2 h 230"/>
                <a:gd name="T16" fmla="*/ 648 w 651"/>
                <a:gd name="T17" fmla="*/ 1 h 230"/>
                <a:gd name="T18" fmla="*/ 644 w 651"/>
                <a:gd name="T19" fmla="*/ 0 h 230"/>
                <a:gd name="T20" fmla="*/ 640 w 651"/>
                <a:gd name="T21" fmla="*/ 0 h 230"/>
                <a:gd name="T22" fmla="*/ 640 w 651"/>
                <a:gd name="T23" fmla="*/ 0 h 230"/>
                <a:gd name="T24" fmla="*/ 6 w 651"/>
                <a:gd name="T25" fmla="*/ 211 h 230"/>
                <a:gd name="T26" fmla="*/ 6 w 651"/>
                <a:gd name="T27" fmla="*/ 211 h 230"/>
                <a:gd name="T28" fmla="*/ 2 w 651"/>
                <a:gd name="T29" fmla="*/ 214 h 230"/>
                <a:gd name="T30" fmla="*/ 1 w 651"/>
                <a:gd name="T31" fmla="*/ 216 h 230"/>
                <a:gd name="T32" fmla="*/ 0 w 651"/>
                <a:gd name="T33" fmla="*/ 220 h 230"/>
                <a:gd name="T34" fmla="*/ 0 w 651"/>
                <a:gd name="T35" fmla="*/ 224 h 230"/>
                <a:gd name="T36" fmla="*/ 1 w 651"/>
                <a:gd name="T37" fmla="*/ 226 h 230"/>
                <a:gd name="T38" fmla="*/ 4 w 651"/>
                <a:gd name="T39" fmla="*/ 229 h 230"/>
                <a:gd name="T40" fmla="*/ 7 w 651"/>
                <a:gd name="T41" fmla="*/ 230 h 230"/>
                <a:gd name="T42" fmla="*/ 11 w 651"/>
                <a:gd name="T43" fmla="*/ 229 h 230"/>
                <a:gd name="T44" fmla="*/ 11 w 651"/>
                <a:gd name="T45" fmla="*/ 229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230"/>
                <a:gd name="T71" fmla="*/ 651 w 6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230">
                  <a:moveTo>
                    <a:pt x="11" y="229"/>
                  </a:moveTo>
                  <a:lnTo>
                    <a:pt x="645" y="17"/>
                  </a:lnTo>
                  <a:lnTo>
                    <a:pt x="649" y="16"/>
                  </a:lnTo>
                  <a:lnTo>
                    <a:pt x="650" y="14"/>
                  </a:lnTo>
                  <a:lnTo>
                    <a:pt x="651" y="10"/>
                  </a:lnTo>
                  <a:lnTo>
                    <a:pt x="651" y="6"/>
                  </a:lnTo>
                  <a:lnTo>
                    <a:pt x="650" y="2"/>
                  </a:lnTo>
                  <a:lnTo>
                    <a:pt x="648" y="1"/>
                  </a:lnTo>
                  <a:lnTo>
                    <a:pt x="644" y="0"/>
                  </a:lnTo>
                  <a:lnTo>
                    <a:pt x="640" y="0"/>
                  </a:lnTo>
                  <a:lnTo>
                    <a:pt x="6" y="211"/>
                  </a:lnTo>
                  <a:lnTo>
                    <a:pt x="2" y="214"/>
                  </a:lnTo>
                  <a:lnTo>
                    <a:pt x="1" y="216"/>
                  </a:lnTo>
                  <a:lnTo>
                    <a:pt x="0" y="220"/>
                  </a:lnTo>
                  <a:lnTo>
                    <a:pt x="0" y="224"/>
                  </a:lnTo>
                  <a:lnTo>
                    <a:pt x="1" y="226"/>
                  </a:lnTo>
                  <a:lnTo>
                    <a:pt x="4" y="229"/>
                  </a:lnTo>
                  <a:lnTo>
                    <a:pt x="7" y="230"/>
                  </a:lnTo>
                  <a:lnTo>
                    <a:pt x="11" y="229"/>
                  </a:lnTo>
                  <a:close/>
                </a:path>
              </a:pathLst>
            </a:custGeom>
            <a:solidFill>
              <a:srgbClr val="9696BA"/>
            </a:solidFill>
            <a:ln w="9525">
              <a:noFill/>
              <a:round/>
              <a:headEnd/>
              <a:tailEnd/>
            </a:ln>
          </p:spPr>
          <p:txBody>
            <a:bodyPr/>
            <a:lstStyle/>
            <a:p>
              <a:endParaRPr lang="en-US" dirty="0"/>
            </a:p>
          </p:txBody>
        </p:sp>
        <p:sp>
          <p:nvSpPr>
            <p:cNvPr id="85" name="Freeform 28"/>
            <p:cNvSpPr>
              <a:spLocks/>
            </p:cNvSpPr>
            <p:nvPr/>
          </p:nvSpPr>
          <p:spPr bwMode="auto">
            <a:xfrm>
              <a:off x="4760913" y="4406900"/>
              <a:ext cx="1741488"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86" name="Freeform 29"/>
            <p:cNvSpPr>
              <a:spLocks/>
            </p:cNvSpPr>
            <p:nvPr/>
          </p:nvSpPr>
          <p:spPr bwMode="auto">
            <a:xfrm>
              <a:off x="2209800" y="2133600"/>
              <a:ext cx="2706688" cy="2547938"/>
            </a:xfrm>
            <a:custGeom>
              <a:avLst/>
              <a:gdLst>
                <a:gd name="T0" fmla="*/ 1100 w 1151"/>
                <a:gd name="T1" fmla="*/ 297 h 1084"/>
                <a:gd name="T2" fmla="*/ 1062 w 1151"/>
                <a:gd name="T3" fmla="*/ 229 h 1084"/>
                <a:gd name="T4" fmla="*/ 1014 w 1151"/>
                <a:gd name="T5" fmla="*/ 169 h 1084"/>
                <a:gd name="T6" fmla="*/ 960 w 1151"/>
                <a:gd name="T7" fmla="*/ 117 h 1084"/>
                <a:gd name="T8" fmla="*/ 896 w 1151"/>
                <a:gd name="T9" fmla="*/ 74 h 1084"/>
                <a:gd name="T10" fmla="*/ 826 w 1151"/>
                <a:gd name="T11" fmla="*/ 39 h 1084"/>
                <a:gd name="T12" fmla="*/ 752 w 1151"/>
                <a:gd name="T13" fmla="*/ 15 h 1084"/>
                <a:gd name="T14" fmla="*/ 676 w 1151"/>
                <a:gd name="T15" fmla="*/ 2 h 1084"/>
                <a:gd name="T16" fmla="*/ 600 w 1151"/>
                <a:gd name="T17" fmla="*/ 0 h 1084"/>
                <a:gd name="T18" fmla="*/ 523 w 1151"/>
                <a:gd name="T19" fmla="*/ 10 h 1084"/>
                <a:gd name="T20" fmla="*/ 448 w 1151"/>
                <a:gd name="T21" fmla="*/ 32 h 1084"/>
                <a:gd name="T22" fmla="*/ 430 w 1151"/>
                <a:gd name="T23" fmla="*/ 38 h 1084"/>
                <a:gd name="T24" fmla="*/ 411 w 1151"/>
                <a:gd name="T25" fmla="*/ 47 h 1084"/>
                <a:gd name="T26" fmla="*/ 393 w 1151"/>
                <a:gd name="T27" fmla="*/ 54 h 1084"/>
                <a:gd name="T28" fmla="*/ 373 w 1151"/>
                <a:gd name="T29" fmla="*/ 60 h 1084"/>
                <a:gd name="T30" fmla="*/ 353 w 1151"/>
                <a:gd name="T31" fmla="*/ 66 h 1084"/>
                <a:gd name="T32" fmla="*/ 250 w 1151"/>
                <a:gd name="T33" fmla="*/ 114 h 1084"/>
                <a:gd name="T34" fmla="*/ 133 w 1151"/>
                <a:gd name="T35" fmla="*/ 213 h 1084"/>
                <a:gd name="T36" fmla="*/ 50 w 1151"/>
                <a:gd name="T37" fmla="*/ 339 h 1084"/>
                <a:gd name="T38" fmla="*/ 7 w 1151"/>
                <a:gd name="T39" fmla="*/ 483 h 1084"/>
                <a:gd name="T40" fmla="*/ 6 w 1151"/>
                <a:gd name="T41" fmla="*/ 636 h 1084"/>
                <a:gd name="T42" fmla="*/ 41 w 1151"/>
                <a:gd name="T43" fmla="*/ 763 h 1084"/>
                <a:gd name="T44" fmla="*/ 77 w 1151"/>
                <a:gd name="T45" fmla="*/ 832 h 1084"/>
                <a:gd name="T46" fmla="*/ 120 w 1151"/>
                <a:gd name="T47" fmla="*/ 894 h 1084"/>
                <a:gd name="T48" fmla="*/ 174 w 1151"/>
                <a:gd name="T49" fmla="*/ 950 h 1084"/>
                <a:gd name="T50" fmla="*/ 234 w 1151"/>
                <a:gd name="T51" fmla="*/ 996 h 1084"/>
                <a:gd name="T52" fmla="*/ 303 w 1151"/>
                <a:gd name="T53" fmla="*/ 1034 h 1084"/>
                <a:gd name="T54" fmla="*/ 375 w 1151"/>
                <a:gd name="T55" fmla="*/ 1062 h 1084"/>
                <a:gd name="T56" fmla="*/ 451 w 1151"/>
                <a:gd name="T57" fmla="*/ 1079 h 1084"/>
                <a:gd name="T58" fmla="*/ 526 w 1151"/>
                <a:gd name="T59" fmla="*/ 1084 h 1084"/>
                <a:gd name="T60" fmla="*/ 603 w 1151"/>
                <a:gd name="T61" fmla="*/ 1078 h 1084"/>
                <a:gd name="T62" fmla="*/ 678 w 1151"/>
                <a:gd name="T63" fmla="*/ 1061 h 1084"/>
                <a:gd name="T64" fmla="*/ 716 w 1151"/>
                <a:gd name="T65" fmla="*/ 1047 h 1084"/>
                <a:gd name="T66" fmla="*/ 734 w 1151"/>
                <a:gd name="T67" fmla="*/ 1040 h 1084"/>
                <a:gd name="T68" fmla="*/ 753 w 1151"/>
                <a:gd name="T69" fmla="*/ 1032 h 1084"/>
                <a:gd name="T70" fmla="*/ 773 w 1151"/>
                <a:gd name="T71" fmla="*/ 1026 h 1084"/>
                <a:gd name="T72" fmla="*/ 794 w 1151"/>
                <a:gd name="T73" fmla="*/ 1020 h 1084"/>
                <a:gd name="T74" fmla="*/ 856 w 1151"/>
                <a:gd name="T75" fmla="*/ 995 h 1084"/>
                <a:gd name="T76" fmla="*/ 984 w 1151"/>
                <a:gd name="T77" fmla="*/ 907 h 1084"/>
                <a:gd name="T78" fmla="*/ 1078 w 1151"/>
                <a:gd name="T79" fmla="*/ 789 h 1084"/>
                <a:gd name="T80" fmla="*/ 1136 w 1151"/>
                <a:gd name="T81" fmla="*/ 650 h 1084"/>
                <a:gd name="T82" fmla="*/ 1151 w 1151"/>
                <a:gd name="T83" fmla="*/ 498 h 1084"/>
                <a:gd name="T84" fmla="*/ 1120 w 1151"/>
                <a:gd name="T85" fmla="*/ 344 h 10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1"/>
                <a:gd name="T130" fmla="*/ 0 h 1084"/>
                <a:gd name="T131" fmla="*/ 1151 w 1151"/>
                <a:gd name="T132" fmla="*/ 1084 h 10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1" h="1084">
                  <a:moveTo>
                    <a:pt x="1120" y="344"/>
                  </a:moveTo>
                  <a:lnTo>
                    <a:pt x="1111" y="320"/>
                  </a:lnTo>
                  <a:lnTo>
                    <a:pt x="1100" y="297"/>
                  </a:lnTo>
                  <a:lnTo>
                    <a:pt x="1088" y="274"/>
                  </a:lnTo>
                  <a:lnTo>
                    <a:pt x="1076" y="251"/>
                  </a:lnTo>
                  <a:lnTo>
                    <a:pt x="1062" y="229"/>
                  </a:lnTo>
                  <a:lnTo>
                    <a:pt x="1048" y="209"/>
                  </a:lnTo>
                  <a:lnTo>
                    <a:pt x="1031" y="190"/>
                  </a:lnTo>
                  <a:lnTo>
                    <a:pt x="1014" y="169"/>
                  </a:lnTo>
                  <a:lnTo>
                    <a:pt x="997" y="151"/>
                  </a:lnTo>
                  <a:lnTo>
                    <a:pt x="979" y="133"/>
                  </a:lnTo>
                  <a:lnTo>
                    <a:pt x="960" y="117"/>
                  </a:lnTo>
                  <a:lnTo>
                    <a:pt x="939" y="102"/>
                  </a:lnTo>
                  <a:lnTo>
                    <a:pt x="918" y="88"/>
                  </a:lnTo>
                  <a:lnTo>
                    <a:pt x="896" y="74"/>
                  </a:lnTo>
                  <a:lnTo>
                    <a:pt x="873" y="61"/>
                  </a:lnTo>
                  <a:lnTo>
                    <a:pt x="850" y="49"/>
                  </a:lnTo>
                  <a:lnTo>
                    <a:pt x="826" y="39"/>
                  </a:lnTo>
                  <a:lnTo>
                    <a:pt x="801" y="29"/>
                  </a:lnTo>
                  <a:lnTo>
                    <a:pt x="777" y="21"/>
                  </a:lnTo>
                  <a:lnTo>
                    <a:pt x="752" y="15"/>
                  </a:lnTo>
                  <a:lnTo>
                    <a:pt x="728" y="9"/>
                  </a:lnTo>
                  <a:lnTo>
                    <a:pt x="702" y="5"/>
                  </a:lnTo>
                  <a:lnTo>
                    <a:pt x="676" y="2"/>
                  </a:lnTo>
                  <a:lnTo>
                    <a:pt x="651" y="0"/>
                  </a:lnTo>
                  <a:lnTo>
                    <a:pt x="625" y="0"/>
                  </a:lnTo>
                  <a:lnTo>
                    <a:pt x="600" y="0"/>
                  </a:lnTo>
                  <a:lnTo>
                    <a:pt x="574" y="2"/>
                  </a:lnTo>
                  <a:lnTo>
                    <a:pt x="549" y="6"/>
                  </a:lnTo>
                  <a:lnTo>
                    <a:pt x="523" y="10"/>
                  </a:lnTo>
                  <a:lnTo>
                    <a:pt x="498" y="16"/>
                  </a:lnTo>
                  <a:lnTo>
                    <a:pt x="474" y="23"/>
                  </a:lnTo>
                  <a:lnTo>
                    <a:pt x="448" y="32"/>
                  </a:lnTo>
                  <a:lnTo>
                    <a:pt x="442" y="34"/>
                  </a:lnTo>
                  <a:lnTo>
                    <a:pt x="437" y="35"/>
                  </a:lnTo>
                  <a:lnTo>
                    <a:pt x="430" y="38"/>
                  </a:lnTo>
                  <a:lnTo>
                    <a:pt x="424" y="40"/>
                  </a:lnTo>
                  <a:lnTo>
                    <a:pt x="418" y="43"/>
                  </a:lnTo>
                  <a:lnTo>
                    <a:pt x="411" y="47"/>
                  </a:lnTo>
                  <a:lnTo>
                    <a:pt x="406" y="49"/>
                  </a:lnTo>
                  <a:lnTo>
                    <a:pt x="400" y="52"/>
                  </a:lnTo>
                  <a:lnTo>
                    <a:pt x="393" y="54"/>
                  </a:lnTo>
                  <a:lnTo>
                    <a:pt x="387" y="56"/>
                  </a:lnTo>
                  <a:lnTo>
                    <a:pt x="379" y="58"/>
                  </a:lnTo>
                  <a:lnTo>
                    <a:pt x="373" y="60"/>
                  </a:lnTo>
                  <a:lnTo>
                    <a:pt x="367" y="62"/>
                  </a:lnTo>
                  <a:lnTo>
                    <a:pt x="360" y="63"/>
                  </a:lnTo>
                  <a:lnTo>
                    <a:pt x="353" y="66"/>
                  </a:lnTo>
                  <a:lnTo>
                    <a:pt x="346" y="69"/>
                  </a:lnTo>
                  <a:lnTo>
                    <a:pt x="296" y="89"/>
                  </a:lnTo>
                  <a:lnTo>
                    <a:pt x="250" y="114"/>
                  </a:lnTo>
                  <a:lnTo>
                    <a:pt x="208" y="144"/>
                  </a:lnTo>
                  <a:lnTo>
                    <a:pt x="169" y="177"/>
                  </a:lnTo>
                  <a:lnTo>
                    <a:pt x="133" y="213"/>
                  </a:lnTo>
                  <a:lnTo>
                    <a:pt x="101" y="252"/>
                  </a:lnTo>
                  <a:lnTo>
                    <a:pt x="73" y="294"/>
                  </a:lnTo>
                  <a:lnTo>
                    <a:pt x="50" y="339"/>
                  </a:lnTo>
                  <a:lnTo>
                    <a:pt x="31" y="385"/>
                  </a:lnTo>
                  <a:lnTo>
                    <a:pt x="16" y="433"/>
                  </a:lnTo>
                  <a:lnTo>
                    <a:pt x="7" y="483"/>
                  </a:lnTo>
                  <a:lnTo>
                    <a:pt x="2" y="534"/>
                  </a:lnTo>
                  <a:lnTo>
                    <a:pt x="0" y="585"/>
                  </a:lnTo>
                  <a:lnTo>
                    <a:pt x="6" y="636"/>
                  </a:lnTo>
                  <a:lnTo>
                    <a:pt x="17" y="688"/>
                  </a:lnTo>
                  <a:lnTo>
                    <a:pt x="32" y="739"/>
                  </a:lnTo>
                  <a:lnTo>
                    <a:pt x="41" y="763"/>
                  </a:lnTo>
                  <a:lnTo>
                    <a:pt x="53" y="787"/>
                  </a:lnTo>
                  <a:lnTo>
                    <a:pt x="64" y="810"/>
                  </a:lnTo>
                  <a:lnTo>
                    <a:pt x="77" y="832"/>
                  </a:lnTo>
                  <a:lnTo>
                    <a:pt x="90" y="854"/>
                  </a:lnTo>
                  <a:lnTo>
                    <a:pt x="105" y="875"/>
                  </a:lnTo>
                  <a:lnTo>
                    <a:pt x="120" y="894"/>
                  </a:lnTo>
                  <a:lnTo>
                    <a:pt x="137" y="913"/>
                  </a:lnTo>
                  <a:lnTo>
                    <a:pt x="155" y="933"/>
                  </a:lnTo>
                  <a:lnTo>
                    <a:pt x="174" y="950"/>
                  </a:lnTo>
                  <a:lnTo>
                    <a:pt x="193" y="967"/>
                  </a:lnTo>
                  <a:lnTo>
                    <a:pt x="213" y="982"/>
                  </a:lnTo>
                  <a:lnTo>
                    <a:pt x="234" y="996"/>
                  </a:lnTo>
                  <a:lnTo>
                    <a:pt x="257" y="1010"/>
                  </a:lnTo>
                  <a:lnTo>
                    <a:pt x="280" y="1023"/>
                  </a:lnTo>
                  <a:lnTo>
                    <a:pt x="303" y="1034"/>
                  </a:lnTo>
                  <a:lnTo>
                    <a:pt x="327" y="1045"/>
                  </a:lnTo>
                  <a:lnTo>
                    <a:pt x="351" y="1055"/>
                  </a:lnTo>
                  <a:lnTo>
                    <a:pt x="375" y="1062"/>
                  </a:lnTo>
                  <a:lnTo>
                    <a:pt x="401" y="1069"/>
                  </a:lnTo>
                  <a:lnTo>
                    <a:pt x="425" y="1075"/>
                  </a:lnTo>
                  <a:lnTo>
                    <a:pt x="451" y="1079"/>
                  </a:lnTo>
                  <a:lnTo>
                    <a:pt x="476" y="1082"/>
                  </a:lnTo>
                  <a:lnTo>
                    <a:pt x="502" y="1084"/>
                  </a:lnTo>
                  <a:lnTo>
                    <a:pt x="526" y="1084"/>
                  </a:lnTo>
                  <a:lnTo>
                    <a:pt x="551" y="1084"/>
                  </a:lnTo>
                  <a:lnTo>
                    <a:pt x="577" y="1082"/>
                  </a:lnTo>
                  <a:lnTo>
                    <a:pt x="603" y="1078"/>
                  </a:lnTo>
                  <a:lnTo>
                    <a:pt x="628" y="1074"/>
                  </a:lnTo>
                  <a:lnTo>
                    <a:pt x="654" y="1068"/>
                  </a:lnTo>
                  <a:lnTo>
                    <a:pt x="678" y="1061"/>
                  </a:lnTo>
                  <a:lnTo>
                    <a:pt x="703" y="1052"/>
                  </a:lnTo>
                  <a:lnTo>
                    <a:pt x="710" y="1050"/>
                  </a:lnTo>
                  <a:lnTo>
                    <a:pt x="716" y="1047"/>
                  </a:lnTo>
                  <a:lnTo>
                    <a:pt x="722" y="1045"/>
                  </a:lnTo>
                  <a:lnTo>
                    <a:pt x="729" y="1042"/>
                  </a:lnTo>
                  <a:lnTo>
                    <a:pt x="734" y="1040"/>
                  </a:lnTo>
                  <a:lnTo>
                    <a:pt x="740" y="1037"/>
                  </a:lnTo>
                  <a:lnTo>
                    <a:pt x="747" y="1034"/>
                  </a:lnTo>
                  <a:lnTo>
                    <a:pt x="753" y="1032"/>
                  </a:lnTo>
                  <a:lnTo>
                    <a:pt x="759" y="1029"/>
                  </a:lnTo>
                  <a:lnTo>
                    <a:pt x="767" y="1028"/>
                  </a:lnTo>
                  <a:lnTo>
                    <a:pt x="773" y="1026"/>
                  </a:lnTo>
                  <a:lnTo>
                    <a:pt x="780" y="1024"/>
                  </a:lnTo>
                  <a:lnTo>
                    <a:pt x="786" y="1022"/>
                  </a:lnTo>
                  <a:lnTo>
                    <a:pt x="794" y="1020"/>
                  </a:lnTo>
                  <a:lnTo>
                    <a:pt x="800" y="1018"/>
                  </a:lnTo>
                  <a:lnTo>
                    <a:pt x="807" y="1015"/>
                  </a:lnTo>
                  <a:lnTo>
                    <a:pt x="856" y="995"/>
                  </a:lnTo>
                  <a:lnTo>
                    <a:pt x="902" y="969"/>
                  </a:lnTo>
                  <a:lnTo>
                    <a:pt x="944" y="940"/>
                  </a:lnTo>
                  <a:lnTo>
                    <a:pt x="984" y="907"/>
                  </a:lnTo>
                  <a:lnTo>
                    <a:pt x="1020" y="871"/>
                  </a:lnTo>
                  <a:lnTo>
                    <a:pt x="1051" y="832"/>
                  </a:lnTo>
                  <a:lnTo>
                    <a:pt x="1078" y="789"/>
                  </a:lnTo>
                  <a:lnTo>
                    <a:pt x="1102" y="744"/>
                  </a:lnTo>
                  <a:lnTo>
                    <a:pt x="1122" y="698"/>
                  </a:lnTo>
                  <a:lnTo>
                    <a:pt x="1136" y="650"/>
                  </a:lnTo>
                  <a:lnTo>
                    <a:pt x="1146" y="600"/>
                  </a:lnTo>
                  <a:lnTo>
                    <a:pt x="1151" y="549"/>
                  </a:lnTo>
                  <a:lnTo>
                    <a:pt x="1151" y="498"/>
                  </a:lnTo>
                  <a:lnTo>
                    <a:pt x="1146" y="447"/>
                  </a:lnTo>
                  <a:lnTo>
                    <a:pt x="1136" y="395"/>
                  </a:lnTo>
                  <a:lnTo>
                    <a:pt x="1120" y="344"/>
                  </a:lnTo>
                  <a:close/>
                </a:path>
              </a:pathLst>
            </a:custGeom>
            <a:solidFill>
              <a:srgbClr val="00007F"/>
            </a:solidFill>
            <a:ln w="9525">
              <a:noFill/>
              <a:round/>
              <a:headEnd/>
              <a:tailEnd/>
            </a:ln>
          </p:spPr>
          <p:txBody>
            <a:bodyPr/>
            <a:lstStyle/>
            <a:p>
              <a:endParaRPr lang="en-US" dirty="0"/>
            </a:p>
          </p:txBody>
        </p:sp>
        <p:sp>
          <p:nvSpPr>
            <p:cNvPr id="87" name="Freeform 30"/>
            <p:cNvSpPr>
              <a:spLocks/>
            </p:cNvSpPr>
            <p:nvPr/>
          </p:nvSpPr>
          <p:spPr bwMode="auto">
            <a:xfrm>
              <a:off x="2527300" y="2362200"/>
              <a:ext cx="2044700" cy="2198688"/>
            </a:xfrm>
            <a:custGeom>
              <a:avLst/>
              <a:gdLst>
                <a:gd name="T0" fmla="*/ 555 w 870"/>
                <a:gd name="T1" fmla="*/ 931 h 935"/>
                <a:gd name="T2" fmla="*/ 465 w 870"/>
                <a:gd name="T3" fmla="*/ 935 h 935"/>
                <a:gd name="T4" fmla="*/ 379 w 870"/>
                <a:gd name="T5" fmla="*/ 924 h 935"/>
                <a:gd name="T6" fmla="*/ 297 w 870"/>
                <a:gd name="T7" fmla="*/ 897 h 935"/>
                <a:gd name="T8" fmla="*/ 220 w 870"/>
                <a:gd name="T9" fmla="*/ 855 h 935"/>
                <a:gd name="T10" fmla="*/ 152 w 870"/>
                <a:gd name="T11" fmla="*/ 801 h 935"/>
                <a:gd name="T12" fmla="*/ 93 w 870"/>
                <a:gd name="T13" fmla="*/ 735 h 935"/>
                <a:gd name="T14" fmla="*/ 47 w 870"/>
                <a:gd name="T15" fmla="*/ 657 h 935"/>
                <a:gd name="T16" fmla="*/ 15 w 870"/>
                <a:gd name="T17" fmla="*/ 568 h 935"/>
                <a:gd name="T18" fmla="*/ 0 w 870"/>
                <a:gd name="T19" fmla="*/ 474 h 935"/>
                <a:gd name="T20" fmla="*/ 5 w 870"/>
                <a:gd name="T21" fmla="*/ 379 h 935"/>
                <a:gd name="T22" fmla="*/ 28 w 870"/>
                <a:gd name="T23" fmla="*/ 286 h 935"/>
                <a:gd name="T24" fmla="*/ 55 w 870"/>
                <a:gd name="T25" fmla="*/ 224 h 935"/>
                <a:gd name="T26" fmla="*/ 75 w 870"/>
                <a:gd name="T27" fmla="*/ 188 h 935"/>
                <a:gd name="T28" fmla="*/ 99 w 870"/>
                <a:gd name="T29" fmla="*/ 155 h 935"/>
                <a:gd name="T30" fmla="*/ 125 w 870"/>
                <a:gd name="T31" fmla="*/ 123 h 935"/>
                <a:gd name="T32" fmla="*/ 154 w 870"/>
                <a:gd name="T33" fmla="*/ 94 h 935"/>
                <a:gd name="T34" fmla="*/ 185 w 870"/>
                <a:gd name="T35" fmla="*/ 68 h 935"/>
                <a:gd name="T36" fmla="*/ 218 w 870"/>
                <a:gd name="T37" fmla="*/ 44 h 935"/>
                <a:gd name="T38" fmla="*/ 254 w 870"/>
                <a:gd name="T39" fmla="*/ 23 h 935"/>
                <a:gd name="T40" fmla="*/ 292 w 870"/>
                <a:gd name="T41" fmla="*/ 10 h 935"/>
                <a:gd name="T42" fmla="*/ 331 w 870"/>
                <a:gd name="T43" fmla="*/ 3 h 935"/>
                <a:gd name="T44" fmla="*/ 372 w 870"/>
                <a:gd name="T45" fmla="*/ 0 h 935"/>
                <a:gd name="T46" fmla="*/ 412 w 870"/>
                <a:gd name="T47" fmla="*/ 1 h 935"/>
                <a:gd name="T48" fmla="*/ 453 w 870"/>
                <a:gd name="T49" fmla="*/ 5 h 935"/>
                <a:gd name="T50" fmla="*/ 492 w 870"/>
                <a:gd name="T51" fmla="*/ 12 h 935"/>
                <a:gd name="T52" fmla="*/ 532 w 870"/>
                <a:gd name="T53" fmla="*/ 23 h 935"/>
                <a:gd name="T54" fmla="*/ 570 w 870"/>
                <a:gd name="T55" fmla="*/ 37 h 935"/>
                <a:gd name="T56" fmla="*/ 611 w 870"/>
                <a:gd name="T57" fmla="*/ 57 h 935"/>
                <a:gd name="T58" fmla="*/ 653 w 870"/>
                <a:gd name="T59" fmla="*/ 81 h 935"/>
                <a:gd name="T60" fmla="*/ 691 w 870"/>
                <a:gd name="T61" fmla="*/ 109 h 935"/>
                <a:gd name="T62" fmla="*/ 727 w 870"/>
                <a:gd name="T63" fmla="*/ 141 h 935"/>
                <a:gd name="T64" fmla="*/ 759 w 870"/>
                <a:gd name="T65" fmla="*/ 175 h 935"/>
                <a:gd name="T66" fmla="*/ 787 w 870"/>
                <a:gd name="T67" fmla="*/ 212 h 935"/>
                <a:gd name="T68" fmla="*/ 812 w 870"/>
                <a:gd name="T69" fmla="*/ 253 h 935"/>
                <a:gd name="T70" fmla="*/ 833 w 870"/>
                <a:gd name="T71" fmla="*/ 297 h 935"/>
                <a:gd name="T72" fmla="*/ 856 w 870"/>
                <a:gd name="T73" fmla="*/ 365 h 935"/>
                <a:gd name="T74" fmla="*/ 870 w 870"/>
                <a:gd name="T75" fmla="*/ 460 h 935"/>
                <a:gd name="T76" fmla="*/ 866 w 870"/>
                <a:gd name="T77" fmla="*/ 555 h 935"/>
                <a:gd name="T78" fmla="*/ 843 w 870"/>
                <a:gd name="T79" fmla="*/ 648 h 935"/>
                <a:gd name="T80" fmla="*/ 816 w 870"/>
                <a:gd name="T81" fmla="*/ 712 h 935"/>
                <a:gd name="T82" fmla="*/ 794 w 870"/>
                <a:gd name="T83" fmla="*/ 748 h 935"/>
                <a:gd name="T84" fmla="*/ 771 w 870"/>
                <a:gd name="T85" fmla="*/ 781 h 935"/>
                <a:gd name="T86" fmla="*/ 745 w 870"/>
                <a:gd name="T87" fmla="*/ 813 h 935"/>
                <a:gd name="T88" fmla="*/ 717 w 870"/>
                <a:gd name="T89" fmla="*/ 842 h 935"/>
                <a:gd name="T90" fmla="*/ 686 w 870"/>
                <a:gd name="T91" fmla="*/ 867 h 935"/>
                <a:gd name="T92" fmla="*/ 653 w 870"/>
                <a:gd name="T93" fmla="*/ 892 h 935"/>
                <a:gd name="T94" fmla="*/ 617 w 870"/>
                <a:gd name="T95" fmla="*/ 913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
                <a:gd name="T145" fmla="*/ 0 h 935"/>
                <a:gd name="T146" fmla="*/ 870 w 870"/>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 h="935">
                  <a:moveTo>
                    <a:pt x="599" y="922"/>
                  </a:moveTo>
                  <a:lnTo>
                    <a:pt x="555" y="931"/>
                  </a:lnTo>
                  <a:lnTo>
                    <a:pt x="510" y="935"/>
                  </a:lnTo>
                  <a:lnTo>
                    <a:pt x="465" y="935"/>
                  </a:lnTo>
                  <a:lnTo>
                    <a:pt x="422" y="931"/>
                  </a:lnTo>
                  <a:lnTo>
                    <a:pt x="379" y="924"/>
                  </a:lnTo>
                  <a:lnTo>
                    <a:pt x="337" y="912"/>
                  </a:lnTo>
                  <a:lnTo>
                    <a:pt x="297" y="897"/>
                  </a:lnTo>
                  <a:lnTo>
                    <a:pt x="257" y="878"/>
                  </a:lnTo>
                  <a:lnTo>
                    <a:pt x="220" y="855"/>
                  </a:lnTo>
                  <a:lnTo>
                    <a:pt x="185" y="829"/>
                  </a:lnTo>
                  <a:lnTo>
                    <a:pt x="152" y="801"/>
                  </a:lnTo>
                  <a:lnTo>
                    <a:pt x="121" y="769"/>
                  </a:lnTo>
                  <a:lnTo>
                    <a:pt x="93" y="735"/>
                  </a:lnTo>
                  <a:lnTo>
                    <a:pt x="69" y="697"/>
                  </a:lnTo>
                  <a:lnTo>
                    <a:pt x="47" y="657"/>
                  </a:lnTo>
                  <a:lnTo>
                    <a:pt x="29" y="614"/>
                  </a:lnTo>
                  <a:lnTo>
                    <a:pt x="15" y="568"/>
                  </a:lnTo>
                  <a:lnTo>
                    <a:pt x="5" y="521"/>
                  </a:lnTo>
                  <a:lnTo>
                    <a:pt x="0" y="474"/>
                  </a:lnTo>
                  <a:lnTo>
                    <a:pt x="0" y="427"/>
                  </a:lnTo>
                  <a:lnTo>
                    <a:pt x="5" y="379"/>
                  </a:lnTo>
                  <a:lnTo>
                    <a:pt x="14" y="332"/>
                  </a:lnTo>
                  <a:lnTo>
                    <a:pt x="28" y="286"/>
                  </a:lnTo>
                  <a:lnTo>
                    <a:pt x="46" y="242"/>
                  </a:lnTo>
                  <a:lnTo>
                    <a:pt x="55" y="224"/>
                  </a:lnTo>
                  <a:lnTo>
                    <a:pt x="65" y="205"/>
                  </a:lnTo>
                  <a:lnTo>
                    <a:pt x="75" y="188"/>
                  </a:lnTo>
                  <a:lnTo>
                    <a:pt x="87" y="170"/>
                  </a:lnTo>
                  <a:lnTo>
                    <a:pt x="99" y="155"/>
                  </a:lnTo>
                  <a:lnTo>
                    <a:pt x="112" y="139"/>
                  </a:lnTo>
                  <a:lnTo>
                    <a:pt x="125" y="123"/>
                  </a:lnTo>
                  <a:lnTo>
                    <a:pt x="139" y="108"/>
                  </a:lnTo>
                  <a:lnTo>
                    <a:pt x="154" y="94"/>
                  </a:lnTo>
                  <a:lnTo>
                    <a:pt x="168" y="81"/>
                  </a:lnTo>
                  <a:lnTo>
                    <a:pt x="185" y="68"/>
                  </a:lnTo>
                  <a:lnTo>
                    <a:pt x="201" y="56"/>
                  </a:lnTo>
                  <a:lnTo>
                    <a:pt x="218" y="44"/>
                  </a:lnTo>
                  <a:lnTo>
                    <a:pt x="236" y="33"/>
                  </a:lnTo>
                  <a:lnTo>
                    <a:pt x="254" y="23"/>
                  </a:lnTo>
                  <a:lnTo>
                    <a:pt x="271" y="14"/>
                  </a:lnTo>
                  <a:lnTo>
                    <a:pt x="292" y="10"/>
                  </a:lnTo>
                  <a:lnTo>
                    <a:pt x="311" y="6"/>
                  </a:lnTo>
                  <a:lnTo>
                    <a:pt x="331" y="3"/>
                  </a:lnTo>
                  <a:lnTo>
                    <a:pt x="352" y="1"/>
                  </a:lnTo>
                  <a:lnTo>
                    <a:pt x="372" y="0"/>
                  </a:lnTo>
                  <a:lnTo>
                    <a:pt x="391" y="0"/>
                  </a:lnTo>
                  <a:lnTo>
                    <a:pt x="412" y="1"/>
                  </a:lnTo>
                  <a:lnTo>
                    <a:pt x="432" y="2"/>
                  </a:lnTo>
                  <a:lnTo>
                    <a:pt x="453" y="5"/>
                  </a:lnTo>
                  <a:lnTo>
                    <a:pt x="472" y="9"/>
                  </a:lnTo>
                  <a:lnTo>
                    <a:pt x="492" y="12"/>
                  </a:lnTo>
                  <a:lnTo>
                    <a:pt x="511" y="17"/>
                  </a:lnTo>
                  <a:lnTo>
                    <a:pt x="532" y="23"/>
                  </a:lnTo>
                  <a:lnTo>
                    <a:pt x="551" y="29"/>
                  </a:lnTo>
                  <a:lnTo>
                    <a:pt x="570" y="37"/>
                  </a:lnTo>
                  <a:lnTo>
                    <a:pt x="589" y="45"/>
                  </a:lnTo>
                  <a:lnTo>
                    <a:pt x="611" y="57"/>
                  </a:lnTo>
                  <a:lnTo>
                    <a:pt x="632" y="68"/>
                  </a:lnTo>
                  <a:lnTo>
                    <a:pt x="653" y="81"/>
                  </a:lnTo>
                  <a:lnTo>
                    <a:pt x="672" y="95"/>
                  </a:lnTo>
                  <a:lnTo>
                    <a:pt x="691" y="109"/>
                  </a:lnTo>
                  <a:lnTo>
                    <a:pt x="709" y="124"/>
                  </a:lnTo>
                  <a:lnTo>
                    <a:pt x="727" y="141"/>
                  </a:lnTo>
                  <a:lnTo>
                    <a:pt x="743" y="158"/>
                  </a:lnTo>
                  <a:lnTo>
                    <a:pt x="759" y="175"/>
                  </a:lnTo>
                  <a:lnTo>
                    <a:pt x="773" y="193"/>
                  </a:lnTo>
                  <a:lnTo>
                    <a:pt x="787" y="212"/>
                  </a:lnTo>
                  <a:lnTo>
                    <a:pt x="800" y="233"/>
                  </a:lnTo>
                  <a:lnTo>
                    <a:pt x="812" y="253"/>
                  </a:lnTo>
                  <a:lnTo>
                    <a:pt x="822" y="275"/>
                  </a:lnTo>
                  <a:lnTo>
                    <a:pt x="833" y="297"/>
                  </a:lnTo>
                  <a:lnTo>
                    <a:pt x="842" y="319"/>
                  </a:lnTo>
                  <a:lnTo>
                    <a:pt x="856" y="365"/>
                  </a:lnTo>
                  <a:lnTo>
                    <a:pt x="865" y="412"/>
                  </a:lnTo>
                  <a:lnTo>
                    <a:pt x="870" y="460"/>
                  </a:lnTo>
                  <a:lnTo>
                    <a:pt x="870" y="508"/>
                  </a:lnTo>
                  <a:lnTo>
                    <a:pt x="866" y="555"/>
                  </a:lnTo>
                  <a:lnTo>
                    <a:pt x="857" y="601"/>
                  </a:lnTo>
                  <a:lnTo>
                    <a:pt x="843" y="648"/>
                  </a:lnTo>
                  <a:lnTo>
                    <a:pt x="825" y="693"/>
                  </a:lnTo>
                  <a:lnTo>
                    <a:pt x="816" y="712"/>
                  </a:lnTo>
                  <a:lnTo>
                    <a:pt x="806" y="730"/>
                  </a:lnTo>
                  <a:lnTo>
                    <a:pt x="794" y="748"/>
                  </a:lnTo>
                  <a:lnTo>
                    <a:pt x="783" y="764"/>
                  </a:lnTo>
                  <a:lnTo>
                    <a:pt x="771" y="781"/>
                  </a:lnTo>
                  <a:lnTo>
                    <a:pt x="759" y="797"/>
                  </a:lnTo>
                  <a:lnTo>
                    <a:pt x="745" y="813"/>
                  </a:lnTo>
                  <a:lnTo>
                    <a:pt x="731" y="827"/>
                  </a:lnTo>
                  <a:lnTo>
                    <a:pt x="717" y="842"/>
                  </a:lnTo>
                  <a:lnTo>
                    <a:pt x="701" y="855"/>
                  </a:lnTo>
                  <a:lnTo>
                    <a:pt x="686" y="867"/>
                  </a:lnTo>
                  <a:lnTo>
                    <a:pt x="669" y="880"/>
                  </a:lnTo>
                  <a:lnTo>
                    <a:pt x="653" y="892"/>
                  </a:lnTo>
                  <a:lnTo>
                    <a:pt x="635" y="903"/>
                  </a:lnTo>
                  <a:lnTo>
                    <a:pt x="617" y="913"/>
                  </a:lnTo>
                  <a:lnTo>
                    <a:pt x="599" y="922"/>
                  </a:lnTo>
                  <a:close/>
                </a:path>
              </a:pathLst>
            </a:custGeom>
            <a:solidFill>
              <a:srgbClr val="FFFFFF"/>
            </a:solidFill>
            <a:ln w="9525">
              <a:noFill/>
              <a:round/>
              <a:headEnd/>
              <a:tailEnd/>
            </a:ln>
          </p:spPr>
          <p:txBody>
            <a:bodyPr/>
            <a:lstStyle/>
            <a:p>
              <a:endParaRPr lang="en-US" dirty="0"/>
            </a:p>
          </p:txBody>
        </p:sp>
        <p:sp>
          <p:nvSpPr>
            <p:cNvPr id="88" name="Freeform 31"/>
            <p:cNvSpPr>
              <a:spLocks/>
            </p:cNvSpPr>
            <p:nvPr/>
          </p:nvSpPr>
          <p:spPr bwMode="auto">
            <a:xfrm>
              <a:off x="4086225" y="4692650"/>
              <a:ext cx="268288" cy="463550"/>
            </a:xfrm>
            <a:custGeom>
              <a:avLst/>
              <a:gdLst>
                <a:gd name="T0" fmla="*/ 46 w 114"/>
                <a:gd name="T1" fmla="*/ 5 h 197"/>
                <a:gd name="T2" fmla="*/ 0 w 114"/>
                <a:gd name="T3" fmla="*/ 0 h 197"/>
                <a:gd name="T4" fmla="*/ 70 w 114"/>
                <a:gd name="T5" fmla="*/ 197 h 197"/>
                <a:gd name="T6" fmla="*/ 114 w 114"/>
                <a:gd name="T7" fmla="*/ 197 h 197"/>
                <a:gd name="T8" fmla="*/ 46 w 114"/>
                <a:gd name="T9" fmla="*/ 5 h 197"/>
                <a:gd name="T10" fmla="*/ 0 60000 65536"/>
                <a:gd name="T11" fmla="*/ 0 60000 65536"/>
                <a:gd name="T12" fmla="*/ 0 60000 65536"/>
                <a:gd name="T13" fmla="*/ 0 60000 65536"/>
                <a:gd name="T14" fmla="*/ 0 60000 65536"/>
                <a:gd name="T15" fmla="*/ 0 w 114"/>
                <a:gd name="T16" fmla="*/ 0 h 197"/>
                <a:gd name="T17" fmla="*/ 114 w 114"/>
                <a:gd name="T18" fmla="*/ 197 h 197"/>
              </a:gdLst>
              <a:ahLst/>
              <a:cxnLst>
                <a:cxn ang="T10">
                  <a:pos x="T0" y="T1"/>
                </a:cxn>
                <a:cxn ang="T11">
                  <a:pos x="T2" y="T3"/>
                </a:cxn>
                <a:cxn ang="T12">
                  <a:pos x="T4" y="T5"/>
                </a:cxn>
                <a:cxn ang="T13">
                  <a:pos x="T6" y="T7"/>
                </a:cxn>
                <a:cxn ang="T14">
                  <a:pos x="T8" y="T9"/>
                </a:cxn>
              </a:cxnLst>
              <a:rect l="T15" t="T16" r="T17" b="T18"/>
              <a:pathLst>
                <a:path w="114" h="197">
                  <a:moveTo>
                    <a:pt x="46" y="5"/>
                  </a:moveTo>
                  <a:lnTo>
                    <a:pt x="0" y="0"/>
                  </a:lnTo>
                  <a:lnTo>
                    <a:pt x="70" y="197"/>
                  </a:lnTo>
                  <a:lnTo>
                    <a:pt x="114" y="197"/>
                  </a:lnTo>
                  <a:lnTo>
                    <a:pt x="46" y="5"/>
                  </a:lnTo>
                  <a:close/>
                </a:path>
              </a:pathLst>
            </a:custGeom>
            <a:solidFill>
              <a:srgbClr val="2D2D8C"/>
            </a:solidFill>
            <a:ln w="9525">
              <a:noFill/>
              <a:round/>
              <a:headEnd/>
              <a:tailEnd/>
            </a:ln>
          </p:spPr>
          <p:txBody>
            <a:bodyPr/>
            <a:lstStyle/>
            <a:p>
              <a:endParaRPr lang="en-US" dirty="0"/>
            </a:p>
          </p:txBody>
        </p:sp>
        <p:sp>
          <p:nvSpPr>
            <p:cNvPr id="89" name="Freeform 32"/>
            <p:cNvSpPr>
              <a:spLocks/>
            </p:cNvSpPr>
            <p:nvPr/>
          </p:nvSpPr>
          <p:spPr bwMode="auto">
            <a:xfrm>
              <a:off x="4967288" y="4637088"/>
              <a:ext cx="1547813" cy="509588"/>
            </a:xfrm>
            <a:custGeom>
              <a:avLst/>
              <a:gdLst>
                <a:gd name="T0" fmla="*/ 658 w 658"/>
                <a:gd name="T1" fmla="*/ 6 h 217"/>
                <a:gd name="T2" fmla="*/ 655 w 658"/>
                <a:gd name="T3" fmla="*/ 3 h 217"/>
                <a:gd name="T4" fmla="*/ 653 w 658"/>
                <a:gd name="T5" fmla="*/ 1 h 217"/>
                <a:gd name="T6" fmla="*/ 649 w 658"/>
                <a:gd name="T7" fmla="*/ 0 h 217"/>
                <a:gd name="T8" fmla="*/ 645 w 658"/>
                <a:gd name="T9" fmla="*/ 1 h 217"/>
                <a:gd name="T10" fmla="*/ 0 w 658"/>
                <a:gd name="T11" fmla="*/ 217 h 217"/>
                <a:gd name="T12" fmla="*/ 58 w 658"/>
                <a:gd name="T13" fmla="*/ 217 h 217"/>
                <a:gd name="T14" fmla="*/ 651 w 658"/>
                <a:gd name="T15" fmla="*/ 18 h 217"/>
                <a:gd name="T16" fmla="*/ 655 w 658"/>
                <a:gd name="T17" fmla="*/ 17 h 217"/>
                <a:gd name="T18" fmla="*/ 657 w 658"/>
                <a:gd name="T19" fmla="*/ 14 h 217"/>
                <a:gd name="T20" fmla="*/ 658 w 658"/>
                <a:gd name="T21" fmla="*/ 10 h 217"/>
                <a:gd name="T22" fmla="*/ 658 w 658"/>
                <a:gd name="T23" fmla="*/ 6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217"/>
                <a:gd name="T38" fmla="*/ 658 w 658"/>
                <a:gd name="T39" fmla="*/ 217 h 2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217">
                  <a:moveTo>
                    <a:pt x="658" y="6"/>
                  </a:moveTo>
                  <a:lnTo>
                    <a:pt x="655" y="3"/>
                  </a:lnTo>
                  <a:lnTo>
                    <a:pt x="653" y="1"/>
                  </a:lnTo>
                  <a:lnTo>
                    <a:pt x="649" y="0"/>
                  </a:lnTo>
                  <a:lnTo>
                    <a:pt x="645" y="1"/>
                  </a:lnTo>
                  <a:lnTo>
                    <a:pt x="0" y="217"/>
                  </a:lnTo>
                  <a:lnTo>
                    <a:pt x="58" y="217"/>
                  </a:lnTo>
                  <a:lnTo>
                    <a:pt x="651" y="18"/>
                  </a:lnTo>
                  <a:lnTo>
                    <a:pt x="655" y="17"/>
                  </a:lnTo>
                  <a:lnTo>
                    <a:pt x="657" y="14"/>
                  </a:lnTo>
                  <a:lnTo>
                    <a:pt x="658" y="10"/>
                  </a:lnTo>
                  <a:lnTo>
                    <a:pt x="658" y="6"/>
                  </a:lnTo>
                  <a:close/>
                </a:path>
              </a:pathLst>
            </a:custGeom>
            <a:solidFill>
              <a:srgbClr val="9696BA"/>
            </a:solidFill>
            <a:ln w="9525">
              <a:noFill/>
              <a:round/>
              <a:headEnd/>
              <a:tailEnd/>
            </a:ln>
          </p:spPr>
          <p:txBody>
            <a:bodyPr/>
            <a:lstStyle/>
            <a:p>
              <a:endParaRPr lang="en-US" dirty="0"/>
            </a:p>
          </p:txBody>
        </p:sp>
        <p:sp>
          <p:nvSpPr>
            <p:cNvPr id="90" name="Freeform 33"/>
            <p:cNvSpPr>
              <a:spLocks/>
            </p:cNvSpPr>
            <p:nvPr/>
          </p:nvSpPr>
          <p:spPr bwMode="auto">
            <a:xfrm>
              <a:off x="3638550" y="3292475"/>
              <a:ext cx="942975" cy="358775"/>
            </a:xfrm>
            <a:custGeom>
              <a:avLst/>
              <a:gdLst>
                <a:gd name="T0" fmla="*/ 1 w 401"/>
                <a:gd name="T1" fmla="*/ 145 h 153"/>
                <a:gd name="T2" fmla="*/ 3 w 401"/>
                <a:gd name="T3" fmla="*/ 149 h 153"/>
                <a:gd name="T4" fmla="*/ 6 w 401"/>
                <a:gd name="T5" fmla="*/ 152 h 153"/>
                <a:gd name="T6" fmla="*/ 11 w 401"/>
                <a:gd name="T7" fmla="*/ 153 h 153"/>
                <a:gd name="T8" fmla="*/ 15 w 401"/>
                <a:gd name="T9" fmla="*/ 153 h 153"/>
                <a:gd name="T10" fmla="*/ 15 w 401"/>
                <a:gd name="T11" fmla="*/ 153 h 153"/>
                <a:gd name="T12" fmla="*/ 401 w 401"/>
                <a:gd name="T13" fmla="*/ 24 h 153"/>
                <a:gd name="T14" fmla="*/ 401 w 401"/>
                <a:gd name="T15" fmla="*/ 18 h 153"/>
                <a:gd name="T16" fmla="*/ 400 w 401"/>
                <a:gd name="T17" fmla="*/ 11 h 153"/>
                <a:gd name="T18" fmla="*/ 400 w 401"/>
                <a:gd name="T19" fmla="*/ 6 h 153"/>
                <a:gd name="T20" fmla="*/ 399 w 401"/>
                <a:gd name="T21" fmla="*/ 0 h 153"/>
                <a:gd name="T22" fmla="*/ 9 w 401"/>
                <a:gd name="T23" fmla="*/ 130 h 153"/>
                <a:gd name="T24" fmla="*/ 5 w 401"/>
                <a:gd name="T25" fmla="*/ 132 h 153"/>
                <a:gd name="T26" fmla="*/ 1 w 401"/>
                <a:gd name="T27" fmla="*/ 136 h 153"/>
                <a:gd name="T28" fmla="*/ 0 w 401"/>
                <a:gd name="T29" fmla="*/ 140 h 153"/>
                <a:gd name="T30" fmla="*/ 1 w 401"/>
                <a:gd name="T31" fmla="*/ 145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153"/>
                <a:gd name="T50" fmla="*/ 401 w 401"/>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153">
                  <a:moveTo>
                    <a:pt x="1" y="145"/>
                  </a:moveTo>
                  <a:lnTo>
                    <a:pt x="3" y="149"/>
                  </a:lnTo>
                  <a:lnTo>
                    <a:pt x="6" y="152"/>
                  </a:lnTo>
                  <a:lnTo>
                    <a:pt x="11" y="153"/>
                  </a:lnTo>
                  <a:lnTo>
                    <a:pt x="15" y="153"/>
                  </a:lnTo>
                  <a:lnTo>
                    <a:pt x="401" y="24"/>
                  </a:lnTo>
                  <a:lnTo>
                    <a:pt x="401" y="18"/>
                  </a:lnTo>
                  <a:lnTo>
                    <a:pt x="400" y="11"/>
                  </a:lnTo>
                  <a:lnTo>
                    <a:pt x="400" y="6"/>
                  </a:lnTo>
                  <a:lnTo>
                    <a:pt x="399" y="0"/>
                  </a:lnTo>
                  <a:lnTo>
                    <a:pt x="9" y="130"/>
                  </a:lnTo>
                  <a:lnTo>
                    <a:pt x="5" y="132"/>
                  </a:lnTo>
                  <a:lnTo>
                    <a:pt x="1" y="136"/>
                  </a:lnTo>
                  <a:lnTo>
                    <a:pt x="0" y="140"/>
                  </a:lnTo>
                  <a:lnTo>
                    <a:pt x="1" y="145"/>
                  </a:lnTo>
                  <a:close/>
                </a:path>
              </a:pathLst>
            </a:custGeom>
            <a:solidFill>
              <a:srgbClr val="9696BA"/>
            </a:solidFill>
            <a:ln w="9525">
              <a:noFill/>
              <a:round/>
              <a:headEnd/>
              <a:tailEnd/>
            </a:ln>
          </p:spPr>
          <p:txBody>
            <a:bodyPr/>
            <a:lstStyle/>
            <a:p>
              <a:endParaRPr lang="en-US" dirty="0"/>
            </a:p>
          </p:txBody>
        </p:sp>
        <p:sp>
          <p:nvSpPr>
            <p:cNvPr id="91" name="Freeform 34"/>
            <p:cNvSpPr>
              <a:spLocks/>
            </p:cNvSpPr>
            <p:nvPr/>
          </p:nvSpPr>
          <p:spPr bwMode="auto">
            <a:xfrm>
              <a:off x="3700463" y="3475038"/>
              <a:ext cx="889000" cy="342900"/>
            </a:xfrm>
            <a:custGeom>
              <a:avLst/>
              <a:gdLst>
                <a:gd name="T0" fmla="*/ 2 w 378"/>
                <a:gd name="T1" fmla="*/ 137 h 146"/>
                <a:gd name="T2" fmla="*/ 3 w 378"/>
                <a:gd name="T3" fmla="*/ 141 h 146"/>
                <a:gd name="T4" fmla="*/ 7 w 378"/>
                <a:gd name="T5" fmla="*/ 145 h 146"/>
                <a:gd name="T6" fmla="*/ 11 w 378"/>
                <a:gd name="T7" fmla="*/ 146 h 146"/>
                <a:gd name="T8" fmla="*/ 16 w 378"/>
                <a:gd name="T9" fmla="*/ 145 h 146"/>
                <a:gd name="T10" fmla="*/ 16 w 378"/>
                <a:gd name="T11" fmla="*/ 145 h 146"/>
                <a:gd name="T12" fmla="*/ 377 w 378"/>
                <a:gd name="T13" fmla="*/ 25 h 146"/>
                <a:gd name="T14" fmla="*/ 377 w 378"/>
                <a:gd name="T15" fmla="*/ 19 h 146"/>
                <a:gd name="T16" fmla="*/ 377 w 378"/>
                <a:gd name="T17" fmla="*/ 12 h 146"/>
                <a:gd name="T18" fmla="*/ 377 w 378"/>
                <a:gd name="T19" fmla="*/ 6 h 146"/>
                <a:gd name="T20" fmla="*/ 378 w 378"/>
                <a:gd name="T21" fmla="*/ 0 h 146"/>
                <a:gd name="T22" fmla="*/ 8 w 378"/>
                <a:gd name="T23" fmla="*/ 123 h 146"/>
                <a:gd name="T24" fmla="*/ 4 w 378"/>
                <a:gd name="T25" fmla="*/ 126 h 146"/>
                <a:gd name="T26" fmla="*/ 2 w 378"/>
                <a:gd name="T27" fmla="*/ 128 h 146"/>
                <a:gd name="T28" fmla="*/ 0 w 378"/>
                <a:gd name="T29" fmla="*/ 133 h 146"/>
                <a:gd name="T30" fmla="*/ 2 w 378"/>
                <a:gd name="T31" fmla="*/ 13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146"/>
                <a:gd name="T50" fmla="*/ 378 w 37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146">
                  <a:moveTo>
                    <a:pt x="2" y="137"/>
                  </a:moveTo>
                  <a:lnTo>
                    <a:pt x="3" y="141"/>
                  </a:lnTo>
                  <a:lnTo>
                    <a:pt x="7" y="145"/>
                  </a:lnTo>
                  <a:lnTo>
                    <a:pt x="11" y="146"/>
                  </a:lnTo>
                  <a:lnTo>
                    <a:pt x="16" y="145"/>
                  </a:lnTo>
                  <a:lnTo>
                    <a:pt x="377" y="25"/>
                  </a:lnTo>
                  <a:lnTo>
                    <a:pt x="377" y="19"/>
                  </a:lnTo>
                  <a:lnTo>
                    <a:pt x="377" y="12"/>
                  </a:lnTo>
                  <a:lnTo>
                    <a:pt x="377" y="6"/>
                  </a:lnTo>
                  <a:lnTo>
                    <a:pt x="378" y="0"/>
                  </a:lnTo>
                  <a:lnTo>
                    <a:pt x="8" y="123"/>
                  </a:lnTo>
                  <a:lnTo>
                    <a:pt x="4" y="126"/>
                  </a:lnTo>
                  <a:lnTo>
                    <a:pt x="2" y="128"/>
                  </a:lnTo>
                  <a:lnTo>
                    <a:pt x="0" y="133"/>
                  </a:lnTo>
                  <a:lnTo>
                    <a:pt x="2" y="137"/>
                  </a:lnTo>
                  <a:close/>
                </a:path>
              </a:pathLst>
            </a:custGeom>
            <a:solidFill>
              <a:srgbClr val="9696BA"/>
            </a:solidFill>
            <a:ln w="9525">
              <a:noFill/>
              <a:round/>
              <a:headEnd/>
              <a:tailEnd/>
            </a:ln>
          </p:spPr>
          <p:txBody>
            <a:bodyPr/>
            <a:lstStyle/>
            <a:p>
              <a:endParaRPr lang="en-US" dirty="0"/>
            </a:p>
          </p:txBody>
        </p:sp>
        <p:sp>
          <p:nvSpPr>
            <p:cNvPr id="92" name="Freeform 35"/>
            <p:cNvSpPr>
              <a:spLocks/>
            </p:cNvSpPr>
            <p:nvPr/>
          </p:nvSpPr>
          <p:spPr bwMode="auto">
            <a:xfrm>
              <a:off x="3784600" y="3681413"/>
              <a:ext cx="781050" cy="307975"/>
            </a:xfrm>
            <a:custGeom>
              <a:avLst/>
              <a:gdLst>
                <a:gd name="T0" fmla="*/ 0 w 332"/>
                <a:gd name="T1" fmla="*/ 122 h 131"/>
                <a:gd name="T2" fmla="*/ 3 w 332"/>
                <a:gd name="T3" fmla="*/ 126 h 131"/>
                <a:gd name="T4" fmla="*/ 6 w 332"/>
                <a:gd name="T5" fmla="*/ 130 h 131"/>
                <a:gd name="T6" fmla="*/ 10 w 332"/>
                <a:gd name="T7" fmla="*/ 131 h 131"/>
                <a:gd name="T8" fmla="*/ 15 w 332"/>
                <a:gd name="T9" fmla="*/ 130 h 131"/>
                <a:gd name="T10" fmla="*/ 15 w 332"/>
                <a:gd name="T11" fmla="*/ 130 h 131"/>
                <a:gd name="T12" fmla="*/ 325 w 332"/>
                <a:gd name="T13" fmla="*/ 26 h 131"/>
                <a:gd name="T14" fmla="*/ 327 w 332"/>
                <a:gd name="T15" fmla="*/ 20 h 131"/>
                <a:gd name="T16" fmla="*/ 329 w 332"/>
                <a:gd name="T17" fmla="*/ 12 h 131"/>
                <a:gd name="T18" fmla="*/ 330 w 332"/>
                <a:gd name="T19" fmla="*/ 6 h 131"/>
                <a:gd name="T20" fmla="*/ 332 w 332"/>
                <a:gd name="T21" fmla="*/ 0 h 131"/>
                <a:gd name="T22" fmla="*/ 8 w 332"/>
                <a:gd name="T23" fmla="*/ 108 h 131"/>
                <a:gd name="T24" fmla="*/ 4 w 332"/>
                <a:gd name="T25" fmla="*/ 109 h 131"/>
                <a:gd name="T26" fmla="*/ 1 w 332"/>
                <a:gd name="T27" fmla="*/ 113 h 131"/>
                <a:gd name="T28" fmla="*/ 0 w 332"/>
                <a:gd name="T29" fmla="*/ 117 h 131"/>
                <a:gd name="T30" fmla="*/ 0 w 332"/>
                <a:gd name="T31" fmla="*/ 122 h 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131"/>
                <a:gd name="T50" fmla="*/ 332 w 332"/>
                <a:gd name="T51" fmla="*/ 131 h 1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131">
                  <a:moveTo>
                    <a:pt x="0" y="122"/>
                  </a:moveTo>
                  <a:lnTo>
                    <a:pt x="3" y="126"/>
                  </a:lnTo>
                  <a:lnTo>
                    <a:pt x="6" y="130"/>
                  </a:lnTo>
                  <a:lnTo>
                    <a:pt x="10" y="131"/>
                  </a:lnTo>
                  <a:lnTo>
                    <a:pt x="15" y="130"/>
                  </a:lnTo>
                  <a:lnTo>
                    <a:pt x="325" y="26"/>
                  </a:lnTo>
                  <a:lnTo>
                    <a:pt x="327" y="20"/>
                  </a:lnTo>
                  <a:lnTo>
                    <a:pt x="329" y="12"/>
                  </a:lnTo>
                  <a:lnTo>
                    <a:pt x="330" y="6"/>
                  </a:lnTo>
                  <a:lnTo>
                    <a:pt x="332" y="0"/>
                  </a:lnTo>
                  <a:lnTo>
                    <a:pt x="8" y="108"/>
                  </a:lnTo>
                  <a:lnTo>
                    <a:pt x="4" y="109"/>
                  </a:lnTo>
                  <a:lnTo>
                    <a:pt x="1" y="113"/>
                  </a:lnTo>
                  <a:lnTo>
                    <a:pt x="0" y="117"/>
                  </a:lnTo>
                  <a:lnTo>
                    <a:pt x="0" y="122"/>
                  </a:lnTo>
                  <a:close/>
                </a:path>
              </a:pathLst>
            </a:custGeom>
            <a:solidFill>
              <a:srgbClr val="9696BA"/>
            </a:solidFill>
            <a:ln w="9525">
              <a:noFill/>
              <a:round/>
              <a:headEnd/>
              <a:tailEnd/>
            </a:ln>
          </p:spPr>
          <p:txBody>
            <a:bodyPr/>
            <a:lstStyle/>
            <a:p>
              <a:endParaRPr lang="en-US" dirty="0"/>
            </a:p>
          </p:txBody>
        </p:sp>
        <p:sp>
          <p:nvSpPr>
            <p:cNvPr id="93" name="Freeform 36"/>
            <p:cNvSpPr>
              <a:spLocks/>
            </p:cNvSpPr>
            <p:nvPr/>
          </p:nvSpPr>
          <p:spPr bwMode="auto">
            <a:xfrm>
              <a:off x="3848100" y="3890963"/>
              <a:ext cx="652463" cy="263525"/>
            </a:xfrm>
            <a:custGeom>
              <a:avLst/>
              <a:gdLst>
                <a:gd name="T0" fmla="*/ 0 w 277"/>
                <a:gd name="T1" fmla="*/ 104 h 112"/>
                <a:gd name="T2" fmla="*/ 2 w 277"/>
                <a:gd name="T3" fmla="*/ 108 h 112"/>
                <a:gd name="T4" fmla="*/ 6 w 277"/>
                <a:gd name="T5" fmla="*/ 111 h 112"/>
                <a:gd name="T6" fmla="*/ 10 w 277"/>
                <a:gd name="T7" fmla="*/ 112 h 112"/>
                <a:gd name="T8" fmla="*/ 15 w 277"/>
                <a:gd name="T9" fmla="*/ 112 h 112"/>
                <a:gd name="T10" fmla="*/ 15 w 277"/>
                <a:gd name="T11" fmla="*/ 112 h 112"/>
                <a:gd name="T12" fmla="*/ 263 w 277"/>
                <a:gd name="T13" fmla="*/ 29 h 112"/>
                <a:gd name="T14" fmla="*/ 264 w 277"/>
                <a:gd name="T15" fmla="*/ 26 h 112"/>
                <a:gd name="T16" fmla="*/ 266 w 277"/>
                <a:gd name="T17" fmla="*/ 24 h 112"/>
                <a:gd name="T18" fmla="*/ 268 w 277"/>
                <a:gd name="T19" fmla="*/ 21 h 112"/>
                <a:gd name="T20" fmla="*/ 269 w 277"/>
                <a:gd name="T21" fmla="*/ 19 h 112"/>
                <a:gd name="T22" fmla="*/ 272 w 277"/>
                <a:gd name="T23" fmla="*/ 14 h 112"/>
                <a:gd name="T24" fmla="*/ 273 w 277"/>
                <a:gd name="T25" fmla="*/ 9 h 112"/>
                <a:gd name="T26" fmla="*/ 275 w 277"/>
                <a:gd name="T27" fmla="*/ 5 h 112"/>
                <a:gd name="T28" fmla="*/ 277 w 277"/>
                <a:gd name="T29" fmla="*/ 0 h 112"/>
                <a:gd name="T30" fmla="*/ 8 w 277"/>
                <a:gd name="T31" fmla="*/ 89 h 112"/>
                <a:gd name="T32" fmla="*/ 4 w 277"/>
                <a:gd name="T33" fmla="*/ 91 h 112"/>
                <a:gd name="T34" fmla="*/ 1 w 277"/>
                <a:gd name="T35" fmla="*/ 95 h 112"/>
                <a:gd name="T36" fmla="*/ 0 w 277"/>
                <a:gd name="T37" fmla="*/ 99 h 112"/>
                <a:gd name="T38" fmla="*/ 0 w 277"/>
                <a:gd name="T39" fmla="*/ 104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112"/>
                <a:gd name="T62" fmla="*/ 277 w 27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112">
                  <a:moveTo>
                    <a:pt x="0" y="104"/>
                  </a:moveTo>
                  <a:lnTo>
                    <a:pt x="2" y="108"/>
                  </a:lnTo>
                  <a:lnTo>
                    <a:pt x="6" y="111"/>
                  </a:lnTo>
                  <a:lnTo>
                    <a:pt x="10" y="112"/>
                  </a:lnTo>
                  <a:lnTo>
                    <a:pt x="15" y="112"/>
                  </a:lnTo>
                  <a:lnTo>
                    <a:pt x="263" y="29"/>
                  </a:lnTo>
                  <a:lnTo>
                    <a:pt x="264" y="26"/>
                  </a:lnTo>
                  <a:lnTo>
                    <a:pt x="266" y="24"/>
                  </a:lnTo>
                  <a:lnTo>
                    <a:pt x="268" y="21"/>
                  </a:lnTo>
                  <a:lnTo>
                    <a:pt x="269" y="19"/>
                  </a:lnTo>
                  <a:lnTo>
                    <a:pt x="272" y="14"/>
                  </a:lnTo>
                  <a:lnTo>
                    <a:pt x="273" y="9"/>
                  </a:lnTo>
                  <a:lnTo>
                    <a:pt x="275" y="5"/>
                  </a:lnTo>
                  <a:lnTo>
                    <a:pt x="277" y="0"/>
                  </a:lnTo>
                  <a:lnTo>
                    <a:pt x="8" y="89"/>
                  </a:lnTo>
                  <a:lnTo>
                    <a:pt x="4" y="91"/>
                  </a:lnTo>
                  <a:lnTo>
                    <a:pt x="1" y="95"/>
                  </a:lnTo>
                  <a:lnTo>
                    <a:pt x="0" y="99"/>
                  </a:lnTo>
                  <a:lnTo>
                    <a:pt x="0" y="104"/>
                  </a:lnTo>
                  <a:close/>
                </a:path>
              </a:pathLst>
            </a:custGeom>
            <a:solidFill>
              <a:srgbClr val="9696BA"/>
            </a:solidFill>
            <a:ln w="9525">
              <a:noFill/>
              <a:round/>
              <a:headEnd/>
              <a:tailEnd/>
            </a:ln>
          </p:spPr>
          <p:txBody>
            <a:bodyPr/>
            <a:lstStyle/>
            <a:p>
              <a:endParaRPr lang="en-US" dirty="0"/>
            </a:p>
          </p:txBody>
        </p:sp>
        <p:sp>
          <p:nvSpPr>
            <p:cNvPr id="94" name="Text Box 37"/>
            <p:cNvSpPr txBox="1">
              <a:spLocks noChangeArrowheads="1"/>
            </p:cNvSpPr>
            <p:nvPr/>
          </p:nvSpPr>
          <p:spPr bwMode="auto">
            <a:xfrm rot="20460668">
              <a:off x="2923311" y="2457081"/>
              <a:ext cx="2132315" cy="925697"/>
            </a:xfrm>
            <a:prstGeom prst="rect">
              <a:avLst/>
            </a:prstGeom>
            <a:noFill/>
            <a:ln w="9525">
              <a:noFill/>
              <a:miter lim="800000"/>
              <a:headEnd/>
              <a:tailEnd/>
            </a:ln>
          </p:spPr>
          <p:txBody>
            <a:bodyPr wrap="none">
              <a:spAutoFit/>
            </a:bodyPr>
            <a:lstStyle/>
            <a:p>
              <a:pPr algn="r"/>
              <a:r>
                <a:rPr lang="en-US" sz="2800" dirty="0" smtClean="0">
                  <a:solidFill>
                    <a:srgbClr val="00007F"/>
                  </a:solidFill>
                  <a:latin typeface="Arial" charset="0"/>
                </a:rPr>
                <a:t>Activi</a:t>
              </a:r>
              <a:endParaRPr lang="en-US" sz="2800" dirty="0">
                <a:solidFill>
                  <a:srgbClr val="00007F"/>
                </a:solidFill>
                <a:latin typeface="Arial" charset="0"/>
              </a:endParaRPr>
            </a:p>
          </p:txBody>
        </p:sp>
        <p:sp>
          <p:nvSpPr>
            <p:cNvPr id="95" name="Freeform 39"/>
            <p:cNvSpPr>
              <a:spLocks/>
            </p:cNvSpPr>
            <p:nvPr/>
          </p:nvSpPr>
          <p:spPr bwMode="auto">
            <a:xfrm>
              <a:off x="4694238" y="4178300"/>
              <a:ext cx="1743075"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96" name="Line 40"/>
            <p:cNvSpPr>
              <a:spLocks noChangeShapeType="1"/>
            </p:cNvSpPr>
            <p:nvPr/>
          </p:nvSpPr>
          <p:spPr bwMode="auto">
            <a:xfrm>
              <a:off x="2847975" y="2590800"/>
              <a:ext cx="762000" cy="1981200"/>
            </a:xfrm>
            <a:prstGeom prst="line">
              <a:avLst/>
            </a:prstGeom>
            <a:noFill/>
            <a:ln w="28575">
              <a:solidFill>
                <a:schemeClr val="tx1"/>
              </a:solidFill>
              <a:round/>
              <a:headEnd/>
              <a:tailEnd/>
            </a:ln>
          </p:spPr>
          <p:txBody>
            <a:bodyPr wrap="none" anchor="ctr"/>
            <a:lstStyle/>
            <a:p>
              <a:endParaRPr lang="en-US" dirty="0"/>
            </a:p>
          </p:txBody>
        </p:sp>
        <p:sp>
          <p:nvSpPr>
            <p:cNvPr id="97" name="Freeform 41"/>
            <p:cNvSpPr>
              <a:spLocks/>
            </p:cNvSpPr>
            <p:nvPr/>
          </p:nvSpPr>
          <p:spPr bwMode="auto">
            <a:xfrm>
              <a:off x="4295775" y="1905000"/>
              <a:ext cx="2590800" cy="3505200"/>
            </a:xfrm>
            <a:custGeom>
              <a:avLst/>
              <a:gdLst>
                <a:gd name="T0" fmla="*/ 48 w 1632"/>
                <a:gd name="T1" fmla="*/ 288 h 2208"/>
                <a:gd name="T2" fmla="*/ 1056 w 1632"/>
                <a:gd name="T3" fmla="*/ 0 h 2208"/>
                <a:gd name="T4" fmla="*/ 1632 w 1632"/>
                <a:gd name="T5" fmla="*/ 1872 h 2208"/>
                <a:gd name="T6" fmla="*/ 240 w 1632"/>
                <a:gd name="T7" fmla="*/ 2208 h 2208"/>
                <a:gd name="T8" fmla="*/ 0 w 1632"/>
                <a:gd name="T9" fmla="*/ 1584 h 2208"/>
                <a:gd name="T10" fmla="*/ 0 60000 65536"/>
                <a:gd name="T11" fmla="*/ 0 60000 65536"/>
                <a:gd name="T12" fmla="*/ 0 60000 65536"/>
                <a:gd name="T13" fmla="*/ 0 60000 65536"/>
                <a:gd name="T14" fmla="*/ 0 60000 65536"/>
                <a:gd name="T15" fmla="*/ 0 w 1632"/>
                <a:gd name="T16" fmla="*/ 0 h 2208"/>
                <a:gd name="T17" fmla="*/ 1632 w 1632"/>
                <a:gd name="T18" fmla="*/ 2208 h 2208"/>
              </a:gdLst>
              <a:ahLst/>
              <a:cxnLst>
                <a:cxn ang="T10">
                  <a:pos x="T0" y="T1"/>
                </a:cxn>
                <a:cxn ang="T11">
                  <a:pos x="T2" y="T3"/>
                </a:cxn>
                <a:cxn ang="T12">
                  <a:pos x="T4" y="T5"/>
                </a:cxn>
                <a:cxn ang="T13">
                  <a:pos x="T6" y="T7"/>
                </a:cxn>
                <a:cxn ang="T14">
                  <a:pos x="T8" y="T9"/>
                </a:cxn>
              </a:cxnLst>
              <a:rect l="T15" t="T16" r="T17" b="T18"/>
              <a:pathLst>
                <a:path w="1632" h="2208">
                  <a:moveTo>
                    <a:pt x="48" y="288"/>
                  </a:moveTo>
                  <a:lnTo>
                    <a:pt x="1056" y="0"/>
                  </a:lnTo>
                  <a:lnTo>
                    <a:pt x="1632" y="1872"/>
                  </a:lnTo>
                  <a:lnTo>
                    <a:pt x="240" y="2208"/>
                  </a:lnTo>
                  <a:lnTo>
                    <a:pt x="0" y="1584"/>
                  </a:lnTo>
                </a:path>
              </a:pathLst>
            </a:custGeom>
            <a:noFill/>
            <a:ln w="28575" cmpd="sng">
              <a:solidFill>
                <a:schemeClr val="tx1"/>
              </a:solidFill>
              <a:round/>
              <a:headEnd/>
              <a:tailEnd/>
            </a:ln>
          </p:spPr>
          <p:txBody>
            <a:bodyPr wrap="none" anchor="ctr"/>
            <a:lstStyle/>
            <a:p>
              <a:endParaRPr lang="en-US" dirty="0"/>
            </a:p>
          </p:txBody>
        </p:sp>
      </p:grpSp>
      <p:sp>
        <p:nvSpPr>
          <p:cNvPr id="98" name="TextBox 97"/>
          <p:cNvSpPr txBox="1"/>
          <p:nvPr/>
        </p:nvSpPr>
        <p:spPr>
          <a:xfrm rot="20640256">
            <a:off x="7587906" y="951302"/>
            <a:ext cx="569387" cy="400110"/>
          </a:xfrm>
          <a:prstGeom prst="rect">
            <a:avLst/>
          </a:prstGeom>
          <a:noFill/>
        </p:spPr>
        <p:txBody>
          <a:bodyPr wrap="none" rtlCol="0">
            <a:spAutoFit/>
          </a:bodyPr>
          <a:lstStyle/>
          <a:p>
            <a:r>
              <a:rPr lang="en-US" sz="2000" dirty="0" smtClean="0">
                <a:solidFill>
                  <a:srgbClr val="002060"/>
                </a:solidFill>
                <a:latin typeface="+mj-lt"/>
              </a:rPr>
              <a:t>vity</a:t>
            </a:r>
            <a:endParaRPr lang="en-US" sz="2000" dirty="0">
              <a:solidFill>
                <a:srgbClr val="002060"/>
              </a:solidFill>
              <a:latin typeface="+mj-lt"/>
            </a:endParaRPr>
          </a:p>
        </p:txBody>
      </p:sp>
      <p:graphicFrame>
        <p:nvGraphicFramePr>
          <p:cNvPr id="44" name="Table 43"/>
          <p:cNvGraphicFramePr>
            <a:graphicFrameLocks noGrp="1"/>
          </p:cNvGraphicFramePr>
          <p:nvPr/>
        </p:nvGraphicFramePr>
        <p:xfrm>
          <a:off x="166913" y="2209800"/>
          <a:ext cx="5243287" cy="3581400"/>
        </p:xfrm>
        <a:graphic>
          <a:graphicData uri="http://schemas.openxmlformats.org/drawingml/2006/table">
            <a:tbl>
              <a:tblPr firstRow="1" bandRow="1">
                <a:tableStyleId>{8799B23B-EC83-4686-B30A-512413B5E67A}</a:tableStyleId>
              </a:tblPr>
              <a:tblGrid>
                <a:gridCol w="1814287"/>
                <a:gridCol w="3429000"/>
              </a:tblGrid>
              <a:tr h="533400">
                <a:tc>
                  <a:txBody>
                    <a:bodyPr/>
                    <a:lstStyle/>
                    <a:p>
                      <a:r>
                        <a:rPr lang="en-US" sz="1800" dirty="0" smtClean="0">
                          <a:latin typeface="Arial Black" pitchFamily="34" charset="0"/>
                        </a:rPr>
                        <a:t>Store Name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smtClean="0">
                          <a:latin typeface="Arial Black" pitchFamily="34" charset="0"/>
                        </a:rPr>
                        <a:t> ‘Halla Bol’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33400">
                <a:tc>
                  <a:txBody>
                    <a:bodyPr/>
                    <a:lstStyle/>
                    <a:p>
                      <a:r>
                        <a:rPr lang="en-US" sz="1800" dirty="0" smtClean="0">
                          <a:latin typeface="Arial Black" pitchFamily="34" charset="0"/>
                        </a:rPr>
                        <a:t>Opened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smtClean="0">
                          <a:latin typeface="Arial Black" pitchFamily="34" charset="0"/>
                        </a:rPr>
                        <a:t>20</a:t>
                      </a:r>
                      <a:r>
                        <a:rPr lang="en-US" sz="1800" baseline="30000" dirty="0" smtClean="0">
                          <a:latin typeface="Arial Black" pitchFamily="34" charset="0"/>
                        </a:rPr>
                        <a:t>th</a:t>
                      </a:r>
                      <a:r>
                        <a:rPr lang="en-US" sz="1800" dirty="0" smtClean="0">
                          <a:latin typeface="Arial Black" pitchFamily="34" charset="0"/>
                        </a:rPr>
                        <a:t> Nov, 2010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33400">
                <a:tc>
                  <a:txBody>
                    <a:bodyPr/>
                    <a:lstStyle/>
                    <a:p>
                      <a:r>
                        <a:rPr lang="en-US" sz="1800" dirty="0" smtClean="0">
                          <a:latin typeface="Arial Black" pitchFamily="34" charset="0"/>
                        </a:rPr>
                        <a:t>DEL : T/A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smtClean="0">
                          <a:latin typeface="Arial Black" pitchFamily="34" charset="0"/>
                        </a:rPr>
                        <a:t>66% :  34%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33400">
                <a:tc>
                  <a:txBody>
                    <a:bodyPr/>
                    <a:lstStyle/>
                    <a:p>
                      <a:r>
                        <a:rPr lang="en-US" sz="1800" dirty="0" smtClean="0">
                          <a:latin typeface="Arial Black" pitchFamily="34" charset="0"/>
                        </a:rPr>
                        <a:t>trade zone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smtClean="0">
                          <a:latin typeface="Arial Black" pitchFamily="34" charset="0"/>
                        </a:rPr>
                        <a:t>Corporate &amp; Residential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33400">
                <a:tc>
                  <a:txBody>
                    <a:bodyPr/>
                    <a:lstStyle/>
                    <a:p>
                      <a:r>
                        <a:rPr lang="en-US" sz="1800" dirty="0" smtClean="0">
                          <a:latin typeface="Arial Black" pitchFamily="34" charset="0"/>
                        </a:rPr>
                        <a:t>Bikes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smtClean="0">
                          <a:latin typeface="Arial Black" pitchFamily="34" charset="0"/>
                        </a:rPr>
                        <a:t>20 bikes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33400">
                <a:tc>
                  <a:txBody>
                    <a:bodyPr/>
                    <a:lstStyle/>
                    <a:p>
                      <a:r>
                        <a:rPr lang="en-US" sz="1800" dirty="0" smtClean="0">
                          <a:latin typeface="Arial Black" pitchFamily="34" charset="0"/>
                        </a:rPr>
                        <a:t>Competition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Black" pitchFamily="34" charset="0"/>
                        </a:rPr>
                        <a:t>Dominos - ADS 80K MacDonald's- ADS 120K </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5" name="TextBox 44"/>
          <p:cNvSpPr txBox="1"/>
          <p:nvPr/>
        </p:nvSpPr>
        <p:spPr>
          <a:xfrm>
            <a:off x="152400" y="1600200"/>
            <a:ext cx="2129301" cy="461665"/>
          </a:xfrm>
          <a:prstGeom prst="rect">
            <a:avLst/>
          </a:prstGeom>
          <a:noFill/>
        </p:spPr>
        <p:txBody>
          <a:bodyPr wrap="none" rtlCol="0">
            <a:spAutoFit/>
          </a:bodyPr>
          <a:lstStyle/>
          <a:p>
            <a:r>
              <a:rPr lang="en-US" dirty="0" smtClean="0">
                <a:latin typeface="Arial Black" pitchFamily="34" charset="0"/>
              </a:rPr>
              <a:t>Store Facts</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1000" y="2362200"/>
            <a:ext cx="8382000" cy="2743200"/>
            <a:chOff x="-3200400" y="457200"/>
            <a:chExt cx="4800601" cy="2119313"/>
          </a:xfrm>
        </p:grpSpPr>
        <p:grpSp>
          <p:nvGrpSpPr>
            <p:cNvPr id="8" name="Group 62"/>
            <p:cNvGrpSpPr/>
            <p:nvPr/>
          </p:nvGrpSpPr>
          <p:grpSpPr>
            <a:xfrm>
              <a:off x="-3200400" y="457200"/>
              <a:ext cx="4800601" cy="2119313"/>
              <a:chOff x="3048000" y="1524000"/>
              <a:chExt cx="5745163" cy="5167313"/>
            </a:xfrm>
          </p:grpSpPr>
          <p:pic>
            <p:nvPicPr>
              <p:cNvPr id="11"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12" name="Rectangle 11"/>
              <p:cNvSpPr/>
              <p:nvPr/>
            </p:nvSpPr>
            <p:spPr>
              <a:xfrm>
                <a:off x="3200400" y="1676400"/>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0"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a:xfrm>
            <a:off x="0" y="0"/>
            <a:ext cx="8839200" cy="1141412"/>
          </a:xfrm>
        </p:spPr>
        <p:txBody>
          <a:bodyPr/>
          <a:lstStyle/>
          <a:p>
            <a:r>
              <a:rPr lang="en-US" dirty="0" smtClean="0"/>
              <a:t>Case Study 1</a:t>
            </a:r>
            <a:endParaRPr lang="en-US" dirty="0"/>
          </a:p>
        </p:txBody>
      </p:sp>
      <p:sp>
        <p:nvSpPr>
          <p:cNvPr id="4" name="TextBox 3"/>
          <p:cNvSpPr txBox="1"/>
          <p:nvPr/>
        </p:nvSpPr>
        <p:spPr>
          <a:xfrm>
            <a:off x="1447800" y="5715000"/>
            <a:ext cx="7391400" cy="830997"/>
          </a:xfrm>
          <a:prstGeom prst="rect">
            <a:avLst/>
          </a:prstGeom>
          <a:noFill/>
        </p:spPr>
        <p:txBody>
          <a:bodyPr wrap="square" rtlCol="0">
            <a:spAutoFit/>
          </a:bodyPr>
          <a:lstStyle/>
          <a:p>
            <a:r>
              <a:rPr lang="en-US" dirty="0" smtClean="0">
                <a:latin typeface="Arial Black" pitchFamily="34" charset="0"/>
              </a:rPr>
              <a:t>Identify the area of opportunity to improve sales</a:t>
            </a:r>
            <a:endParaRPr lang="en-US" dirty="0">
              <a:latin typeface="Arial Black" pitchFamily="34" charset="0"/>
            </a:endParaRPr>
          </a:p>
        </p:txBody>
      </p:sp>
      <p:graphicFrame>
        <p:nvGraphicFramePr>
          <p:cNvPr id="9" name="Group 4"/>
          <p:cNvGraphicFramePr>
            <a:graphicFrameLocks/>
          </p:cNvGraphicFramePr>
          <p:nvPr/>
        </p:nvGraphicFramePr>
        <p:xfrm>
          <a:off x="685799" y="2590799"/>
          <a:ext cx="7620002" cy="2286001"/>
        </p:xfrm>
        <a:graphic>
          <a:graphicData uri="http://schemas.openxmlformats.org/drawingml/2006/table">
            <a:tbl>
              <a:tblPr>
                <a:tableStyleId>{ED083AE6-46FA-4A59-8FB0-9F97EB10719F}</a:tableStyleId>
              </a:tblPr>
              <a:tblGrid>
                <a:gridCol w="1876461"/>
                <a:gridCol w="948933"/>
                <a:gridCol w="941798"/>
                <a:gridCol w="941798"/>
                <a:gridCol w="941798"/>
                <a:gridCol w="1027416"/>
                <a:gridCol w="941798"/>
              </a:tblGrid>
              <a:tr h="654844">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 </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Jan</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Feb</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Apr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Jun</a:t>
                      </a:r>
                    </a:p>
                  </a:txBody>
                  <a:tcPr anchor="b" horzOverflow="overflow"/>
                </a:tc>
              </a:tr>
              <a:tr h="644922">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ADS</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80,000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75,000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78,000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72,000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68,000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65,000</a:t>
                      </a:r>
                    </a:p>
                  </a:txBody>
                  <a:tcPr anchor="b" horzOverflow="overflow"/>
                </a:tc>
              </a:tr>
              <a:tr h="509985">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Transactions</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260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260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250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240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220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220</a:t>
                      </a:r>
                    </a:p>
                  </a:txBody>
                  <a:tcPr anchor="b" horzOverflow="overflow"/>
                </a:tc>
              </a:tr>
              <a:tr h="476250">
                <a:tc>
                  <a:txBody>
                    <a:bodyPr/>
                    <a:lstStyle/>
                    <a:p>
                      <a:pPr marL="342900" marR="0" lvl="0" indent="-342900" algn="l"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Ticket Average</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288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312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309</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295</a:t>
                      </a:r>
                    </a:p>
                  </a:txBody>
                  <a:tcPr anchor="b" horzOverflow="overflow"/>
                </a:tc>
              </a:tr>
            </a:tbl>
          </a:graphicData>
        </a:graphic>
      </p:graphicFrame>
      <p:sp>
        <p:nvSpPr>
          <p:cNvPr id="6" name="Oval 5"/>
          <p:cNvSpPr/>
          <p:nvPr/>
        </p:nvSpPr>
        <p:spPr>
          <a:xfrm>
            <a:off x="7467600" y="3962400"/>
            <a:ext cx="685800" cy="457200"/>
          </a:xfrm>
          <a:prstGeom prst="ellipse">
            <a:avLst/>
          </a:prstGeom>
          <a:solidFill>
            <a:srgbClr val="FF0000">
              <a:alpha val="0"/>
            </a:srgbClr>
          </a:solidFill>
          <a:ln>
            <a:solidFill>
              <a:srgbClr val="9933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TextBox 12"/>
          <p:cNvSpPr txBox="1"/>
          <p:nvPr/>
        </p:nvSpPr>
        <p:spPr>
          <a:xfrm>
            <a:off x="228600" y="1752600"/>
            <a:ext cx="7239000" cy="461665"/>
          </a:xfrm>
          <a:prstGeom prst="rect">
            <a:avLst/>
          </a:prstGeom>
          <a:noFill/>
        </p:spPr>
        <p:txBody>
          <a:bodyPr wrap="square" rtlCol="0">
            <a:spAutoFit/>
          </a:bodyPr>
          <a:lstStyle/>
          <a:p>
            <a:r>
              <a:rPr lang="en-US" dirty="0" smtClean="0">
                <a:latin typeface="Arial Black" pitchFamily="34" charset="0"/>
              </a:rPr>
              <a:t>Study the data for PHD ‘Halla Bol’ </a:t>
            </a:r>
          </a:p>
        </p:txBody>
      </p:sp>
      <p:grpSp>
        <p:nvGrpSpPr>
          <p:cNvPr id="14" name="Group 7"/>
          <p:cNvGrpSpPr>
            <a:grpSpLocks/>
          </p:cNvGrpSpPr>
          <p:nvPr/>
        </p:nvGrpSpPr>
        <p:grpSpPr bwMode="auto">
          <a:xfrm>
            <a:off x="457200" y="5715000"/>
            <a:ext cx="1007918" cy="914400"/>
            <a:chOff x="3120" y="1161"/>
            <a:chExt cx="2304" cy="2287"/>
          </a:xfrm>
        </p:grpSpPr>
        <p:sp>
          <p:nvSpPr>
            <p:cNvPr id="15" name="Rectangle 8"/>
            <p:cNvSpPr>
              <a:spLocks noChangeArrowheads="1"/>
            </p:cNvSpPr>
            <p:nvPr/>
          </p:nvSpPr>
          <p:spPr bwMode="auto">
            <a:xfrm>
              <a:off x="3120" y="1161"/>
              <a:ext cx="2304" cy="2287"/>
            </a:xfrm>
            <a:prstGeom prst="rect">
              <a:avLst/>
            </a:prstGeom>
            <a:solidFill>
              <a:schemeClr val="bg2"/>
            </a:solidFill>
            <a:ln w="9525">
              <a:noFill/>
              <a:miter lim="800000"/>
              <a:headEnd/>
              <a:tailEnd/>
            </a:ln>
          </p:spPr>
          <p:txBody>
            <a:bodyPr/>
            <a:lstStyle/>
            <a:p>
              <a:endParaRPr lang="en-US" dirty="0"/>
            </a:p>
          </p:txBody>
        </p:sp>
        <p:sp>
          <p:nvSpPr>
            <p:cNvPr id="16"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7"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4495800"/>
            <a:ext cx="9296400" cy="1101725"/>
          </a:xfrm>
        </p:spPr>
        <p:txBody>
          <a:bodyPr/>
          <a:lstStyle/>
          <a:p>
            <a:r>
              <a:rPr lang="en-US" dirty="0" smtClean="0"/>
              <a:t>What Other Data Do You Require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80572" y="1426032"/>
            <a:ext cx="8030028" cy="1807026"/>
            <a:chOff x="-3200400" y="457200"/>
            <a:chExt cx="4800601" cy="2119313"/>
          </a:xfrm>
        </p:grpSpPr>
        <p:grpSp>
          <p:nvGrpSpPr>
            <p:cNvPr id="15" name="Group 62"/>
            <p:cNvGrpSpPr/>
            <p:nvPr/>
          </p:nvGrpSpPr>
          <p:grpSpPr>
            <a:xfrm>
              <a:off x="-3200400" y="457200"/>
              <a:ext cx="4800601" cy="2119313"/>
              <a:chOff x="3048000" y="1524000"/>
              <a:chExt cx="5745163" cy="5167313"/>
            </a:xfrm>
          </p:grpSpPr>
          <p:pic>
            <p:nvPicPr>
              <p:cNvPr id="17"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18" name="Rectangle 17"/>
              <p:cNvSpPr/>
              <p:nvPr/>
            </p:nvSpPr>
            <p:spPr>
              <a:xfrm>
                <a:off x="3190452" y="1676399"/>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6"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8" name="Group 7"/>
          <p:cNvGrpSpPr/>
          <p:nvPr/>
        </p:nvGrpSpPr>
        <p:grpSpPr>
          <a:xfrm>
            <a:off x="381000" y="3352800"/>
            <a:ext cx="8382000" cy="2373084"/>
            <a:chOff x="-3200400" y="457200"/>
            <a:chExt cx="4800601" cy="2119313"/>
          </a:xfrm>
        </p:grpSpPr>
        <p:grpSp>
          <p:nvGrpSpPr>
            <p:cNvPr id="10" name="Group 62"/>
            <p:cNvGrpSpPr/>
            <p:nvPr/>
          </p:nvGrpSpPr>
          <p:grpSpPr>
            <a:xfrm>
              <a:off x="-3200400" y="457200"/>
              <a:ext cx="4800601" cy="2119313"/>
              <a:chOff x="3048000" y="1524000"/>
              <a:chExt cx="5745163" cy="5167313"/>
            </a:xfrm>
          </p:grpSpPr>
          <p:pic>
            <p:nvPicPr>
              <p:cNvPr id="12"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13" name="Rectangle 12"/>
              <p:cNvSpPr/>
              <p:nvPr/>
            </p:nvSpPr>
            <p:spPr>
              <a:xfrm>
                <a:off x="3190452" y="1676399"/>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1"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p:txBody>
          <a:bodyPr/>
          <a:lstStyle/>
          <a:p>
            <a:r>
              <a:rPr lang="en-US" dirty="0" smtClean="0"/>
              <a:t>Case Study 1 contd..</a:t>
            </a:r>
            <a:endParaRPr lang="en-US" dirty="0"/>
          </a:p>
        </p:txBody>
      </p:sp>
      <p:graphicFrame>
        <p:nvGraphicFramePr>
          <p:cNvPr id="3" name="Group 279"/>
          <p:cNvGraphicFramePr>
            <a:graphicFrameLocks noGrp="1"/>
          </p:cNvGraphicFramePr>
          <p:nvPr/>
        </p:nvGraphicFramePr>
        <p:xfrm>
          <a:off x="990600" y="1615261"/>
          <a:ext cx="7086602" cy="1334770"/>
        </p:xfrm>
        <a:graphic>
          <a:graphicData uri="http://schemas.openxmlformats.org/drawingml/2006/table">
            <a:tbl>
              <a:tblPr>
                <a:tableStyleId>{ED083AE6-46FA-4A59-8FB0-9F97EB10719F}</a:tableStyleId>
              </a:tblPr>
              <a:tblGrid>
                <a:gridCol w="2027988"/>
                <a:gridCol w="816063"/>
                <a:gridCol w="816062"/>
                <a:gridCol w="816063"/>
                <a:gridCol w="816062"/>
                <a:gridCol w="816063"/>
                <a:gridCol w="978301"/>
              </a:tblGrid>
              <a:tr h="49472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Transactions</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Jan</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Feb</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Apr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Jun</a:t>
                      </a:r>
                    </a:p>
                  </a:txBody>
                  <a:tcPr anchor="b" horzOverflow="overflow"/>
                </a:tc>
              </a:tr>
              <a:tr h="420021">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Delivery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172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160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150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140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120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115</a:t>
                      </a:r>
                    </a:p>
                  </a:txBody>
                  <a:tcPr anchor="b" horzOverflow="overflow"/>
                </a:tc>
              </a:tr>
              <a:tr h="420021">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Take Away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88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101</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104</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107</a:t>
                      </a:r>
                    </a:p>
                  </a:txBody>
                  <a:tcPr anchor="b" horzOverflow="overflow"/>
                </a:tc>
              </a:tr>
            </a:tbl>
          </a:graphicData>
        </a:graphic>
      </p:graphicFrame>
      <p:graphicFrame>
        <p:nvGraphicFramePr>
          <p:cNvPr id="4" name="Group 701"/>
          <p:cNvGraphicFramePr>
            <a:graphicFrameLocks noGrp="1"/>
          </p:cNvGraphicFramePr>
          <p:nvPr/>
        </p:nvGraphicFramePr>
        <p:xfrm>
          <a:off x="700312" y="3556544"/>
          <a:ext cx="7620002" cy="1920240"/>
        </p:xfrm>
        <a:graphic>
          <a:graphicData uri="http://schemas.openxmlformats.org/drawingml/2006/table">
            <a:tbl>
              <a:tblPr>
                <a:tableStyleId>{ED083AE6-46FA-4A59-8FB0-9F97EB10719F}</a:tableStyleId>
              </a:tblPr>
              <a:tblGrid>
                <a:gridCol w="2517322"/>
                <a:gridCol w="821662"/>
                <a:gridCol w="823407"/>
                <a:gridCol w="823407"/>
                <a:gridCol w="823407"/>
                <a:gridCol w="823407"/>
                <a:gridCol w="987390"/>
              </a:tblGrid>
              <a:tr h="527050">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Delivery Transactions</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Jan</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Feb</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Apr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Jun</a:t>
                      </a:r>
                    </a:p>
                  </a:txBody>
                  <a:tcPr anchor="b" horzOverflow="overflow"/>
                </a:tc>
              </a:tr>
              <a:tr h="32543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Lunch</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50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37</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5</a:t>
                      </a:r>
                    </a:p>
                  </a:txBody>
                  <a:tcPr anchor="b" horzOverflow="overflow"/>
                </a:tc>
              </a:tr>
              <a:tr h="32543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Snack</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25</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25</a:t>
                      </a:r>
                    </a:p>
                  </a:txBody>
                  <a:tcPr anchor="b" horzOverflow="overflow"/>
                </a:tc>
              </a:tr>
              <a:tr h="32543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Dinner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92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93</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91</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90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85</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85</a:t>
                      </a:r>
                    </a:p>
                  </a:txBody>
                  <a:tcPr anchor="b" horzOverflow="overflow"/>
                </a:tc>
              </a:tr>
              <a:tr h="32543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Total</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172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160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150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140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120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115</a:t>
                      </a:r>
                    </a:p>
                  </a:txBody>
                  <a:tcPr anchor="b" horzOverflow="overflow"/>
                </a:tc>
              </a:tr>
            </a:tbl>
          </a:graphicData>
        </a:graphic>
      </p:graphicFrame>
      <p:sp>
        <p:nvSpPr>
          <p:cNvPr id="6" name="Oval 5"/>
          <p:cNvSpPr/>
          <p:nvPr/>
        </p:nvSpPr>
        <p:spPr>
          <a:xfrm>
            <a:off x="7315200" y="2134148"/>
            <a:ext cx="566058" cy="434884"/>
          </a:xfrm>
          <a:prstGeom prst="ellipse">
            <a:avLst/>
          </a:prstGeom>
          <a:solidFill>
            <a:srgbClr val="993300">
              <a:alpha val="0"/>
            </a:srgbClr>
          </a:solidFill>
          <a:ln>
            <a:solidFill>
              <a:srgbClr val="8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Oval 6"/>
          <p:cNvSpPr/>
          <p:nvPr/>
        </p:nvSpPr>
        <p:spPr>
          <a:xfrm>
            <a:off x="7543800" y="4143828"/>
            <a:ext cx="533400" cy="304800"/>
          </a:xfrm>
          <a:prstGeom prst="ellipse">
            <a:avLst/>
          </a:prstGeom>
          <a:solidFill>
            <a:srgbClr val="993300">
              <a:alpha val="0"/>
            </a:srgbClr>
          </a:solidFill>
          <a:ln>
            <a:solidFill>
              <a:srgbClr val="8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3" name="TextBox 22"/>
          <p:cNvSpPr txBox="1"/>
          <p:nvPr/>
        </p:nvSpPr>
        <p:spPr>
          <a:xfrm>
            <a:off x="1447800" y="5791200"/>
            <a:ext cx="7391400" cy="830997"/>
          </a:xfrm>
          <a:prstGeom prst="rect">
            <a:avLst/>
          </a:prstGeom>
          <a:noFill/>
        </p:spPr>
        <p:txBody>
          <a:bodyPr wrap="square" rtlCol="0">
            <a:spAutoFit/>
          </a:bodyPr>
          <a:lstStyle/>
          <a:p>
            <a:r>
              <a:rPr lang="en-US" dirty="0" smtClean="0">
                <a:latin typeface="Arial Black" pitchFamily="34" charset="0"/>
              </a:rPr>
              <a:t>Identify the area of opportunity to improve sales</a:t>
            </a:r>
            <a:endParaRPr lang="en-US" dirty="0">
              <a:latin typeface="Arial Black" pitchFamily="34" charset="0"/>
            </a:endParaRPr>
          </a:p>
        </p:txBody>
      </p:sp>
      <p:grpSp>
        <p:nvGrpSpPr>
          <p:cNvPr id="24" name="Group 7"/>
          <p:cNvGrpSpPr>
            <a:grpSpLocks/>
          </p:cNvGrpSpPr>
          <p:nvPr/>
        </p:nvGrpSpPr>
        <p:grpSpPr bwMode="auto">
          <a:xfrm>
            <a:off x="457200" y="5791200"/>
            <a:ext cx="1007918" cy="914400"/>
            <a:chOff x="3120" y="1161"/>
            <a:chExt cx="2304" cy="2287"/>
          </a:xfrm>
        </p:grpSpPr>
        <p:sp>
          <p:nvSpPr>
            <p:cNvPr id="25" name="Rectangle 8"/>
            <p:cNvSpPr>
              <a:spLocks noChangeArrowheads="1"/>
            </p:cNvSpPr>
            <p:nvPr/>
          </p:nvSpPr>
          <p:spPr bwMode="auto">
            <a:xfrm>
              <a:off x="3120" y="1161"/>
              <a:ext cx="2304" cy="2287"/>
            </a:xfrm>
            <a:prstGeom prst="rect">
              <a:avLst/>
            </a:prstGeom>
            <a:solidFill>
              <a:schemeClr val="bg2"/>
            </a:solidFill>
            <a:ln w="9525">
              <a:noFill/>
              <a:miter lim="800000"/>
              <a:headEnd/>
              <a:tailEnd/>
            </a:ln>
          </p:spPr>
          <p:txBody>
            <a:bodyPr/>
            <a:lstStyle/>
            <a:p>
              <a:endParaRPr lang="en-US" dirty="0"/>
            </a:p>
          </p:txBody>
        </p:sp>
        <p:sp>
          <p:nvSpPr>
            <p:cNvPr id="26"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7"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93916" y="2188032"/>
            <a:ext cx="8610600" cy="2764968"/>
            <a:chOff x="-3200400" y="457200"/>
            <a:chExt cx="4800601" cy="2119313"/>
          </a:xfrm>
        </p:grpSpPr>
        <p:grpSp>
          <p:nvGrpSpPr>
            <p:cNvPr id="9" name="Group 62"/>
            <p:cNvGrpSpPr/>
            <p:nvPr/>
          </p:nvGrpSpPr>
          <p:grpSpPr>
            <a:xfrm>
              <a:off x="-3200400" y="457200"/>
              <a:ext cx="4800601" cy="2119313"/>
              <a:chOff x="3048000" y="1524000"/>
              <a:chExt cx="5745163" cy="5167313"/>
            </a:xfrm>
          </p:grpSpPr>
          <p:pic>
            <p:nvPicPr>
              <p:cNvPr id="11"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12" name="Rectangle 11"/>
              <p:cNvSpPr/>
              <p:nvPr/>
            </p:nvSpPr>
            <p:spPr>
              <a:xfrm>
                <a:off x="3190452" y="1676399"/>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0"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p:txBody>
          <a:bodyPr/>
          <a:lstStyle/>
          <a:p>
            <a:r>
              <a:rPr lang="en-US" dirty="0" smtClean="0"/>
              <a:t>Case Study 2</a:t>
            </a:r>
            <a:endParaRPr lang="en-US" dirty="0"/>
          </a:p>
        </p:txBody>
      </p:sp>
      <p:graphicFrame>
        <p:nvGraphicFramePr>
          <p:cNvPr id="5" name="Group 615"/>
          <p:cNvGraphicFramePr>
            <a:graphicFrameLocks noGrp="1"/>
          </p:cNvGraphicFramePr>
          <p:nvPr/>
        </p:nvGraphicFramePr>
        <p:xfrm>
          <a:off x="685802" y="2485578"/>
          <a:ext cx="7772397" cy="2057400"/>
        </p:xfrm>
        <a:graphic>
          <a:graphicData uri="http://schemas.openxmlformats.org/drawingml/2006/table">
            <a:tbl>
              <a:tblPr>
                <a:tableStyleId>{ED083AE6-46FA-4A59-8FB0-9F97EB10719F}</a:tableStyleId>
              </a:tblPr>
              <a:tblGrid>
                <a:gridCol w="1879042"/>
                <a:gridCol w="1024931"/>
                <a:gridCol w="939521"/>
                <a:gridCol w="930624"/>
                <a:gridCol w="1000019"/>
                <a:gridCol w="998241"/>
                <a:gridCol w="1000019"/>
              </a:tblGrid>
              <a:tr h="486490">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 </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Jan</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Feb</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Apr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Jun</a:t>
                      </a:r>
                    </a:p>
                  </a:txBody>
                  <a:tcPr anchor="b" horzOverflow="overflow"/>
                </a:tc>
              </a:tr>
              <a:tr h="593646">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Sales</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65,000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63,000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60,000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57,000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55,000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52,000</a:t>
                      </a:r>
                    </a:p>
                  </a:txBody>
                  <a:tcPr anchor="b" horzOverflow="overflow"/>
                </a:tc>
              </a:tr>
              <a:tr h="488632">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Transactions</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196</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198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204</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202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198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200</a:t>
                      </a:r>
                    </a:p>
                  </a:txBody>
                  <a:tcPr anchor="b" horzOverflow="overflow"/>
                </a:tc>
              </a:tr>
              <a:tr h="488632">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Ticket Average</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332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318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294</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282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278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260</a:t>
                      </a:r>
                    </a:p>
                  </a:txBody>
                  <a:tcPr anchor="b" horzOverflow="overflow"/>
                </a:tc>
              </a:tr>
            </a:tbl>
          </a:graphicData>
        </a:graphic>
      </p:graphicFrame>
      <p:sp>
        <p:nvSpPr>
          <p:cNvPr id="6" name="Oval 5"/>
          <p:cNvSpPr/>
          <p:nvPr/>
        </p:nvSpPr>
        <p:spPr>
          <a:xfrm>
            <a:off x="7669404" y="4083054"/>
            <a:ext cx="636396" cy="514350"/>
          </a:xfrm>
          <a:prstGeom prst="ellipse">
            <a:avLst/>
          </a:prstGeom>
          <a:solidFill>
            <a:srgbClr val="FF0000">
              <a:alpha val="0"/>
            </a:srgbClr>
          </a:solidFill>
          <a:ln>
            <a:solidFill>
              <a:srgbClr val="8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p>
        </p:txBody>
      </p:sp>
      <p:sp>
        <p:nvSpPr>
          <p:cNvPr id="13" name="TextBox 12"/>
          <p:cNvSpPr txBox="1"/>
          <p:nvPr/>
        </p:nvSpPr>
        <p:spPr>
          <a:xfrm>
            <a:off x="1447800" y="5791200"/>
            <a:ext cx="7391400" cy="830997"/>
          </a:xfrm>
          <a:prstGeom prst="rect">
            <a:avLst/>
          </a:prstGeom>
          <a:noFill/>
        </p:spPr>
        <p:txBody>
          <a:bodyPr wrap="square" rtlCol="0">
            <a:spAutoFit/>
          </a:bodyPr>
          <a:lstStyle/>
          <a:p>
            <a:r>
              <a:rPr lang="en-US" dirty="0" smtClean="0">
                <a:latin typeface="Arial Black" pitchFamily="34" charset="0"/>
              </a:rPr>
              <a:t>Identify the area of opportunity to improve sales</a:t>
            </a:r>
            <a:endParaRPr lang="en-US" dirty="0">
              <a:latin typeface="Arial Black" pitchFamily="34" charset="0"/>
            </a:endParaRPr>
          </a:p>
        </p:txBody>
      </p:sp>
      <p:grpSp>
        <p:nvGrpSpPr>
          <p:cNvPr id="14" name="Group 7"/>
          <p:cNvGrpSpPr>
            <a:grpSpLocks/>
          </p:cNvGrpSpPr>
          <p:nvPr/>
        </p:nvGrpSpPr>
        <p:grpSpPr bwMode="auto">
          <a:xfrm>
            <a:off x="457200" y="5791200"/>
            <a:ext cx="1007918" cy="914400"/>
            <a:chOff x="3120" y="1161"/>
            <a:chExt cx="2304" cy="2287"/>
          </a:xfrm>
        </p:grpSpPr>
        <p:sp>
          <p:nvSpPr>
            <p:cNvPr id="15" name="Rectangle 8"/>
            <p:cNvSpPr>
              <a:spLocks noChangeArrowheads="1"/>
            </p:cNvSpPr>
            <p:nvPr/>
          </p:nvSpPr>
          <p:spPr bwMode="auto">
            <a:xfrm>
              <a:off x="3120" y="1161"/>
              <a:ext cx="2304" cy="2287"/>
            </a:xfrm>
            <a:prstGeom prst="rect">
              <a:avLst/>
            </a:prstGeom>
            <a:solidFill>
              <a:schemeClr val="bg2"/>
            </a:solidFill>
            <a:ln w="9525">
              <a:noFill/>
              <a:miter lim="800000"/>
              <a:headEnd/>
              <a:tailEnd/>
            </a:ln>
          </p:spPr>
          <p:txBody>
            <a:bodyPr/>
            <a:lstStyle/>
            <a:p>
              <a:endParaRPr lang="en-US" dirty="0"/>
            </a:p>
          </p:txBody>
        </p:sp>
        <p:sp>
          <p:nvSpPr>
            <p:cNvPr id="16"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7"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4495800"/>
            <a:ext cx="9296400" cy="1101725"/>
          </a:xfrm>
        </p:spPr>
        <p:txBody>
          <a:bodyPr/>
          <a:lstStyle/>
          <a:p>
            <a:r>
              <a:rPr lang="en-US" dirty="0" smtClean="0"/>
              <a:t>What other data do you require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7200" y="3472548"/>
            <a:ext cx="8545284" cy="2260596"/>
            <a:chOff x="-3200400" y="457200"/>
            <a:chExt cx="4800601" cy="2119313"/>
          </a:xfrm>
        </p:grpSpPr>
        <p:grpSp>
          <p:nvGrpSpPr>
            <p:cNvPr id="15" name="Group 62"/>
            <p:cNvGrpSpPr/>
            <p:nvPr/>
          </p:nvGrpSpPr>
          <p:grpSpPr>
            <a:xfrm>
              <a:off x="-3200400" y="457200"/>
              <a:ext cx="4800601" cy="2119313"/>
              <a:chOff x="3048000" y="1524000"/>
              <a:chExt cx="5745163" cy="5167313"/>
            </a:xfrm>
          </p:grpSpPr>
          <p:pic>
            <p:nvPicPr>
              <p:cNvPr id="17"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18" name="Rectangle 17"/>
              <p:cNvSpPr/>
              <p:nvPr/>
            </p:nvSpPr>
            <p:spPr>
              <a:xfrm>
                <a:off x="3190452" y="1676399"/>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6"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8" name="Group 7"/>
          <p:cNvGrpSpPr/>
          <p:nvPr/>
        </p:nvGrpSpPr>
        <p:grpSpPr>
          <a:xfrm>
            <a:off x="446316" y="1295400"/>
            <a:ext cx="8545284" cy="2104572"/>
            <a:chOff x="-3200400" y="457200"/>
            <a:chExt cx="4800601" cy="2119313"/>
          </a:xfrm>
        </p:grpSpPr>
        <p:grpSp>
          <p:nvGrpSpPr>
            <p:cNvPr id="10" name="Group 62"/>
            <p:cNvGrpSpPr/>
            <p:nvPr/>
          </p:nvGrpSpPr>
          <p:grpSpPr>
            <a:xfrm>
              <a:off x="-3200400" y="457200"/>
              <a:ext cx="4800601" cy="2119313"/>
              <a:chOff x="3048000" y="1524000"/>
              <a:chExt cx="5745163" cy="5167313"/>
            </a:xfrm>
          </p:grpSpPr>
          <p:pic>
            <p:nvPicPr>
              <p:cNvPr id="12"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13" name="Rectangle 12"/>
              <p:cNvSpPr/>
              <p:nvPr/>
            </p:nvSpPr>
            <p:spPr>
              <a:xfrm>
                <a:off x="3190452" y="1676399"/>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1"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p:txBody>
          <a:bodyPr/>
          <a:lstStyle/>
          <a:p>
            <a:r>
              <a:rPr lang="en-US" dirty="0" smtClean="0"/>
              <a:t>Case Study 2 contd…</a:t>
            </a:r>
            <a:endParaRPr lang="en-US" dirty="0"/>
          </a:p>
        </p:txBody>
      </p:sp>
      <p:graphicFrame>
        <p:nvGraphicFramePr>
          <p:cNvPr id="3" name="Group 281"/>
          <p:cNvGraphicFramePr>
            <a:graphicFrameLocks noGrp="1"/>
          </p:cNvGraphicFramePr>
          <p:nvPr/>
        </p:nvGraphicFramePr>
        <p:xfrm>
          <a:off x="809174" y="1527630"/>
          <a:ext cx="7801425" cy="1676401"/>
        </p:xfrm>
        <a:graphic>
          <a:graphicData uri="http://schemas.openxmlformats.org/drawingml/2006/table">
            <a:tbl>
              <a:tblPr>
                <a:tableStyleId>{ED083AE6-46FA-4A59-8FB0-9F97EB10719F}</a:tableStyleId>
              </a:tblPr>
              <a:tblGrid>
                <a:gridCol w="1806646"/>
                <a:gridCol w="865685"/>
                <a:gridCol w="1024793"/>
                <a:gridCol w="1026503"/>
                <a:gridCol w="1026503"/>
                <a:gridCol w="1024792"/>
                <a:gridCol w="1026503"/>
              </a:tblGrid>
              <a:tr h="587375">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Ticket Average</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Jan</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Feb</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Apr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Jun</a:t>
                      </a:r>
                    </a:p>
                  </a:txBody>
                  <a:tcPr anchor="b" horzOverflow="overflow"/>
                </a:tc>
              </a:tr>
              <a:tr h="36353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Dine-in</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332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325</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335</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330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335</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330</a:t>
                      </a:r>
                    </a:p>
                  </a:txBody>
                  <a:tcPr anchor="b" horzOverflow="overflow"/>
                </a:tc>
              </a:tr>
              <a:tr h="361950">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Delivery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286</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278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272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264</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260</a:t>
                      </a:r>
                    </a:p>
                  </a:txBody>
                  <a:tcPr anchor="b" horzOverflow="overflow"/>
                </a:tc>
              </a:tr>
              <a:tr h="363538">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Take Away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247</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249</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240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242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241</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243</a:t>
                      </a:r>
                    </a:p>
                  </a:txBody>
                  <a:tcPr anchor="b" horzOverflow="overflow"/>
                </a:tc>
              </a:tr>
            </a:tbl>
          </a:graphicData>
        </a:graphic>
      </p:graphicFrame>
      <p:graphicFrame>
        <p:nvGraphicFramePr>
          <p:cNvPr id="4" name="Group 975"/>
          <p:cNvGraphicFramePr>
            <a:graphicFrameLocks noGrp="1"/>
          </p:cNvGraphicFramePr>
          <p:nvPr/>
        </p:nvGraphicFramePr>
        <p:xfrm>
          <a:off x="1066800" y="3675744"/>
          <a:ext cx="7420427" cy="1828800"/>
        </p:xfrm>
        <a:graphic>
          <a:graphicData uri="http://schemas.openxmlformats.org/drawingml/2006/table">
            <a:tbl>
              <a:tblPr>
                <a:tableStyleId>{ED083AE6-46FA-4A59-8FB0-9F97EB10719F}</a:tableStyleId>
              </a:tblPr>
              <a:tblGrid>
                <a:gridCol w="1566087"/>
                <a:gridCol w="974603"/>
                <a:gridCol w="976284"/>
                <a:gridCol w="976283"/>
                <a:gridCol w="976284"/>
                <a:gridCol w="974603"/>
                <a:gridCol w="976283"/>
              </a:tblGrid>
              <a:tr h="457200">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Delivery TA</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Jan</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Feb</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Apr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May</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Jun</a:t>
                      </a:r>
                    </a:p>
                  </a:txBody>
                  <a:tcPr anchor="b" horzOverflow="overflow"/>
                </a:tc>
              </a:tr>
              <a:tr h="457200">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Lunch</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286</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287</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284</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291</a:t>
                      </a:r>
                    </a:p>
                  </a:txBody>
                  <a:tcPr anchor="b" horzOverflow="overflow"/>
                </a:tc>
              </a:tr>
              <a:tr h="457200">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Snack</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186</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188</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190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184</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187</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189</a:t>
                      </a:r>
                    </a:p>
                  </a:txBody>
                  <a:tcPr anchor="b" horzOverflow="overflow"/>
                </a:tc>
              </a:tr>
              <a:tr h="457200">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Dinner</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300</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295</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282</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274</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265</a:t>
                      </a:r>
                    </a:p>
                  </a:txBody>
                  <a:tcPr anchor="b"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lang="en-US" sz="1600" kern="1200" dirty="0" smtClean="0">
                          <a:solidFill>
                            <a:schemeClr val="tx1"/>
                          </a:solidFill>
                          <a:latin typeface="Arial Black" pitchFamily="34" charset="0"/>
                          <a:ea typeface="+mn-ea"/>
                          <a:cs typeface="Arial" pitchFamily="34" charset="0"/>
                        </a:rPr>
                        <a:t>260</a:t>
                      </a:r>
                    </a:p>
                  </a:txBody>
                  <a:tcPr anchor="b" horzOverflow="overflow"/>
                </a:tc>
              </a:tr>
            </a:tbl>
          </a:graphicData>
        </a:graphic>
      </p:graphicFrame>
      <p:sp>
        <p:nvSpPr>
          <p:cNvPr id="6" name="Oval 5"/>
          <p:cNvSpPr/>
          <p:nvPr/>
        </p:nvSpPr>
        <p:spPr>
          <a:xfrm>
            <a:off x="7754256" y="2474688"/>
            <a:ext cx="627744" cy="381000"/>
          </a:xfrm>
          <a:prstGeom prst="ellipse">
            <a:avLst/>
          </a:prstGeom>
          <a:solidFill>
            <a:srgbClr val="800000">
              <a:alpha val="0"/>
            </a:srgbClr>
          </a:solidFill>
          <a:ln>
            <a:solidFill>
              <a:srgbClr val="8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Oval 6"/>
          <p:cNvSpPr/>
          <p:nvPr/>
        </p:nvSpPr>
        <p:spPr>
          <a:xfrm>
            <a:off x="7696200" y="5123544"/>
            <a:ext cx="638628" cy="457200"/>
          </a:xfrm>
          <a:prstGeom prst="ellipse">
            <a:avLst/>
          </a:prstGeom>
          <a:solidFill>
            <a:srgbClr val="800000">
              <a:alpha val="0"/>
            </a:srgbClr>
          </a:solidFill>
          <a:ln>
            <a:solidFill>
              <a:srgbClr val="8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9" name="TextBox 18"/>
          <p:cNvSpPr txBox="1"/>
          <p:nvPr/>
        </p:nvSpPr>
        <p:spPr>
          <a:xfrm>
            <a:off x="1447800" y="5791200"/>
            <a:ext cx="7391400" cy="830997"/>
          </a:xfrm>
          <a:prstGeom prst="rect">
            <a:avLst/>
          </a:prstGeom>
          <a:noFill/>
        </p:spPr>
        <p:txBody>
          <a:bodyPr wrap="square" rtlCol="0">
            <a:spAutoFit/>
          </a:bodyPr>
          <a:lstStyle/>
          <a:p>
            <a:r>
              <a:rPr lang="en-US" dirty="0" smtClean="0">
                <a:latin typeface="Arial Black" pitchFamily="34" charset="0"/>
              </a:rPr>
              <a:t>Identify the area of opportunity to improve sales</a:t>
            </a:r>
            <a:endParaRPr lang="en-US" dirty="0">
              <a:latin typeface="Arial Black" pitchFamily="34" charset="0"/>
            </a:endParaRPr>
          </a:p>
        </p:txBody>
      </p:sp>
      <p:grpSp>
        <p:nvGrpSpPr>
          <p:cNvPr id="20" name="Group 7"/>
          <p:cNvGrpSpPr>
            <a:grpSpLocks/>
          </p:cNvGrpSpPr>
          <p:nvPr/>
        </p:nvGrpSpPr>
        <p:grpSpPr bwMode="auto">
          <a:xfrm>
            <a:off x="457200" y="5791200"/>
            <a:ext cx="1007918" cy="914400"/>
            <a:chOff x="3120" y="1161"/>
            <a:chExt cx="2304" cy="2287"/>
          </a:xfrm>
        </p:grpSpPr>
        <p:sp>
          <p:nvSpPr>
            <p:cNvPr id="21" name="Rectangle 8"/>
            <p:cNvSpPr>
              <a:spLocks noChangeArrowheads="1"/>
            </p:cNvSpPr>
            <p:nvPr/>
          </p:nvSpPr>
          <p:spPr bwMode="auto">
            <a:xfrm>
              <a:off x="3120" y="1161"/>
              <a:ext cx="2304" cy="2287"/>
            </a:xfrm>
            <a:prstGeom prst="rect">
              <a:avLst/>
            </a:prstGeom>
            <a:solidFill>
              <a:schemeClr val="bg2"/>
            </a:solidFill>
            <a:ln w="9525">
              <a:noFill/>
              <a:miter lim="800000"/>
              <a:headEnd/>
              <a:tailEnd/>
            </a:ln>
          </p:spPr>
          <p:txBody>
            <a:bodyPr/>
            <a:lstStyle/>
            <a:p>
              <a:endParaRPr lang="en-US" dirty="0"/>
            </a:p>
          </p:txBody>
        </p:sp>
        <p:sp>
          <p:nvSpPr>
            <p:cNvPr id="22"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3"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4495800"/>
            <a:ext cx="8915400" cy="1101725"/>
          </a:xfrm>
        </p:spPr>
        <p:txBody>
          <a:bodyPr/>
          <a:lstStyle/>
          <a:p>
            <a:r>
              <a:rPr lang="en-US" sz="4400" dirty="0" smtClean="0"/>
              <a:t>We WANT this to change…SOON</a:t>
            </a:r>
            <a:endParaRPr lang="en-US" sz="4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4495800"/>
            <a:ext cx="9296400" cy="1101725"/>
          </a:xfrm>
        </p:spPr>
        <p:txBody>
          <a:bodyPr/>
          <a:lstStyle/>
          <a:p>
            <a:r>
              <a:rPr lang="en-US" dirty="0" smtClean="0"/>
              <a:t>You should know what sales reports</a:t>
            </a:r>
            <a:br>
              <a:rPr lang="en-US" dirty="0" smtClean="0"/>
            </a:br>
            <a:r>
              <a:rPr lang="en-US" dirty="0" smtClean="0"/>
              <a:t>you have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0" y="5892121"/>
            <a:ext cx="8860697" cy="791075"/>
            <a:chOff x="-3073056" y="519705"/>
            <a:chExt cx="4520709" cy="2000162"/>
          </a:xfrm>
        </p:grpSpPr>
        <p:sp>
          <p:nvSpPr>
            <p:cNvPr id="52" name="Rectangle 51"/>
            <p:cNvSpPr/>
            <p:nvPr/>
          </p:nvSpPr>
          <p:spPr>
            <a:xfrm>
              <a:off x="-3073056" y="519705"/>
              <a:ext cx="4520709" cy="2000162"/>
            </a:xfrm>
            <a:prstGeom prst="rect">
              <a:avLst/>
            </a:prstGeom>
            <a:solidFill>
              <a:schemeClr val="bg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sp>
          <p:nvSpPr>
            <p:cNvPr id="50"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43" name="Group 42"/>
          <p:cNvGrpSpPr/>
          <p:nvPr/>
        </p:nvGrpSpPr>
        <p:grpSpPr>
          <a:xfrm>
            <a:off x="230432" y="4977721"/>
            <a:ext cx="8913568" cy="791075"/>
            <a:chOff x="-3073056" y="519705"/>
            <a:chExt cx="4520709" cy="2000162"/>
          </a:xfrm>
        </p:grpSpPr>
        <p:sp>
          <p:nvSpPr>
            <p:cNvPr id="47" name="Rectangle 46"/>
            <p:cNvSpPr/>
            <p:nvPr/>
          </p:nvSpPr>
          <p:spPr>
            <a:xfrm>
              <a:off x="-3073056" y="519705"/>
              <a:ext cx="4520709" cy="2000162"/>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sp>
          <p:nvSpPr>
            <p:cNvPr id="45"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38" name="Group 37"/>
          <p:cNvGrpSpPr/>
          <p:nvPr/>
        </p:nvGrpSpPr>
        <p:grpSpPr>
          <a:xfrm>
            <a:off x="1" y="4063321"/>
            <a:ext cx="8863118" cy="791075"/>
            <a:chOff x="-3073057" y="519705"/>
            <a:chExt cx="4520710" cy="2000162"/>
          </a:xfrm>
        </p:grpSpPr>
        <p:sp>
          <p:nvSpPr>
            <p:cNvPr id="42" name="Rectangle 41"/>
            <p:cNvSpPr/>
            <p:nvPr/>
          </p:nvSpPr>
          <p:spPr>
            <a:xfrm>
              <a:off x="-3073057" y="519705"/>
              <a:ext cx="4520710" cy="2000162"/>
            </a:xfrm>
            <a:prstGeom prst="rect">
              <a:avLst/>
            </a:prstGeom>
            <a:solidFill>
              <a:schemeClr val="bg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sp>
          <p:nvSpPr>
            <p:cNvPr id="40"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33" name="Group 32"/>
          <p:cNvGrpSpPr/>
          <p:nvPr/>
        </p:nvGrpSpPr>
        <p:grpSpPr>
          <a:xfrm>
            <a:off x="228410" y="3148921"/>
            <a:ext cx="8915590" cy="791075"/>
            <a:chOff x="-3073056" y="519705"/>
            <a:chExt cx="4520709" cy="2000162"/>
          </a:xfrm>
        </p:grpSpPr>
        <p:sp>
          <p:nvSpPr>
            <p:cNvPr id="37" name="Rectangle 36"/>
            <p:cNvSpPr/>
            <p:nvPr/>
          </p:nvSpPr>
          <p:spPr>
            <a:xfrm>
              <a:off x="-3073056" y="519705"/>
              <a:ext cx="4520709" cy="2000162"/>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sp>
          <p:nvSpPr>
            <p:cNvPr id="35"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28" name="Group 27"/>
          <p:cNvGrpSpPr/>
          <p:nvPr/>
        </p:nvGrpSpPr>
        <p:grpSpPr>
          <a:xfrm>
            <a:off x="-21497" y="2234521"/>
            <a:ext cx="8860697" cy="791075"/>
            <a:chOff x="-3073056" y="519705"/>
            <a:chExt cx="4520709" cy="2000162"/>
          </a:xfrm>
        </p:grpSpPr>
        <p:sp>
          <p:nvSpPr>
            <p:cNvPr id="32" name="Rectangle 31"/>
            <p:cNvSpPr/>
            <p:nvPr/>
          </p:nvSpPr>
          <p:spPr>
            <a:xfrm>
              <a:off x="-3073056" y="519705"/>
              <a:ext cx="4520709" cy="2000162"/>
            </a:xfrm>
            <a:prstGeom prst="rect">
              <a:avLst/>
            </a:prstGeom>
            <a:solidFill>
              <a:schemeClr val="bg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sp>
          <p:nvSpPr>
            <p:cNvPr id="30"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23" name="Group 22"/>
          <p:cNvGrpSpPr/>
          <p:nvPr/>
        </p:nvGrpSpPr>
        <p:grpSpPr>
          <a:xfrm>
            <a:off x="242560" y="1352779"/>
            <a:ext cx="8901440" cy="791075"/>
            <a:chOff x="-3073056" y="519705"/>
            <a:chExt cx="4520710" cy="2000162"/>
          </a:xfrm>
        </p:grpSpPr>
        <p:sp>
          <p:nvSpPr>
            <p:cNvPr id="27" name="Rectangle 26"/>
            <p:cNvSpPr/>
            <p:nvPr/>
          </p:nvSpPr>
          <p:spPr>
            <a:xfrm>
              <a:off x="-3073056" y="519705"/>
              <a:ext cx="4520710" cy="2000162"/>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sp>
          <p:nvSpPr>
            <p:cNvPr id="25"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p:txBody>
          <a:bodyPr>
            <a:normAutofit/>
          </a:bodyPr>
          <a:lstStyle/>
          <a:p>
            <a:r>
              <a:rPr lang="en-US" dirty="0" smtClean="0"/>
              <a:t>What sales reports do we have?</a:t>
            </a:r>
            <a:endParaRPr lang="en-US" dirty="0"/>
          </a:p>
        </p:txBody>
      </p:sp>
      <p:sp>
        <p:nvSpPr>
          <p:cNvPr id="3" name="Rounded Rectangle 2"/>
          <p:cNvSpPr/>
          <p:nvPr/>
        </p:nvSpPr>
        <p:spPr>
          <a:xfrm>
            <a:off x="914400" y="1460679"/>
            <a:ext cx="2302868" cy="473299"/>
          </a:xfrm>
          <a:prstGeom prst="roundRect">
            <a:avLst/>
          </a:prstGeom>
          <a:solidFill>
            <a:schemeClr val="bg2">
              <a:lumMod val="75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TXNs</a:t>
            </a:r>
            <a:endParaRPr lang="en-US" sz="1600" b="1" dirty="0">
              <a:solidFill>
                <a:schemeClr val="tx1"/>
              </a:solidFill>
            </a:endParaRPr>
          </a:p>
        </p:txBody>
      </p:sp>
      <p:sp>
        <p:nvSpPr>
          <p:cNvPr id="4" name="Rounded Rectangle 3"/>
          <p:cNvSpPr/>
          <p:nvPr/>
        </p:nvSpPr>
        <p:spPr>
          <a:xfrm>
            <a:off x="3335311" y="1447800"/>
            <a:ext cx="1938194" cy="511936"/>
          </a:xfrm>
          <a:prstGeom prst="roundRect">
            <a:avLst/>
          </a:prstGeom>
          <a:solidFill>
            <a:schemeClr val="bg2">
              <a:lumMod val="75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APC</a:t>
            </a:r>
            <a:endParaRPr lang="en-US" sz="1600" b="1" dirty="0">
              <a:solidFill>
                <a:schemeClr val="tx1"/>
              </a:solidFill>
            </a:endParaRPr>
          </a:p>
        </p:txBody>
      </p:sp>
      <p:sp>
        <p:nvSpPr>
          <p:cNvPr id="5" name="Rounded Rectangle 4"/>
          <p:cNvSpPr/>
          <p:nvPr/>
        </p:nvSpPr>
        <p:spPr>
          <a:xfrm>
            <a:off x="947634" y="3365678"/>
            <a:ext cx="1371839" cy="429296"/>
          </a:xfrm>
          <a:prstGeom prst="roundRect">
            <a:avLst/>
          </a:prstGeom>
          <a:solidFill>
            <a:schemeClr val="accent4">
              <a:lumMod val="60000"/>
              <a:lumOff val="40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Lunch</a:t>
            </a:r>
            <a:endParaRPr lang="en-US" sz="1600" b="1" dirty="0">
              <a:solidFill>
                <a:schemeClr val="tx1"/>
              </a:solidFill>
            </a:endParaRPr>
          </a:p>
        </p:txBody>
      </p:sp>
      <p:sp>
        <p:nvSpPr>
          <p:cNvPr id="6" name="Rounded Rectangle 5"/>
          <p:cNvSpPr/>
          <p:nvPr/>
        </p:nvSpPr>
        <p:spPr>
          <a:xfrm>
            <a:off x="2454462" y="3352800"/>
            <a:ext cx="1308911" cy="442174"/>
          </a:xfrm>
          <a:prstGeom prst="roundRect">
            <a:avLst/>
          </a:prstGeom>
          <a:solidFill>
            <a:schemeClr val="accent4">
              <a:lumMod val="60000"/>
              <a:lumOff val="40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Snack</a:t>
            </a:r>
            <a:endParaRPr lang="en-US" sz="1600" b="1" dirty="0">
              <a:solidFill>
                <a:schemeClr val="tx1"/>
              </a:solidFill>
            </a:endParaRPr>
          </a:p>
        </p:txBody>
      </p:sp>
      <p:sp>
        <p:nvSpPr>
          <p:cNvPr id="7" name="Rounded Rectangle 6"/>
          <p:cNvSpPr/>
          <p:nvPr/>
        </p:nvSpPr>
        <p:spPr>
          <a:xfrm>
            <a:off x="3858261" y="3352800"/>
            <a:ext cx="1434766" cy="442174"/>
          </a:xfrm>
          <a:prstGeom prst="roundRect">
            <a:avLst/>
          </a:prstGeom>
          <a:solidFill>
            <a:schemeClr val="accent4">
              <a:lumMod val="60000"/>
              <a:lumOff val="40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Dinner</a:t>
            </a:r>
            <a:endParaRPr lang="en-US" sz="1600" b="1" dirty="0">
              <a:solidFill>
                <a:schemeClr val="tx1"/>
              </a:solidFill>
            </a:endParaRPr>
          </a:p>
        </p:txBody>
      </p:sp>
      <p:sp>
        <p:nvSpPr>
          <p:cNvPr id="8" name="Rounded Rectangle 7"/>
          <p:cNvSpPr/>
          <p:nvPr/>
        </p:nvSpPr>
        <p:spPr>
          <a:xfrm>
            <a:off x="892904" y="2426851"/>
            <a:ext cx="1685990" cy="462769"/>
          </a:xfrm>
          <a:prstGeom prst="roundRect">
            <a:avLst/>
          </a:prstGeom>
          <a:solidFill>
            <a:schemeClr val="tx2">
              <a:lumMod val="60000"/>
              <a:lumOff val="40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Dine In </a:t>
            </a:r>
            <a:endParaRPr lang="en-US" sz="1600" b="1" dirty="0">
              <a:solidFill>
                <a:schemeClr val="tx1"/>
              </a:solidFill>
            </a:endParaRPr>
          </a:p>
        </p:txBody>
      </p:sp>
      <p:sp>
        <p:nvSpPr>
          <p:cNvPr id="9" name="Rounded Rectangle 8"/>
          <p:cNvSpPr/>
          <p:nvPr/>
        </p:nvSpPr>
        <p:spPr>
          <a:xfrm>
            <a:off x="2693161" y="2410503"/>
            <a:ext cx="1103079" cy="490692"/>
          </a:xfrm>
          <a:prstGeom prst="roundRect">
            <a:avLst/>
          </a:prstGeom>
          <a:solidFill>
            <a:schemeClr val="tx2">
              <a:lumMod val="60000"/>
              <a:lumOff val="40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TA</a:t>
            </a:r>
            <a:endParaRPr lang="en-US" sz="1600" b="1" dirty="0">
              <a:solidFill>
                <a:schemeClr val="tx1"/>
              </a:solidFill>
            </a:endParaRPr>
          </a:p>
        </p:txBody>
      </p:sp>
      <p:sp>
        <p:nvSpPr>
          <p:cNvPr id="10" name="Rounded Rectangle 9"/>
          <p:cNvSpPr/>
          <p:nvPr/>
        </p:nvSpPr>
        <p:spPr>
          <a:xfrm>
            <a:off x="914400" y="4191000"/>
            <a:ext cx="2272728" cy="435488"/>
          </a:xfrm>
          <a:prstGeom prst="roundRect">
            <a:avLst/>
          </a:prstGeom>
          <a:solidFill>
            <a:schemeClr val="accent4">
              <a:lumMod val="75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bg1"/>
                </a:solidFill>
              </a:rPr>
              <a:t>Weekday</a:t>
            </a:r>
            <a:endParaRPr lang="en-US" sz="1600" b="1" dirty="0">
              <a:solidFill>
                <a:schemeClr val="bg1"/>
              </a:solidFill>
            </a:endParaRPr>
          </a:p>
        </p:txBody>
      </p:sp>
      <p:sp>
        <p:nvSpPr>
          <p:cNvPr id="11" name="Rounded Rectangle 10"/>
          <p:cNvSpPr/>
          <p:nvPr/>
        </p:nvSpPr>
        <p:spPr>
          <a:xfrm>
            <a:off x="3304468" y="4191000"/>
            <a:ext cx="1963365" cy="422609"/>
          </a:xfrm>
          <a:prstGeom prst="roundRect">
            <a:avLst/>
          </a:prstGeom>
          <a:solidFill>
            <a:schemeClr val="accent4">
              <a:lumMod val="75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bg1"/>
                </a:solidFill>
              </a:rPr>
              <a:t>Weekend</a:t>
            </a:r>
            <a:endParaRPr lang="en-US" sz="1600" b="1" dirty="0">
              <a:solidFill>
                <a:schemeClr val="bg1"/>
              </a:solidFill>
            </a:endParaRPr>
          </a:p>
        </p:txBody>
      </p:sp>
      <p:sp>
        <p:nvSpPr>
          <p:cNvPr id="12" name="Rounded Rectangle 11"/>
          <p:cNvSpPr/>
          <p:nvPr/>
        </p:nvSpPr>
        <p:spPr>
          <a:xfrm>
            <a:off x="3910432" y="2412432"/>
            <a:ext cx="1304794" cy="454039"/>
          </a:xfrm>
          <a:prstGeom prst="roundRect">
            <a:avLst/>
          </a:prstGeom>
          <a:solidFill>
            <a:schemeClr val="tx2">
              <a:lumMod val="60000"/>
              <a:lumOff val="40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Delivery</a:t>
            </a:r>
            <a:endParaRPr lang="en-US" sz="1600" b="1" dirty="0">
              <a:solidFill>
                <a:schemeClr val="tx1"/>
              </a:solidFill>
            </a:endParaRPr>
          </a:p>
        </p:txBody>
      </p:sp>
      <p:sp>
        <p:nvSpPr>
          <p:cNvPr id="13" name="Rounded Rectangle 12"/>
          <p:cNvSpPr/>
          <p:nvPr/>
        </p:nvSpPr>
        <p:spPr>
          <a:xfrm>
            <a:off x="914400" y="5974821"/>
            <a:ext cx="1457595" cy="602403"/>
          </a:xfrm>
          <a:prstGeom prst="roundRect">
            <a:avLst/>
          </a:prstGeom>
          <a:solidFill>
            <a:schemeClr val="accent6">
              <a:lumMod val="75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Student</a:t>
            </a:r>
            <a:endParaRPr lang="en-US" sz="1600" b="1" dirty="0">
              <a:solidFill>
                <a:schemeClr val="tx1"/>
              </a:solidFill>
            </a:endParaRPr>
          </a:p>
        </p:txBody>
      </p:sp>
      <p:sp>
        <p:nvSpPr>
          <p:cNvPr id="14" name="Rounded Rectangle 13"/>
          <p:cNvSpPr/>
          <p:nvPr/>
        </p:nvSpPr>
        <p:spPr>
          <a:xfrm>
            <a:off x="2464314" y="5985091"/>
            <a:ext cx="1356863" cy="603707"/>
          </a:xfrm>
          <a:prstGeom prst="roundRect">
            <a:avLst/>
          </a:prstGeom>
          <a:solidFill>
            <a:schemeClr val="accent6">
              <a:lumMod val="75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Residence</a:t>
            </a:r>
            <a:endParaRPr lang="en-US" sz="1600" b="1" dirty="0">
              <a:solidFill>
                <a:schemeClr val="tx1"/>
              </a:solidFill>
            </a:endParaRPr>
          </a:p>
        </p:txBody>
      </p:sp>
      <p:sp>
        <p:nvSpPr>
          <p:cNvPr id="15" name="Rounded Rectangle 14"/>
          <p:cNvSpPr/>
          <p:nvPr/>
        </p:nvSpPr>
        <p:spPr>
          <a:xfrm>
            <a:off x="914400" y="5029200"/>
            <a:ext cx="4347131" cy="609600"/>
          </a:xfrm>
          <a:prstGeom prst="roundRect">
            <a:avLst/>
          </a:prstGeom>
          <a:solidFill>
            <a:schemeClr val="accent2"/>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trade zone /Customer Understanding</a:t>
            </a:r>
            <a:endParaRPr lang="en-US" sz="1600" b="1" dirty="0">
              <a:solidFill>
                <a:schemeClr val="tx1"/>
              </a:solidFill>
            </a:endParaRPr>
          </a:p>
        </p:txBody>
      </p:sp>
      <p:sp>
        <p:nvSpPr>
          <p:cNvPr id="16" name="Rounded Rectangle 15"/>
          <p:cNvSpPr/>
          <p:nvPr/>
        </p:nvSpPr>
        <p:spPr>
          <a:xfrm>
            <a:off x="3959381" y="5952297"/>
            <a:ext cx="1298419" cy="648075"/>
          </a:xfrm>
          <a:prstGeom prst="roundRect">
            <a:avLst/>
          </a:prstGeom>
          <a:solidFill>
            <a:schemeClr val="accent6">
              <a:lumMod val="75000"/>
            </a:schemeClr>
          </a:solidFill>
          <a:ln>
            <a:solidFill>
              <a:schemeClr val="tx1"/>
            </a:solidFill>
          </a:ln>
          <a:scene3d>
            <a:camera prst="obliqueBottom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Corporate</a:t>
            </a:r>
            <a:endParaRPr lang="en-US" sz="1600" b="1" dirty="0">
              <a:solidFill>
                <a:schemeClr val="tx1"/>
              </a:solidFill>
            </a:endParaRPr>
          </a:p>
        </p:txBody>
      </p:sp>
      <p:sp>
        <p:nvSpPr>
          <p:cNvPr id="17" name="TextBox 16"/>
          <p:cNvSpPr txBox="1"/>
          <p:nvPr/>
        </p:nvSpPr>
        <p:spPr>
          <a:xfrm>
            <a:off x="6370274" y="1418887"/>
            <a:ext cx="1959992" cy="646986"/>
          </a:xfrm>
          <a:prstGeom prst="round2DiagRect">
            <a:avLst/>
          </a:prstGeom>
          <a:solidFill>
            <a:schemeClr val="bg2">
              <a:lumMod val="75000"/>
            </a:schemeClr>
          </a:solidFill>
          <a:ln>
            <a:solidFill>
              <a:schemeClr val="tx1"/>
            </a:solidFill>
          </a:ln>
          <a:scene3d>
            <a:camera prst="obliqueBottomLef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b="1" dirty="0" smtClean="0"/>
              <a:t>Daily Sales Report</a:t>
            </a:r>
            <a:endParaRPr lang="en-US" sz="1600" b="1" dirty="0"/>
          </a:p>
        </p:txBody>
      </p:sp>
      <p:sp>
        <p:nvSpPr>
          <p:cNvPr id="18" name="TextBox 17"/>
          <p:cNvSpPr txBox="1"/>
          <p:nvPr/>
        </p:nvSpPr>
        <p:spPr>
          <a:xfrm>
            <a:off x="6360259" y="2286000"/>
            <a:ext cx="1959992" cy="646986"/>
          </a:xfrm>
          <a:prstGeom prst="round2DiagRect">
            <a:avLst/>
          </a:prstGeom>
          <a:solidFill>
            <a:schemeClr val="tx2">
              <a:lumMod val="60000"/>
              <a:lumOff val="40000"/>
            </a:schemeClr>
          </a:solidFill>
          <a:ln>
            <a:solidFill>
              <a:schemeClr val="tx1"/>
            </a:solidFill>
          </a:ln>
          <a:scene3d>
            <a:camera prst="obliqueBottomLef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b="1" dirty="0" smtClean="0"/>
              <a:t>Daily Sales Report</a:t>
            </a:r>
            <a:endParaRPr lang="en-US" sz="1600" b="1" dirty="0"/>
          </a:p>
        </p:txBody>
      </p:sp>
      <p:sp>
        <p:nvSpPr>
          <p:cNvPr id="19" name="TextBox 18"/>
          <p:cNvSpPr txBox="1"/>
          <p:nvPr/>
        </p:nvSpPr>
        <p:spPr>
          <a:xfrm>
            <a:off x="6383218" y="3261755"/>
            <a:ext cx="1728067" cy="646986"/>
          </a:xfrm>
          <a:prstGeom prst="round2DiagRect">
            <a:avLst/>
          </a:prstGeom>
          <a:solidFill>
            <a:schemeClr val="accent4">
              <a:lumMod val="60000"/>
              <a:lumOff val="40000"/>
            </a:schemeClr>
          </a:solidFill>
          <a:ln>
            <a:solidFill>
              <a:schemeClr val="tx1"/>
            </a:solidFill>
          </a:ln>
          <a:scene3d>
            <a:camera prst="obliqueBottomLef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b="1" dirty="0" smtClean="0"/>
              <a:t>Day Part Report</a:t>
            </a:r>
            <a:endParaRPr lang="en-US" sz="1600" b="1" dirty="0"/>
          </a:p>
        </p:txBody>
      </p:sp>
      <p:sp>
        <p:nvSpPr>
          <p:cNvPr id="20" name="TextBox 19"/>
          <p:cNvSpPr txBox="1"/>
          <p:nvPr/>
        </p:nvSpPr>
        <p:spPr>
          <a:xfrm>
            <a:off x="6368495" y="4139759"/>
            <a:ext cx="2169847" cy="646986"/>
          </a:xfrm>
          <a:prstGeom prst="round2DiagRect">
            <a:avLst/>
          </a:prstGeom>
          <a:solidFill>
            <a:schemeClr val="accent4">
              <a:lumMod val="75000"/>
            </a:schemeClr>
          </a:solidFill>
          <a:ln>
            <a:solidFill>
              <a:schemeClr val="tx1"/>
            </a:solidFill>
          </a:ln>
          <a:scene3d>
            <a:camera prst="obliqueBottomLef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b="1" dirty="0" smtClean="0">
                <a:solidFill>
                  <a:schemeClr val="bg1"/>
                </a:solidFill>
              </a:rPr>
              <a:t>Weekly Sales Report</a:t>
            </a:r>
            <a:endParaRPr lang="en-US" sz="1600" b="1" dirty="0">
              <a:solidFill>
                <a:schemeClr val="bg1"/>
              </a:solidFill>
            </a:endParaRPr>
          </a:p>
        </p:txBody>
      </p:sp>
      <p:sp>
        <p:nvSpPr>
          <p:cNvPr id="21" name="TextBox 20"/>
          <p:cNvSpPr txBox="1"/>
          <p:nvPr/>
        </p:nvSpPr>
        <p:spPr>
          <a:xfrm>
            <a:off x="6367498" y="5029200"/>
            <a:ext cx="1893563" cy="646986"/>
          </a:xfrm>
          <a:prstGeom prst="round2DiagRect">
            <a:avLst/>
          </a:prstGeom>
          <a:solidFill>
            <a:schemeClr val="accent2"/>
          </a:solidFill>
          <a:ln>
            <a:solidFill>
              <a:schemeClr val="tx1"/>
            </a:solidFill>
          </a:ln>
          <a:scene3d>
            <a:camera prst="obliqueBottomLef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b="1" dirty="0" smtClean="0"/>
              <a:t>Grid Sales Report</a:t>
            </a:r>
            <a:endParaRPr lang="en-US" sz="1600" b="1" dirty="0"/>
          </a:p>
        </p:txBody>
      </p:sp>
      <p:sp>
        <p:nvSpPr>
          <p:cNvPr id="22" name="TextBox 21"/>
          <p:cNvSpPr txBox="1"/>
          <p:nvPr/>
        </p:nvSpPr>
        <p:spPr>
          <a:xfrm>
            <a:off x="6373221" y="5939531"/>
            <a:ext cx="2313579" cy="646986"/>
          </a:xfrm>
          <a:prstGeom prst="round2DiagRect">
            <a:avLst/>
          </a:prstGeom>
          <a:solidFill>
            <a:schemeClr val="accent6">
              <a:lumMod val="75000"/>
            </a:schemeClr>
          </a:solidFill>
          <a:ln>
            <a:solidFill>
              <a:schemeClr val="tx1"/>
            </a:solidFill>
          </a:ln>
          <a:scene3d>
            <a:camera prst="obliqueBottomLef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600" b="1" dirty="0" smtClean="0"/>
              <a:t>POS/Marketing Research</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5 W Analysis</a:t>
            </a:r>
            <a:endParaRPr lang="en-US" dirty="0"/>
          </a:p>
        </p:txBody>
      </p:sp>
      <p:sp>
        <p:nvSpPr>
          <p:cNvPr id="4" name="Rounded Rectangle 3"/>
          <p:cNvSpPr/>
          <p:nvPr/>
        </p:nvSpPr>
        <p:spPr>
          <a:xfrm>
            <a:off x="692540" y="1618337"/>
            <a:ext cx="1654935" cy="685800"/>
          </a:xfrm>
          <a:prstGeom prst="roundRect">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rgbClr val="FFFFFF"/>
                </a:solidFill>
                <a:latin typeface="+mj-lt"/>
              </a:rPr>
              <a:t>What?</a:t>
            </a:r>
          </a:p>
        </p:txBody>
      </p:sp>
      <p:sp>
        <p:nvSpPr>
          <p:cNvPr id="5" name="Rounded Rectangle 4"/>
          <p:cNvSpPr/>
          <p:nvPr/>
        </p:nvSpPr>
        <p:spPr>
          <a:xfrm>
            <a:off x="692540" y="3179901"/>
            <a:ext cx="1732208" cy="1371600"/>
          </a:xfrm>
          <a:prstGeom prst="roundRect">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rgbClr val="FFFFFF"/>
                </a:solidFill>
                <a:latin typeface="+mj-lt"/>
              </a:rPr>
              <a:t>When?</a:t>
            </a:r>
          </a:p>
        </p:txBody>
      </p:sp>
      <p:sp>
        <p:nvSpPr>
          <p:cNvPr id="6" name="Rounded Rectangle 5"/>
          <p:cNvSpPr/>
          <p:nvPr/>
        </p:nvSpPr>
        <p:spPr>
          <a:xfrm>
            <a:off x="705418" y="2378904"/>
            <a:ext cx="1732208" cy="685800"/>
          </a:xfrm>
          <a:prstGeom prst="roundRect">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rgbClr val="FFFFFF"/>
                </a:solidFill>
                <a:latin typeface="+mj-lt"/>
              </a:rPr>
              <a:t>Where ?</a:t>
            </a:r>
          </a:p>
        </p:txBody>
      </p:sp>
      <p:sp>
        <p:nvSpPr>
          <p:cNvPr id="7" name="Rounded Rectangle 6"/>
          <p:cNvSpPr/>
          <p:nvPr/>
        </p:nvSpPr>
        <p:spPr>
          <a:xfrm>
            <a:off x="2785674" y="1652680"/>
            <a:ext cx="2286000" cy="631065"/>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SSSG</a:t>
            </a:r>
            <a:endParaRPr lang="en-US" sz="1800" b="1" dirty="0">
              <a:solidFill>
                <a:schemeClr val="tx1"/>
              </a:solidFill>
              <a:latin typeface="+mj-lt"/>
            </a:endParaRPr>
          </a:p>
        </p:txBody>
      </p:sp>
      <p:sp>
        <p:nvSpPr>
          <p:cNvPr id="8" name="Rounded Rectangle 7"/>
          <p:cNvSpPr/>
          <p:nvPr/>
        </p:nvSpPr>
        <p:spPr>
          <a:xfrm>
            <a:off x="5562600" y="1635507"/>
            <a:ext cx="2286000" cy="682581"/>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SSTG</a:t>
            </a:r>
            <a:endParaRPr lang="en-US" sz="1800" b="1" dirty="0">
              <a:solidFill>
                <a:schemeClr val="tx1"/>
              </a:solidFill>
              <a:latin typeface="+mj-lt"/>
            </a:endParaRPr>
          </a:p>
        </p:txBody>
      </p:sp>
      <p:sp>
        <p:nvSpPr>
          <p:cNvPr id="9" name="Rounded Rectangle 8"/>
          <p:cNvSpPr/>
          <p:nvPr/>
        </p:nvSpPr>
        <p:spPr>
          <a:xfrm>
            <a:off x="2804886" y="3979570"/>
            <a:ext cx="1645920" cy="572395"/>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Lunch</a:t>
            </a:r>
            <a:endParaRPr lang="en-US" sz="1800" b="1" dirty="0">
              <a:solidFill>
                <a:schemeClr val="tx1"/>
              </a:solidFill>
              <a:latin typeface="+mj-lt"/>
            </a:endParaRPr>
          </a:p>
        </p:txBody>
      </p:sp>
      <p:sp>
        <p:nvSpPr>
          <p:cNvPr id="10" name="Rounded Rectangle 9"/>
          <p:cNvSpPr/>
          <p:nvPr/>
        </p:nvSpPr>
        <p:spPr>
          <a:xfrm>
            <a:off x="4510314" y="3962400"/>
            <a:ext cx="1645920" cy="589565"/>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Snack</a:t>
            </a:r>
            <a:endParaRPr lang="en-US" sz="1800" b="1" dirty="0">
              <a:solidFill>
                <a:schemeClr val="tx1"/>
              </a:solidFill>
              <a:latin typeface="+mj-lt"/>
            </a:endParaRPr>
          </a:p>
        </p:txBody>
      </p:sp>
      <p:sp>
        <p:nvSpPr>
          <p:cNvPr id="11" name="Rounded Rectangle 10"/>
          <p:cNvSpPr/>
          <p:nvPr/>
        </p:nvSpPr>
        <p:spPr>
          <a:xfrm>
            <a:off x="6202680" y="3962400"/>
            <a:ext cx="1645920" cy="589565"/>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Dinner</a:t>
            </a:r>
            <a:endParaRPr lang="en-US" sz="1800" b="1" dirty="0">
              <a:solidFill>
                <a:schemeClr val="tx1"/>
              </a:solidFill>
              <a:latin typeface="+mj-lt"/>
            </a:endParaRPr>
          </a:p>
        </p:txBody>
      </p:sp>
      <p:sp>
        <p:nvSpPr>
          <p:cNvPr id="12" name="Rounded Rectangle 11"/>
          <p:cNvSpPr/>
          <p:nvPr/>
        </p:nvSpPr>
        <p:spPr>
          <a:xfrm>
            <a:off x="685800" y="5685972"/>
            <a:ext cx="1687132" cy="736600"/>
          </a:xfrm>
          <a:prstGeom prst="roundRect">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rgbClr val="FFFFFF"/>
                </a:solidFill>
                <a:latin typeface="+mj-lt"/>
              </a:rPr>
              <a:t>Who?</a:t>
            </a:r>
          </a:p>
        </p:txBody>
      </p:sp>
      <p:sp>
        <p:nvSpPr>
          <p:cNvPr id="13" name="Rounded Rectangle 12"/>
          <p:cNvSpPr/>
          <p:nvPr/>
        </p:nvSpPr>
        <p:spPr>
          <a:xfrm>
            <a:off x="2834640" y="5832022"/>
            <a:ext cx="1554480" cy="640080"/>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School/ Collages</a:t>
            </a:r>
            <a:endParaRPr lang="en-US" sz="1800" b="1" dirty="0">
              <a:solidFill>
                <a:schemeClr val="tx1"/>
              </a:solidFill>
              <a:latin typeface="+mj-lt"/>
            </a:endParaRPr>
          </a:p>
        </p:txBody>
      </p:sp>
      <p:sp>
        <p:nvSpPr>
          <p:cNvPr id="14" name="Rounded Rectangle 13"/>
          <p:cNvSpPr/>
          <p:nvPr/>
        </p:nvSpPr>
        <p:spPr>
          <a:xfrm>
            <a:off x="4648200" y="5845715"/>
            <a:ext cx="1554480" cy="640080"/>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Residences</a:t>
            </a:r>
            <a:endParaRPr lang="en-US" sz="1800" b="1" dirty="0">
              <a:solidFill>
                <a:schemeClr val="tx1"/>
              </a:solidFill>
              <a:latin typeface="+mj-lt"/>
            </a:endParaRPr>
          </a:p>
        </p:txBody>
      </p:sp>
      <p:sp>
        <p:nvSpPr>
          <p:cNvPr id="15" name="Rounded Rectangle 14"/>
          <p:cNvSpPr/>
          <p:nvPr/>
        </p:nvSpPr>
        <p:spPr>
          <a:xfrm>
            <a:off x="2803637" y="3221682"/>
            <a:ext cx="2286000" cy="631451"/>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Weekday</a:t>
            </a:r>
            <a:endParaRPr lang="en-US" sz="1800" b="1" dirty="0">
              <a:solidFill>
                <a:schemeClr val="tx1"/>
              </a:solidFill>
              <a:latin typeface="+mj-lt"/>
            </a:endParaRPr>
          </a:p>
        </p:txBody>
      </p:sp>
      <p:sp>
        <p:nvSpPr>
          <p:cNvPr id="16" name="Rounded Rectangle 15"/>
          <p:cNvSpPr/>
          <p:nvPr/>
        </p:nvSpPr>
        <p:spPr>
          <a:xfrm>
            <a:off x="5562600" y="3221683"/>
            <a:ext cx="2286000" cy="614279"/>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Weekend</a:t>
            </a:r>
            <a:endParaRPr lang="en-US" sz="1800" b="1" dirty="0">
              <a:solidFill>
                <a:schemeClr val="tx1"/>
              </a:solidFill>
              <a:latin typeface="+mj-lt"/>
            </a:endParaRPr>
          </a:p>
        </p:txBody>
      </p:sp>
      <p:sp>
        <p:nvSpPr>
          <p:cNvPr id="17" name="Rounded Rectangle 16"/>
          <p:cNvSpPr/>
          <p:nvPr/>
        </p:nvSpPr>
        <p:spPr>
          <a:xfrm>
            <a:off x="709411" y="4837555"/>
            <a:ext cx="1635617" cy="685800"/>
          </a:xfrm>
          <a:prstGeom prst="roundRect">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rgbClr val="FFFFFF"/>
                </a:solidFill>
                <a:latin typeface="+mj-lt"/>
              </a:rPr>
              <a:t>Why?</a:t>
            </a:r>
          </a:p>
        </p:txBody>
      </p:sp>
      <p:sp>
        <p:nvSpPr>
          <p:cNvPr id="18" name="Rounded Rectangle 17"/>
          <p:cNvSpPr/>
          <p:nvPr/>
        </p:nvSpPr>
        <p:spPr>
          <a:xfrm>
            <a:off x="2790598" y="4800600"/>
            <a:ext cx="5212080" cy="863600"/>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Trade area intelligence</a:t>
            </a:r>
            <a:endParaRPr lang="en-US" sz="1800" b="1" dirty="0">
              <a:solidFill>
                <a:schemeClr val="tx1"/>
              </a:solidFill>
              <a:latin typeface="+mj-lt"/>
            </a:endParaRPr>
          </a:p>
        </p:txBody>
      </p:sp>
      <p:sp>
        <p:nvSpPr>
          <p:cNvPr id="19" name="Rounded Rectangle 18"/>
          <p:cNvSpPr/>
          <p:nvPr/>
        </p:nvSpPr>
        <p:spPr>
          <a:xfrm>
            <a:off x="6400800" y="5843130"/>
            <a:ext cx="1554480" cy="640080"/>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Corporate</a:t>
            </a:r>
            <a:endParaRPr lang="en-US" sz="1800" b="1" dirty="0">
              <a:solidFill>
                <a:schemeClr val="tx1"/>
              </a:solidFill>
              <a:latin typeface="+mj-lt"/>
            </a:endParaRPr>
          </a:p>
        </p:txBody>
      </p:sp>
      <p:sp>
        <p:nvSpPr>
          <p:cNvPr id="20" name="Rounded Rectangle 19"/>
          <p:cNvSpPr/>
          <p:nvPr/>
        </p:nvSpPr>
        <p:spPr>
          <a:xfrm>
            <a:off x="2800350" y="2448307"/>
            <a:ext cx="1645920" cy="572395"/>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Dine-in</a:t>
            </a:r>
            <a:endParaRPr lang="en-US" sz="1800" b="1" dirty="0">
              <a:solidFill>
                <a:schemeClr val="tx1"/>
              </a:solidFill>
              <a:latin typeface="+mj-lt"/>
            </a:endParaRPr>
          </a:p>
        </p:txBody>
      </p:sp>
      <p:sp>
        <p:nvSpPr>
          <p:cNvPr id="21" name="Rounded Rectangle 20"/>
          <p:cNvSpPr/>
          <p:nvPr/>
        </p:nvSpPr>
        <p:spPr>
          <a:xfrm>
            <a:off x="4505778" y="2431137"/>
            <a:ext cx="1645920" cy="589565"/>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Carryout</a:t>
            </a:r>
            <a:endParaRPr lang="en-US" sz="1800" b="1" dirty="0">
              <a:solidFill>
                <a:schemeClr val="tx1"/>
              </a:solidFill>
              <a:latin typeface="+mj-lt"/>
            </a:endParaRPr>
          </a:p>
        </p:txBody>
      </p:sp>
      <p:sp>
        <p:nvSpPr>
          <p:cNvPr id="22" name="Rounded Rectangle 21"/>
          <p:cNvSpPr/>
          <p:nvPr/>
        </p:nvSpPr>
        <p:spPr>
          <a:xfrm>
            <a:off x="6198144" y="2431137"/>
            <a:ext cx="1645920" cy="589565"/>
          </a:xfrm>
          <a:prstGeom prst="round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tx1"/>
                </a:solidFill>
                <a:latin typeface="+mj-lt"/>
              </a:rPr>
              <a:t>Delivery</a:t>
            </a:r>
            <a:endParaRPr lang="en-US" sz="1800" b="1" dirty="0">
              <a:solidFill>
                <a:schemeClr val="tx1"/>
              </a:solidFill>
              <a:latin typeface="+mj-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4495800"/>
            <a:ext cx="8686800" cy="1101725"/>
          </a:xfrm>
        </p:spPr>
        <p:txBody>
          <a:bodyPr/>
          <a:lstStyle/>
          <a:p>
            <a:r>
              <a:rPr lang="en-US" dirty="0" smtClean="0"/>
              <a:t>Maximizing Sales Inside the Store</a:t>
            </a:r>
            <a:endParaRPr lang="en-US" dirty="0"/>
          </a:p>
        </p:txBody>
      </p:sp>
      <p:pic>
        <p:nvPicPr>
          <p:cNvPr id="7" name="Picture 2" descr="C:\Users\vqg4244\AppData\Local\Temp\Rar$DI00.351\PPP_CSYMB_CLP_circlepuzzle5.png"/>
          <p:cNvPicPr>
            <a:picLocks noChangeAspect="1" noChangeArrowheads="1"/>
          </p:cNvPicPr>
          <p:nvPr/>
        </p:nvPicPr>
        <p:blipFill>
          <a:blip r:embed="rId3" cstate="print"/>
          <a:srcRect/>
          <a:stretch>
            <a:fillRect/>
          </a:stretch>
        </p:blipFill>
        <p:spPr bwMode="auto">
          <a:xfrm>
            <a:off x="1524000" y="152718"/>
            <a:ext cx="5791200" cy="4190683"/>
          </a:xfrm>
          <a:prstGeom prst="rect">
            <a:avLst/>
          </a:prstGeom>
          <a:noFill/>
        </p:spPr>
      </p:pic>
      <p:sp>
        <p:nvSpPr>
          <p:cNvPr id="9" name="TextBox 8"/>
          <p:cNvSpPr txBox="1"/>
          <p:nvPr/>
        </p:nvSpPr>
        <p:spPr>
          <a:xfrm>
            <a:off x="4744162" y="2184400"/>
            <a:ext cx="2062817" cy="1200329"/>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rgbClr val="FFFFFF"/>
                </a:solidFill>
                <a:latin typeface="Arial Black" pitchFamily="34" charset="0"/>
              </a:rPr>
              <a:t>2. </a:t>
            </a:r>
          </a:p>
          <a:p>
            <a:pPr algn="ctr"/>
            <a:r>
              <a:rPr lang="en-US" sz="1600" b="1" dirty="0" smtClean="0">
                <a:solidFill>
                  <a:srgbClr val="FFFFFF"/>
                </a:solidFill>
                <a:latin typeface="Arial Black" pitchFamily="34" charset="0"/>
              </a:rPr>
              <a:t>Carry Out/ Eat In sales</a:t>
            </a:r>
          </a:p>
        </p:txBody>
      </p:sp>
      <p:grpSp>
        <p:nvGrpSpPr>
          <p:cNvPr id="14" name="Group 13"/>
          <p:cNvGrpSpPr/>
          <p:nvPr/>
        </p:nvGrpSpPr>
        <p:grpSpPr>
          <a:xfrm>
            <a:off x="1676296" y="152400"/>
            <a:ext cx="5499733" cy="2986107"/>
            <a:chOff x="1676296" y="152400"/>
            <a:chExt cx="5499733" cy="2986107"/>
          </a:xfrm>
        </p:grpSpPr>
        <p:sp>
          <p:nvSpPr>
            <p:cNvPr id="8" name="TextBox 7"/>
            <p:cNvSpPr txBox="1"/>
            <p:nvPr/>
          </p:nvSpPr>
          <p:spPr>
            <a:xfrm>
              <a:off x="5347963" y="881311"/>
              <a:ext cx="1828066" cy="954107"/>
            </a:xfrm>
            <a:prstGeom prst="rect">
              <a:avLst/>
            </a:prstGeom>
            <a:noFill/>
          </p:spPr>
          <p:txBody>
            <a:bodyPr wrap="none" rtlCol="0">
              <a:spAutoFit/>
            </a:bodyPr>
            <a:lstStyle/>
            <a:p>
              <a:pPr algn="ctr"/>
              <a:r>
                <a:rPr lang="en-US" b="1" dirty="0" smtClean="0">
                  <a:solidFill>
                    <a:schemeClr val="bg2"/>
                  </a:solidFill>
                  <a:latin typeface="Arial Black" pitchFamily="34" charset="0"/>
                </a:rPr>
                <a:t>1.</a:t>
              </a:r>
            </a:p>
            <a:p>
              <a:pPr algn="ctr"/>
              <a:r>
                <a:rPr lang="en-US" sz="1600" b="1" dirty="0" smtClean="0">
                  <a:solidFill>
                    <a:schemeClr val="bg2"/>
                  </a:solidFill>
                  <a:latin typeface="Arial Black" pitchFamily="34" charset="0"/>
                </a:rPr>
                <a:t>Understanding</a:t>
              </a:r>
            </a:p>
            <a:p>
              <a:pPr algn="ctr"/>
              <a:r>
                <a:rPr lang="en-US" sz="1600" b="1" dirty="0" smtClean="0">
                  <a:solidFill>
                    <a:schemeClr val="bg2"/>
                  </a:solidFill>
                  <a:latin typeface="Arial Black" pitchFamily="34" charset="0"/>
                </a:rPr>
                <a:t>Sales</a:t>
              </a:r>
              <a:endParaRPr lang="en-US" sz="1600" b="1" dirty="0">
                <a:solidFill>
                  <a:schemeClr val="bg2"/>
                </a:solidFill>
                <a:latin typeface="Arial Black" pitchFamily="34" charset="0"/>
              </a:endParaRPr>
            </a:p>
          </p:txBody>
        </p:sp>
        <p:sp>
          <p:nvSpPr>
            <p:cNvPr id="10" name="TextBox 9"/>
            <p:cNvSpPr txBox="1"/>
            <p:nvPr/>
          </p:nvSpPr>
          <p:spPr>
            <a:xfrm>
              <a:off x="1978883" y="2184400"/>
              <a:ext cx="2223465" cy="954107"/>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chemeClr val="tx1">
                      <a:lumMod val="50000"/>
                      <a:lumOff val="50000"/>
                    </a:schemeClr>
                  </a:solidFill>
                  <a:latin typeface="Arial Black" pitchFamily="34" charset="0"/>
                </a:rPr>
                <a:t>3. </a:t>
              </a:r>
            </a:p>
            <a:p>
              <a:pPr algn="ctr"/>
              <a:r>
                <a:rPr lang="en-US" sz="1600" b="1" dirty="0" smtClean="0">
                  <a:solidFill>
                    <a:schemeClr val="tx1">
                      <a:lumMod val="50000"/>
                      <a:lumOff val="50000"/>
                    </a:schemeClr>
                  </a:solidFill>
                  <a:latin typeface="Arial Black" pitchFamily="34" charset="0"/>
                </a:rPr>
                <a:t>Delivery Sales</a:t>
              </a:r>
            </a:p>
          </p:txBody>
        </p:sp>
        <p:sp>
          <p:nvSpPr>
            <p:cNvPr id="11" name="TextBox 10"/>
            <p:cNvSpPr txBox="1"/>
            <p:nvPr/>
          </p:nvSpPr>
          <p:spPr>
            <a:xfrm>
              <a:off x="1676296" y="914400"/>
              <a:ext cx="1542538" cy="954107"/>
            </a:xfrm>
            <a:prstGeom prst="rect">
              <a:avLst/>
            </a:prstGeom>
            <a:noFill/>
          </p:spPr>
          <p:txBody>
            <a:bodyPr wrap="none" rtlCol="0">
              <a:spAutoFit/>
            </a:bodyPr>
            <a:lstStyle/>
            <a:p>
              <a:pPr algn="ctr"/>
              <a:r>
                <a:rPr lang="en-US" b="1" dirty="0">
                  <a:solidFill>
                    <a:schemeClr val="tx1">
                      <a:lumMod val="50000"/>
                      <a:lumOff val="50000"/>
                    </a:schemeClr>
                  </a:solidFill>
                  <a:latin typeface="Arial Black" pitchFamily="34" charset="0"/>
                </a:rPr>
                <a:t>4.</a:t>
              </a:r>
            </a:p>
            <a:p>
              <a:pPr algn="ctr"/>
              <a:r>
                <a:rPr lang="en-US" sz="1600" b="1" dirty="0" smtClean="0">
                  <a:solidFill>
                    <a:schemeClr val="tx1">
                      <a:lumMod val="50000"/>
                      <a:lumOff val="50000"/>
                    </a:schemeClr>
                  </a:solidFill>
                  <a:latin typeface="Arial Black" pitchFamily="34" charset="0"/>
                </a:rPr>
                <a:t> Local Store</a:t>
              </a:r>
            </a:p>
            <a:p>
              <a:pPr algn="ctr"/>
              <a:r>
                <a:rPr lang="en-US" sz="1600" b="1" dirty="0" smtClean="0">
                  <a:solidFill>
                    <a:schemeClr val="tx1">
                      <a:lumMod val="50000"/>
                      <a:lumOff val="50000"/>
                    </a:schemeClr>
                  </a:solidFill>
                  <a:latin typeface="Arial Black" pitchFamily="34" charset="0"/>
                </a:rPr>
                <a:t> Marketing</a:t>
              </a:r>
            </a:p>
          </p:txBody>
        </p:sp>
        <p:sp>
          <p:nvSpPr>
            <p:cNvPr id="12" name="TextBox 11"/>
            <p:cNvSpPr txBox="1"/>
            <p:nvPr/>
          </p:nvSpPr>
          <p:spPr>
            <a:xfrm>
              <a:off x="3777307" y="152400"/>
              <a:ext cx="1414170" cy="954107"/>
            </a:xfrm>
            <a:prstGeom prst="rect">
              <a:avLst/>
            </a:prstGeom>
            <a:noFill/>
          </p:spPr>
          <p:txBody>
            <a:bodyPr wrap="none" rtlCol="0">
              <a:spAutoFit/>
            </a:bodyPr>
            <a:lstStyle/>
            <a:p>
              <a:pPr algn="ctr"/>
              <a:r>
                <a:rPr lang="en-US" b="1" dirty="0">
                  <a:solidFill>
                    <a:schemeClr val="tx1">
                      <a:lumMod val="50000"/>
                      <a:lumOff val="50000"/>
                    </a:schemeClr>
                  </a:solidFill>
                  <a:latin typeface="Arial Black" pitchFamily="34" charset="0"/>
                </a:rPr>
                <a:t>5. </a:t>
              </a:r>
            </a:p>
            <a:p>
              <a:pPr algn="ctr"/>
              <a:r>
                <a:rPr lang="en-US" sz="1600" b="1" dirty="0" smtClean="0">
                  <a:solidFill>
                    <a:schemeClr val="tx1">
                      <a:lumMod val="50000"/>
                      <a:lumOff val="50000"/>
                    </a:schemeClr>
                  </a:solidFill>
                  <a:latin typeface="Arial Black" pitchFamily="34" charset="0"/>
                </a:rPr>
                <a:t>Measuring </a:t>
              </a:r>
            </a:p>
            <a:p>
              <a:pPr algn="ctr"/>
              <a:r>
                <a:rPr lang="en-US" sz="1600" b="1" dirty="0" smtClean="0">
                  <a:solidFill>
                    <a:schemeClr val="tx1">
                      <a:lumMod val="50000"/>
                      <a:lumOff val="50000"/>
                    </a:schemeClr>
                  </a:solidFill>
                  <a:latin typeface="Arial Black" pitchFamily="34" charset="0"/>
                </a:rPr>
                <a:t>Results </a:t>
              </a:r>
            </a:p>
          </p:txBody>
        </p:sp>
        <p:pic>
          <p:nvPicPr>
            <p:cNvPr id="13" name="Picture 7" descr="Logo 0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962400" y="1371600"/>
              <a:ext cx="1002712" cy="104167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458200" cy="1141412"/>
          </a:xfrm>
        </p:spPr>
        <p:txBody>
          <a:bodyPr/>
          <a:lstStyle/>
          <a:p>
            <a:r>
              <a:rPr lang="en-US" dirty="0" smtClean="0"/>
              <a:t>How do carry out customer access us ?</a:t>
            </a:r>
            <a:endParaRPr lang="en-US" dirty="0"/>
          </a:p>
        </p:txBody>
      </p:sp>
      <p:sp>
        <p:nvSpPr>
          <p:cNvPr id="5" name="TextBox 4"/>
          <p:cNvSpPr txBox="1"/>
          <p:nvPr/>
        </p:nvSpPr>
        <p:spPr>
          <a:xfrm>
            <a:off x="152400" y="6019800"/>
            <a:ext cx="8915400" cy="461665"/>
          </a:xfrm>
          <a:prstGeom prst="rect">
            <a:avLst/>
          </a:prstGeom>
          <a:noFill/>
        </p:spPr>
        <p:txBody>
          <a:bodyPr wrap="square" rtlCol="0">
            <a:spAutoFit/>
          </a:bodyPr>
          <a:lstStyle/>
          <a:p>
            <a:pPr algn="ctr"/>
            <a:r>
              <a:rPr lang="en-US" dirty="0" smtClean="0">
                <a:latin typeface="Arial Black" pitchFamily="34" charset="0"/>
              </a:rPr>
              <a:t>What do carryout customers want ?</a:t>
            </a:r>
            <a:endParaRPr lang="en-US" dirty="0">
              <a:latin typeface="Arial Black" pitchFamily="34" charset="0"/>
            </a:endParaRPr>
          </a:p>
        </p:txBody>
      </p:sp>
      <p:sp>
        <p:nvSpPr>
          <p:cNvPr id="6" name="Rectangle 5"/>
          <p:cNvSpPr/>
          <p:nvPr/>
        </p:nvSpPr>
        <p:spPr>
          <a:xfrm>
            <a:off x="5257800" y="3878946"/>
            <a:ext cx="2362200" cy="9906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Eat-in</a:t>
            </a:r>
            <a:endParaRPr lang="en-US" dirty="0"/>
          </a:p>
        </p:txBody>
      </p:sp>
      <p:sp>
        <p:nvSpPr>
          <p:cNvPr id="7" name="Rectangle 6"/>
          <p:cNvSpPr/>
          <p:nvPr/>
        </p:nvSpPr>
        <p:spPr>
          <a:xfrm>
            <a:off x="1371600" y="3878946"/>
            <a:ext cx="2362200" cy="9906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Take-away</a:t>
            </a:r>
            <a:endParaRPr lang="en-US" dirty="0"/>
          </a:p>
        </p:txBody>
      </p:sp>
      <p:sp>
        <p:nvSpPr>
          <p:cNvPr id="8" name="Rectangle 7"/>
          <p:cNvSpPr/>
          <p:nvPr/>
        </p:nvSpPr>
        <p:spPr>
          <a:xfrm>
            <a:off x="3124200" y="17526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Carry Out</a:t>
            </a:r>
            <a:endParaRPr lang="en-US" dirty="0"/>
          </a:p>
        </p:txBody>
      </p:sp>
      <p:cxnSp>
        <p:nvCxnSpPr>
          <p:cNvPr id="10" name="Straight Arrow Connector 9"/>
          <p:cNvCxnSpPr/>
          <p:nvPr/>
        </p:nvCxnSpPr>
        <p:spPr>
          <a:xfrm>
            <a:off x="4267200" y="2743200"/>
            <a:ext cx="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0800" y="3276600"/>
            <a:ext cx="3657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90800" y="3276600"/>
            <a:ext cx="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8400" y="3276600"/>
            <a:ext cx="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customers expect in </a:t>
            </a:r>
            <a:br>
              <a:rPr lang="en-US" dirty="0" smtClean="0"/>
            </a:br>
            <a:r>
              <a:rPr lang="en-US" dirty="0" smtClean="0"/>
              <a:t>take-away?</a:t>
            </a:r>
            <a:endParaRPr lang="en-US" dirty="0"/>
          </a:p>
        </p:txBody>
      </p:sp>
      <p:sp>
        <p:nvSpPr>
          <p:cNvPr id="4" name="Rectangle 3"/>
          <p:cNvSpPr/>
          <p:nvPr/>
        </p:nvSpPr>
        <p:spPr>
          <a:xfrm>
            <a:off x="304800" y="1828800"/>
            <a:ext cx="2362200" cy="9906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Take-away</a:t>
            </a:r>
            <a:endParaRPr lang="en-US" dirty="0"/>
          </a:p>
        </p:txBody>
      </p:sp>
      <p:sp>
        <p:nvSpPr>
          <p:cNvPr id="6" name="TextBox 5"/>
          <p:cNvSpPr txBox="1"/>
          <p:nvPr/>
        </p:nvSpPr>
        <p:spPr>
          <a:xfrm>
            <a:off x="76200" y="2895600"/>
            <a:ext cx="5181600" cy="461665"/>
          </a:xfrm>
          <a:prstGeom prst="rect">
            <a:avLst/>
          </a:prstGeom>
          <a:noFill/>
        </p:spPr>
        <p:txBody>
          <a:bodyPr wrap="square" rtlCol="0">
            <a:spAutoFit/>
          </a:bodyPr>
          <a:lstStyle/>
          <a:p>
            <a:pPr marL="457200" indent="-457200">
              <a:buAutoNum type="arabicPeriod"/>
            </a:pPr>
            <a:r>
              <a:rPr lang="en-US" dirty="0" smtClean="0">
                <a:latin typeface="Arial Black" pitchFamily="34" charset="0"/>
              </a:rPr>
              <a:t>Warm Greeting</a:t>
            </a:r>
          </a:p>
        </p:txBody>
      </p:sp>
      <p:sp>
        <p:nvSpPr>
          <p:cNvPr id="11" name="TextBox 10"/>
          <p:cNvSpPr txBox="1"/>
          <p:nvPr/>
        </p:nvSpPr>
        <p:spPr>
          <a:xfrm>
            <a:off x="76200" y="6167735"/>
            <a:ext cx="8915400" cy="461665"/>
          </a:xfrm>
          <a:prstGeom prst="rect">
            <a:avLst/>
          </a:prstGeom>
          <a:noFill/>
        </p:spPr>
        <p:txBody>
          <a:bodyPr wrap="square" rtlCol="0">
            <a:spAutoFit/>
          </a:bodyPr>
          <a:lstStyle/>
          <a:p>
            <a:pPr algn="ctr"/>
            <a:r>
              <a:rPr lang="en-US" dirty="0" smtClean="0">
                <a:latin typeface="Arial Black" pitchFamily="34" charset="0"/>
              </a:rPr>
              <a:t>What can you do meet expectations ?</a:t>
            </a:r>
            <a:endParaRPr lang="en-US" dirty="0">
              <a:latin typeface="Arial Black" pitchFamily="34" charset="0"/>
            </a:endParaRPr>
          </a:p>
        </p:txBody>
      </p:sp>
      <p:sp>
        <p:nvSpPr>
          <p:cNvPr id="12" name="TextBox 11"/>
          <p:cNvSpPr txBox="1"/>
          <p:nvPr/>
        </p:nvSpPr>
        <p:spPr>
          <a:xfrm>
            <a:off x="94344" y="3500735"/>
            <a:ext cx="5181600" cy="461665"/>
          </a:xfrm>
          <a:prstGeom prst="rect">
            <a:avLst/>
          </a:prstGeom>
          <a:noFill/>
        </p:spPr>
        <p:txBody>
          <a:bodyPr wrap="square" rtlCol="0">
            <a:spAutoFit/>
          </a:bodyPr>
          <a:lstStyle/>
          <a:p>
            <a:pPr marL="457200" indent="-457200"/>
            <a:r>
              <a:rPr lang="en-US" dirty="0" smtClean="0">
                <a:latin typeface="Arial Black" pitchFamily="34" charset="0"/>
              </a:rPr>
              <a:t>2.  Great orders taking</a:t>
            </a:r>
          </a:p>
        </p:txBody>
      </p:sp>
      <p:sp>
        <p:nvSpPr>
          <p:cNvPr id="13" name="TextBox 12"/>
          <p:cNvSpPr txBox="1"/>
          <p:nvPr/>
        </p:nvSpPr>
        <p:spPr>
          <a:xfrm>
            <a:off x="90714" y="4110335"/>
            <a:ext cx="5181600" cy="830997"/>
          </a:xfrm>
          <a:prstGeom prst="rect">
            <a:avLst/>
          </a:prstGeom>
          <a:noFill/>
        </p:spPr>
        <p:txBody>
          <a:bodyPr wrap="square" rtlCol="0">
            <a:spAutoFit/>
          </a:bodyPr>
          <a:lstStyle/>
          <a:p>
            <a:pPr marL="457200" indent="-457200"/>
            <a:r>
              <a:rPr lang="en-US" dirty="0" smtClean="0">
                <a:latin typeface="Arial Black" pitchFamily="34" charset="0"/>
              </a:rPr>
              <a:t>3. Helpful &amp; knowledgeable order takers</a:t>
            </a:r>
          </a:p>
        </p:txBody>
      </p:sp>
      <p:sp>
        <p:nvSpPr>
          <p:cNvPr id="14" name="TextBox 13"/>
          <p:cNvSpPr txBox="1"/>
          <p:nvPr/>
        </p:nvSpPr>
        <p:spPr>
          <a:xfrm>
            <a:off x="76200" y="4966679"/>
            <a:ext cx="5181600" cy="461665"/>
          </a:xfrm>
          <a:prstGeom prst="rect">
            <a:avLst/>
          </a:prstGeom>
          <a:noFill/>
        </p:spPr>
        <p:txBody>
          <a:bodyPr wrap="square" rtlCol="0">
            <a:spAutoFit/>
          </a:bodyPr>
          <a:lstStyle/>
          <a:p>
            <a:pPr marL="457200" indent="-457200"/>
            <a:r>
              <a:rPr lang="en-US" dirty="0" smtClean="0">
                <a:latin typeface="Arial Black" pitchFamily="34" charset="0"/>
              </a:rPr>
              <a:t>4. Quick service</a:t>
            </a:r>
          </a:p>
        </p:txBody>
      </p:sp>
      <p:grpSp>
        <p:nvGrpSpPr>
          <p:cNvPr id="15"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7"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8"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customers expect in </a:t>
            </a:r>
            <a:br>
              <a:rPr lang="en-US" dirty="0" smtClean="0"/>
            </a:br>
            <a:r>
              <a:rPr lang="en-US" dirty="0" smtClean="0"/>
              <a:t>eat-in?</a:t>
            </a:r>
            <a:endParaRPr lang="en-US" dirty="0"/>
          </a:p>
        </p:txBody>
      </p:sp>
      <p:sp>
        <p:nvSpPr>
          <p:cNvPr id="4" name="Rectangle 3"/>
          <p:cNvSpPr/>
          <p:nvPr/>
        </p:nvSpPr>
        <p:spPr>
          <a:xfrm>
            <a:off x="304800" y="1828800"/>
            <a:ext cx="2362200" cy="9906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Eat-in</a:t>
            </a:r>
            <a:endParaRPr lang="en-US" dirty="0"/>
          </a:p>
        </p:txBody>
      </p:sp>
      <p:sp>
        <p:nvSpPr>
          <p:cNvPr id="6" name="TextBox 5"/>
          <p:cNvSpPr txBox="1"/>
          <p:nvPr/>
        </p:nvSpPr>
        <p:spPr>
          <a:xfrm>
            <a:off x="76200" y="2895600"/>
            <a:ext cx="5181600" cy="461665"/>
          </a:xfrm>
          <a:prstGeom prst="rect">
            <a:avLst/>
          </a:prstGeom>
          <a:noFill/>
        </p:spPr>
        <p:txBody>
          <a:bodyPr wrap="square" rtlCol="0">
            <a:spAutoFit/>
          </a:bodyPr>
          <a:lstStyle/>
          <a:p>
            <a:pPr marL="457200" indent="-457200"/>
            <a:r>
              <a:rPr lang="en-US" dirty="0" smtClean="0">
                <a:latin typeface="Arial Black" pitchFamily="34" charset="0"/>
              </a:rPr>
              <a:t>1. Warm Greeting</a:t>
            </a:r>
          </a:p>
        </p:txBody>
      </p:sp>
      <p:sp>
        <p:nvSpPr>
          <p:cNvPr id="11" name="TextBox 10"/>
          <p:cNvSpPr txBox="1"/>
          <p:nvPr/>
        </p:nvSpPr>
        <p:spPr>
          <a:xfrm>
            <a:off x="76200" y="6167735"/>
            <a:ext cx="8915400" cy="461665"/>
          </a:xfrm>
          <a:prstGeom prst="rect">
            <a:avLst/>
          </a:prstGeom>
          <a:noFill/>
        </p:spPr>
        <p:txBody>
          <a:bodyPr wrap="square" rtlCol="0">
            <a:spAutoFit/>
          </a:bodyPr>
          <a:lstStyle/>
          <a:p>
            <a:pPr algn="ctr"/>
            <a:r>
              <a:rPr lang="en-US" dirty="0" smtClean="0">
                <a:latin typeface="Arial Black" pitchFamily="34" charset="0"/>
              </a:rPr>
              <a:t>What can you do meet expectations ?</a:t>
            </a:r>
            <a:endParaRPr lang="en-US" dirty="0">
              <a:latin typeface="Arial Black" pitchFamily="34" charset="0"/>
            </a:endParaRPr>
          </a:p>
        </p:txBody>
      </p:sp>
      <p:sp>
        <p:nvSpPr>
          <p:cNvPr id="12" name="TextBox 11"/>
          <p:cNvSpPr txBox="1"/>
          <p:nvPr/>
        </p:nvSpPr>
        <p:spPr>
          <a:xfrm>
            <a:off x="94344" y="3429000"/>
            <a:ext cx="5181600" cy="461665"/>
          </a:xfrm>
          <a:prstGeom prst="rect">
            <a:avLst/>
          </a:prstGeom>
          <a:noFill/>
        </p:spPr>
        <p:txBody>
          <a:bodyPr wrap="square" rtlCol="0">
            <a:spAutoFit/>
          </a:bodyPr>
          <a:lstStyle/>
          <a:p>
            <a:pPr marL="457200" indent="-457200"/>
            <a:r>
              <a:rPr lang="en-US" dirty="0" smtClean="0">
                <a:latin typeface="Arial Black" pitchFamily="34" charset="0"/>
              </a:rPr>
              <a:t>2. Great order taking</a:t>
            </a:r>
          </a:p>
        </p:txBody>
      </p:sp>
      <p:sp>
        <p:nvSpPr>
          <p:cNvPr id="13" name="TextBox 12"/>
          <p:cNvSpPr txBox="1"/>
          <p:nvPr/>
        </p:nvSpPr>
        <p:spPr>
          <a:xfrm>
            <a:off x="90714" y="3962400"/>
            <a:ext cx="5181600" cy="1200329"/>
          </a:xfrm>
          <a:prstGeom prst="rect">
            <a:avLst/>
          </a:prstGeom>
          <a:noFill/>
        </p:spPr>
        <p:txBody>
          <a:bodyPr wrap="square" rtlCol="0">
            <a:spAutoFit/>
          </a:bodyPr>
          <a:lstStyle/>
          <a:p>
            <a:pPr marL="457200" indent="-457200"/>
            <a:r>
              <a:rPr lang="en-US" dirty="0" smtClean="0">
                <a:latin typeface="Arial Black" pitchFamily="34" charset="0"/>
              </a:rPr>
              <a:t>3. Helpful &amp; knowledgeable order takers</a:t>
            </a:r>
          </a:p>
          <a:p>
            <a:pPr marL="457200" indent="-457200"/>
            <a:endParaRPr lang="en-US" dirty="0" smtClean="0">
              <a:latin typeface="Arial Black" pitchFamily="34" charset="0"/>
            </a:endParaRPr>
          </a:p>
        </p:txBody>
      </p:sp>
      <p:sp>
        <p:nvSpPr>
          <p:cNvPr id="14" name="TextBox 13"/>
          <p:cNvSpPr txBox="1"/>
          <p:nvPr/>
        </p:nvSpPr>
        <p:spPr>
          <a:xfrm>
            <a:off x="76200" y="4800600"/>
            <a:ext cx="5181600" cy="461665"/>
          </a:xfrm>
          <a:prstGeom prst="rect">
            <a:avLst/>
          </a:prstGeom>
          <a:noFill/>
        </p:spPr>
        <p:txBody>
          <a:bodyPr wrap="square" rtlCol="0">
            <a:spAutoFit/>
          </a:bodyPr>
          <a:lstStyle/>
          <a:p>
            <a:pPr marL="457200" indent="-457200"/>
            <a:r>
              <a:rPr lang="en-US" dirty="0" smtClean="0">
                <a:latin typeface="Arial Black" pitchFamily="34" charset="0"/>
              </a:rPr>
              <a:t>4. Clean store &amp; restrooms</a:t>
            </a:r>
          </a:p>
        </p:txBody>
      </p:sp>
      <p:grpSp>
        <p:nvGrpSpPr>
          <p:cNvPr id="15"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7"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8"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9" name="TextBox 18"/>
          <p:cNvSpPr txBox="1"/>
          <p:nvPr/>
        </p:nvSpPr>
        <p:spPr>
          <a:xfrm>
            <a:off x="76200" y="5329535"/>
            <a:ext cx="5181600" cy="461665"/>
          </a:xfrm>
          <a:prstGeom prst="rect">
            <a:avLst/>
          </a:prstGeom>
          <a:noFill/>
        </p:spPr>
        <p:txBody>
          <a:bodyPr wrap="square" rtlCol="0">
            <a:spAutoFit/>
          </a:bodyPr>
          <a:lstStyle/>
          <a:p>
            <a:pPr marL="457200" indent="-457200"/>
            <a:r>
              <a:rPr lang="en-US" dirty="0" smtClean="0">
                <a:latin typeface="Arial Black" pitchFamily="34" charset="0"/>
              </a:rPr>
              <a:t>5. Quick &amp; convenient meal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Carry out sales</a:t>
            </a:r>
            <a:endParaRPr lang="en-US" dirty="0"/>
          </a:p>
        </p:txBody>
      </p:sp>
      <p:sp>
        <p:nvSpPr>
          <p:cNvPr id="4" name="Rectangle 3"/>
          <p:cNvSpPr/>
          <p:nvPr/>
        </p:nvSpPr>
        <p:spPr>
          <a:xfrm>
            <a:off x="228600" y="30480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Carry- out Transaction</a:t>
            </a:r>
            <a:endParaRPr lang="en-US" dirty="0"/>
          </a:p>
        </p:txBody>
      </p:sp>
      <p:sp>
        <p:nvSpPr>
          <p:cNvPr id="5" name="Rectangle 4"/>
          <p:cNvSpPr/>
          <p:nvPr/>
        </p:nvSpPr>
        <p:spPr>
          <a:xfrm>
            <a:off x="3352800" y="30480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Carry- out </a:t>
            </a:r>
          </a:p>
          <a:p>
            <a:pPr algn="ctr"/>
            <a:r>
              <a:rPr lang="en-US" dirty="0" smtClean="0"/>
              <a:t>APC</a:t>
            </a:r>
            <a:endParaRPr lang="en-US" dirty="0"/>
          </a:p>
        </p:txBody>
      </p:sp>
      <p:sp>
        <p:nvSpPr>
          <p:cNvPr id="6" name="TextBox 5"/>
          <p:cNvSpPr txBox="1"/>
          <p:nvPr/>
        </p:nvSpPr>
        <p:spPr>
          <a:xfrm>
            <a:off x="2743200" y="3276600"/>
            <a:ext cx="423514" cy="461665"/>
          </a:xfrm>
          <a:prstGeom prst="rect">
            <a:avLst/>
          </a:prstGeom>
          <a:noFill/>
          <a:scene3d>
            <a:camera prst="orthographicFront"/>
            <a:lightRig rig="threePt" dir="t"/>
          </a:scene3d>
          <a:sp3d>
            <a:bevelT prst="angle"/>
          </a:sp3d>
        </p:spPr>
        <p:txBody>
          <a:bodyPr wrap="none" rtlCol="0">
            <a:spAutoFit/>
          </a:bodyPr>
          <a:lstStyle/>
          <a:p>
            <a:r>
              <a:rPr lang="en-US" dirty="0" smtClean="0">
                <a:latin typeface="Arial Black" pitchFamily="34" charset="0"/>
              </a:rPr>
              <a:t>X</a:t>
            </a:r>
            <a:endParaRPr lang="en-US" dirty="0">
              <a:latin typeface="Arial Black" pitchFamily="34" charset="0"/>
            </a:endParaRPr>
          </a:p>
        </p:txBody>
      </p:sp>
      <p:sp>
        <p:nvSpPr>
          <p:cNvPr id="7" name="TextBox 6"/>
          <p:cNvSpPr txBox="1"/>
          <p:nvPr/>
        </p:nvSpPr>
        <p:spPr>
          <a:xfrm>
            <a:off x="6019800" y="3276600"/>
            <a:ext cx="388248" cy="461665"/>
          </a:xfrm>
          <a:prstGeom prst="rect">
            <a:avLst/>
          </a:prstGeom>
          <a:noFill/>
          <a:scene3d>
            <a:camera prst="orthographicFront"/>
            <a:lightRig rig="threePt" dir="t"/>
          </a:scene3d>
          <a:sp3d>
            <a:bevelT prst="angle"/>
          </a:sp3d>
        </p:spPr>
        <p:txBody>
          <a:bodyPr wrap="none" rtlCol="0">
            <a:spAutoFit/>
          </a:bodyPr>
          <a:lstStyle/>
          <a:p>
            <a:r>
              <a:rPr lang="en-US" dirty="0">
                <a:latin typeface="Arial Black" pitchFamily="34" charset="0"/>
              </a:rPr>
              <a:t>=</a:t>
            </a:r>
          </a:p>
        </p:txBody>
      </p:sp>
      <p:sp>
        <p:nvSpPr>
          <p:cNvPr id="8" name="Rectangle 7"/>
          <p:cNvSpPr/>
          <p:nvPr/>
        </p:nvSpPr>
        <p:spPr>
          <a:xfrm>
            <a:off x="6553200" y="30480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Carry- out Sales</a:t>
            </a:r>
            <a:endParaRPr lang="en-US" dirty="0"/>
          </a:p>
        </p:txBody>
      </p:sp>
      <p:sp>
        <p:nvSpPr>
          <p:cNvPr id="9" name="TextBox 8"/>
          <p:cNvSpPr txBox="1"/>
          <p:nvPr/>
        </p:nvSpPr>
        <p:spPr>
          <a:xfrm>
            <a:off x="152400" y="6019800"/>
            <a:ext cx="8915400" cy="461665"/>
          </a:xfrm>
          <a:prstGeom prst="rect">
            <a:avLst/>
          </a:prstGeom>
          <a:noFill/>
        </p:spPr>
        <p:txBody>
          <a:bodyPr wrap="square" rtlCol="0">
            <a:spAutoFit/>
          </a:bodyPr>
          <a:lstStyle/>
          <a:p>
            <a:pPr algn="ctr"/>
            <a:r>
              <a:rPr lang="en-US" dirty="0" smtClean="0">
                <a:latin typeface="Arial Black" pitchFamily="34" charset="0"/>
              </a:rPr>
              <a:t>How do we increase carry-out sales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impacts carry-out sales</a:t>
            </a:r>
            <a:endParaRPr lang="en-US" dirty="0"/>
          </a:p>
        </p:txBody>
      </p:sp>
      <p:sp>
        <p:nvSpPr>
          <p:cNvPr id="4" name="Rectangle 3"/>
          <p:cNvSpPr/>
          <p:nvPr/>
        </p:nvSpPr>
        <p:spPr>
          <a:xfrm>
            <a:off x="152400" y="4234542"/>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Carry- out Transaction</a:t>
            </a:r>
            <a:endParaRPr lang="en-US" dirty="0"/>
          </a:p>
        </p:txBody>
      </p:sp>
      <p:sp>
        <p:nvSpPr>
          <p:cNvPr id="5" name="Rectangle 4"/>
          <p:cNvSpPr/>
          <p:nvPr/>
        </p:nvSpPr>
        <p:spPr>
          <a:xfrm>
            <a:off x="152400" y="1981200"/>
            <a:ext cx="2362200" cy="990600"/>
          </a:xfrm>
          <a:prstGeom prst="rect">
            <a:avLst/>
          </a:prstGeom>
          <a:solidFill>
            <a:srgbClr val="99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Carry- out </a:t>
            </a:r>
          </a:p>
          <a:p>
            <a:pPr algn="ctr"/>
            <a:r>
              <a:rPr lang="en-US" dirty="0" smtClean="0"/>
              <a:t>APC</a:t>
            </a:r>
            <a:endParaRPr lang="en-US" dirty="0"/>
          </a:p>
        </p:txBody>
      </p:sp>
      <p:sp>
        <p:nvSpPr>
          <p:cNvPr id="11" name="Rectangle 10"/>
          <p:cNvSpPr/>
          <p:nvPr/>
        </p:nvSpPr>
        <p:spPr>
          <a:xfrm>
            <a:off x="3251202" y="19812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CSR</a:t>
            </a:r>
          </a:p>
        </p:txBody>
      </p:sp>
      <p:sp>
        <p:nvSpPr>
          <p:cNvPr id="12" name="Rectangle 11"/>
          <p:cNvSpPr/>
          <p:nvPr/>
        </p:nvSpPr>
        <p:spPr>
          <a:xfrm>
            <a:off x="6324600" y="19812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Marketing touch points</a:t>
            </a:r>
          </a:p>
        </p:txBody>
      </p:sp>
      <p:sp>
        <p:nvSpPr>
          <p:cNvPr id="13" name="TextBox 12"/>
          <p:cNvSpPr txBox="1"/>
          <p:nvPr/>
        </p:nvSpPr>
        <p:spPr>
          <a:xfrm>
            <a:off x="5715000" y="2213430"/>
            <a:ext cx="455574" cy="584775"/>
          </a:xfrm>
          <a:prstGeom prst="rect">
            <a:avLst/>
          </a:prstGeom>
          <a:noFill/>
          <a:scene3d>
            <a:camera prst="orthographicFront"/>
            <a:lightRig rig="threePt" dir="t"/>
          </a:scene3d>
          <a:sp3d>
            <a:bevelT prst="angle"/>
          </a:sp3d>
        </p:spPr>
        <p:txBody>
          <a:bodyPr wrap="none" rtlCol="0">
            <a:spAutoFit/>
          </a:bodyPr>
          <a:lstStyle/>
          <a:p>
            <a:r>
              <a:rPr lang="en-US" sz="3200" dirty="0" smtClean="0">
                <a:latin typeface="Arial Black" pitchFamily="34" charset="0"/>
              </a:rPr>
              <a:t>+</a:t>
            </a:r>
            <a:endParaRPr lang="en-US" sz="3200" dirty="0">
              <a:latin typeface="Arial Black" pitchFamily="34" charset="0"/>
            </a:endParaRPr>
          </a:p>
        </p:txBody>
      </p:sp>
      <p:sp>
        <p:nvSpPr>
          <p:cNvPr id="14" name="Right Arrow 13"/>
          <p:cNvSpPr/>
          <p:nvPr/>
        </p:nvSpPr>
        <p:spPr>
          <a:xfrm>
            <a:off x="2667000" y="4539342"/>
            <a:ext cx="457200" cy="304800"/>
          </a:xfrm>
          <a:prstGeom prst="rightArrow">
            <a:avLst/>
          </a:prstGeom>
          <a:noFill/>
          <a:ln>
            <a:solidFill>
              <a:srgbClr val="8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2696028" y="2347686"/>
            <a:ext cx="457200" cy="304800"/>
          </a:xfrm>
          <a:prstGeom prst="rightArrow">
            <a:avLst/>
          </a:prstGeom>
          <a:noFill/>
          <a:ln>
            <a:solidFill>
              <a:srgbClr val="8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262086" y="42672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CSR</a:t>
            </a:r>
          </a:p>
        </p:txBody>
      </p:sp>
      <p:sp>
        <p:nvSpPr>
          <p:cNvPr id="20" name="Rectangle 19"/>
          <p:cNvSpPr/>
          <p:nvPr/>
        </p:nvSpPr>
        <p:spPr>
          <a:xfrm>
            <a:off x="6335484" y="42672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Brand touch points</a:t>
            </a:r>
          </a:p>
        </p:txBody>
      </p:sp>
      <p:sp>
        <p:nvSpPr>
          <p:cNvPr id="21" name="TextBox 20"/>
          <p:cNvSpPr txBox="1"/>
          <p:nvPr/>
        </p:nvSpPr>
        <p:spPr>
          <a:xfrm>
            <a:off x="5725884" y="4499430"/>
            <a:ext cx="455574" cy="584775"/>
          </a:xfrm>
          <a:prstGeom prst="rect">
            <a:avLst/>
          </a:prstGeom>
          <a:noFill/>
          <a:scene3d>
            <a:camera prst="orthographicFront"/>
            <a:lightRig rig="threePt" dir="t"/>
          </a:scene3d>
          <a:sp3d>
            <a:bevelT prst="angle"/>
          </a:sp3d>
        </p:spPr>
        <p:txBody>
          <a:bodyPr wrap="none" rtlCol="0">
            <a:spAutoFit/>
          </a:bodyPr>
          <a:lstStyle/>
          <a:p>
            <a:r>
              <a:rPr lang="en-US" sz="3200" dirty="0" smtClean="0">
                <a:latin typeface="Arial Black" pitchFamily="34" charset="0"/>
              </a:rPr>
              <a:t>+</a:t>
            </a:r>
            <a:endParaRPr lang="en-US" sz="3200" dirty="0">
              <a:latin typeface="Arial Black" pitchFamily="34" charset="0"/>
            </a:endParaRPr>
          </a:p>
        </p:txBody>
      </p:sp>
      <p:sp>
        <p:nvSpPr>
          <p:cNvPr id="22" name="TextBox 21"/>
          <p:cNvSpPr txBox="1"/>
          <p:nvPr/>
        </p:nvSpPr>
        <p:spPr>
          <a:xfrm>
            <a:off x="152400" y="6019800"/>
            <a:ext cx="8915400" cy="461665"/>
          </a:xfrm>
          <a:prstGeom prst="rect">
            <a:avLst/>
          </a:prstGeom>
          <a:noFill/>
        </p:spPr>
        <p:txBody>
          <a:bodyPr wrap="square" rtlCol="0">
            <a:spAutoFit/>
          </a:bodyPr>
          <a:lstStyle/>
          <a:p>
            <a:pPr algn="ctr"/>
            <a:r>
              <a:rPr lang="en-US" dirty="0" smtClean="0">
                <a:latin typeface="Arial Black" pitchFamily="34" charset="0"/>
              </a:rPr>
              <a:t>How do we increase carry-out sales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P spid="13" grpId="0"/>
      <p:bldP spid="14" grpId="0" animBg="1"/>
      <p:bldP spid="15" grpId="0" animBg="1"/>
      <p:bldP spid="19" grpId="0" animBg="1"/>
      <p:bldP spid="20" grpId="0" animBg="1"/>
      <p:bldP spid="2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Carryout APC</a:t>
            </a:r>
            <a:endParaRPr lang="en-US" dirty="0"/>
          </a:p>
        </p:txBody>
      </p:sp>
      <p:sp>
        <p:nvSpPr>
          <p:cNvPr id="11" name="TextBox 10"/>
          <p:cNvSpPr txBox="1"/>
          <p:nvPr/>
        </p:nvSpPr>
        <p:spPr>
          <a:xfrm>
            <a:off x="94344" y="3653135"/>
            <a:ext cx="5181600" cy="830997"/>
          </a:xfrm>
          <a:prstGeom prst="rect">
            <a:avLst/>
          </a:prstGeom>
          <a:noFill/>
        </p:spPr>
        <p:txBody>
          <a:bodyPr wrap="square" rtlCol="0">
            <a:spAutoFit/>
          </a:bodyPr>
          <a:lstStyle/>
          <a:p>
            <a:pPr marL="457200" indent="-457200"/>
            <a:r>
              <a:rPr lang="en-US" dirty="0" smtClean="0">
                <a:latin typeface="Arial Black" pitchFamily="34" charset="0"/>
              </a:rPr>
              <a:t>2. Suggest high value meal deals</a:t>
            </a:r>
          </a:p>
        </p:txBody>
      </p:sp>
      <p:sp>
        <p:nvSpPr>
          <p:cNvPr id="12" name="TextBox 11"/>
          <p:cNvSpPr txBox="1"/>
          <p:nvPr/>
        </p:nvSpPr>
        <p:spPr>
          <a:xfrm>
            <a:off x="90714" y="4572000"/>
            <a:ext cx="5181600" cy="461665"/>
          </a:xfrm>
          <a:prstGeom prst="rect">
            <a:avLst/>
          </a:prstGeom>
          <a:noFill/>
        </p:spPr>
        <p:txBody>
          <a:bodyPr wrap="square" rtlCol="0">
            <a:spAutoFit/>
          </a:bodyPr>
          <a:lstStyle/>
          <a:p>
            <a:pPr marL="457200" indent="-457200"/>
            <a:r>
              <a:rPr lang="en-US" dirty="0" smtClean="0">
                <a:latin typeface="Arial Black" pitchFamily="34" charset="0"/>
              </a:rPr>
              <a:t>3. Sell premium products</a:t>
            </a:r>
          </a:p>
        </p:txBody>
      </p:sp>
      <p:sp>
        <p:nvSpPr>
          <p:cNvPr id="13" name="Rectangle 12"/>
          <p:cNvSpPr/>
          <p:nvPr/>
        </p:nvSpPr>
        <p:spPr>
          <a:xfrm>
            <a:off x="228600" y="16764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CSR </a:t>
            </a:r>
          </a:p>
        </p:txBody>
      </p:sp>
      <p:sp>
        <p:nvSpPr>
          <p:cNvPr id="14" name="TextBox 13"/>
          <p:cNvSpPr txBox="1"/>
          <p:nvPr/>
        </p:nvSpPr>
        <p:spPr>
          <a:xfrm>
            <a:off x="76200" y="3048000"/>
            <a:ext cx="5181600" cy="461665"/>
          </a:xfrm>
          <a:prstGeom prst="rect">
            <a:avLst/>
          </a:prstGeom>
          <a:noFill/>
        </p:spPr>
        <p:txBody>
          <a:bodyPr wrap="square" rtlCol="0">
            <a:spAutoFit/>
          </a:bodyPr>
          <a:lstStyle/>
          <a:p>
            <a:pPr marL="457200" indent="-457200"/>
            <a:r>
              <a:rPr lang="en-US" dirty="0" smtClean="0">
                <a:latin typeface="Arial Black" pitchFamily="34" charset="0"/>
              </a:rPr>
              <a:t>1. Suggest additional items </a:t>
            </a:r>
          </a:p>
        </p:txBody>
      </p:sp>
      <p:sp>
        <p:nvSpPr>
          <p:cNvPr id="15" name="TextBox 14"/>
          <p:cNvSpPr txBox="1"/>
          <p:nvPr/>
        </p:nvSpPr>
        <p:spPr>
          <a:xfrm>
            <a:off x="76200" y="6172200"/>
            <a:ext cx="8915400" cy="461665"/>
          </a:xfrm>
          <a:prstGeom prst="rect">
            <a:avLst/>
          </a:prstGeom>
          <a:noFill/>
        </p:spPr>
        <p:txBody>
          <a:bodyPr wrap="square" rtlCol="0">
            <a:spAutoFit/>
          </a:bodyPr>
          <a:lstStyle/>
          <a:p>
            <a:pPr algn="ctr"/>
            <a:r>
              <a:rPr lang="en-US" dirty="0" smtClean="0">
                <a:latin typeface="Arial Black" pitchFamily="34" charset="0"/>
              </a:rPr>
              <a:t>How can the CSR increase carry-out APC ?</a:t>
            </a:r>
            <a:endParaRPr lang="en-US" dirty="0">
              <a:latin typeface="Arial Black" pitchFamily="34" charset="0"/>
            </a:endParaRPr>
          </a:p>
        </p:txBody>
      </p:sp>
      <p:grpSp>
        <p:nvGrpSpPr>
          <p:cNvPr id="16" name="Group 7"/>
          <p:cNvGrpSpPr>
            <a:grpSpLocks/>
          </p:cNvGrpSpPr>
          <p:nvPr/>
        </p:nvGrpSpPr>
        <p:grpSpPr bwMode="auto">
          <a:xfrm>
            <a:off x="5181600" y="1752600"/>
            <a:ext cx="3657600" cy="3630612"/>
            <a:chOff x="3120" y="1161"/>
            <a:chExt cx="2304" cy="2287"/>
          </a:xfrm>
        </p:grpSpPr>
        <p:sp>
          <p:nvSpPr>
            <p:cNvPr id="17"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8"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9"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Battle Plan To WIN</a:t>
            </a:r>
            <a:endParaRPr lang="en-US" dirty="0"/>
          </a:p>
        </p:txBody>
      </p:sp>
      <p:pic>
        <p:nvPicPr>
          <p:cNvPr id="3" name="Picture 2" descr="Hop To win.jpg"/>
          <p:cNvPicPr>
            <a:picLocks noChangeAspect="1"/>
          </p:cNvPicPr>
          <p:nvPr/>
        </p:nvPicPr>
        <p:blipFill>
          <a:blip r:embed="rId3" cstate="print">
            <a:clrChange>
              <a:clrFrom>
                <a:srgbClr val="FFFFFF"/>
              </a:clrFrom>
              <a:clrTo>
                <a:srgbClr val="FFFFFF">
                  <a:alpha val="0"/>
                </a:srgbClr>
              </a:clrTo>
            </a:clrChange>
          </a:blip>
          <a:srcRect l="6549" t="3232" r="8309" b="6279"/>
          <a:stretch>
            <a:fillRect/>
          </a:stretch>
        </p:blipFill>
        <p:spPr>
          <a:xfrm>
            <a:off x="832756" y="2286000"/>
            <a:ext cx="2901044" cy="3124200"/>
          </a:xfrm>
          <a:prstGeom prst="rect">
            <a:avLst/>
          </a:prstGeom>
        </p:spPr>
      </p:pic>
      <p:pic>
        <p:nvPicPr>
          <p:cNvPr id="8" name="Picture 2"/>
          <p:cNvPicPr>
            <a:picLocks noChangeAspect="1" noChangeArrowheads="1"/>
          </p:cNvPicPr>
          <p:nvPr/>
        </p:nvPicPr>
        <p:blipFill>
          <a:blip r:embed="rId4" cstate="print">
            <a:clrChange>
              <a:clrFrom>
                <a:srgbClr val="EEF3F9"/>
              </a:clrFrom>
              <a:clrTo>
                <a:srgbClr val="EEF3F9">
                  <a:alpha val="0"/>
                </a:srgbClr>
              </a:clrTo>
            </a:clrChange>
          </a:blip>
          <a:srcRect/>
          <a:stretch>
            <a:fillRect/>
          </a:stretch>
        </p:blipFill>
        <p:spPr bwMode="auto">
          <a:xfrm>
            <a:off x="3505200" y="2314575"/>
            <a:ext cx="3657600" cy="3634668"/>
          </a:xfrm>
          <a:prstGeom prst="rect">
            <a:avLst/>
          </a:prstGeom>
          <a:noFill/>
          <a:ln w="9525">
            <a:noFill/>
            <a:miter lim="800000"/>
            <a:headEnd/>
            <a:tailEnd/>
          </a:ln>
        </p:spPr>
      </p:pic>
      <p:grpSp>
        <p:nvGrpSpPr>
          <p:cNvPr id="9" name="Group 8"/>
          <p:cNvGrpSpPr/>
          <p:nvPr/>
        </p:nvGrpSpPr>
        <p:grpSpPr>
          <a:xfrm>
            <a:off x="6296256" y="1447800"/>
            <a:ext cx="2619144" cy="4648200"/>
            <a:chOff x="5749317" y="1371600"/>
            <a:chExt cx="3304944" cy="5410200"/>
          </a:xfrm>
        </p:grpSpPr>
        <p:pic>
          <p:nvPicPr>
            <p:cNvPr id="5" name="Picture 6" descr="Logo 01.jpg"/>
            <p:cNvPicPr>
              <a:picLocks noChangeAspect="1"/>
            </p:cNvPicPr>
            <p:nvPr/>
          </p:nvPicPr>
          <p:blipFill>
            <a:blip r:embed="rId5" cstate="print">
              <a:clrChange>
                <a:clrFrom>
                  <a:srgbClr val="FFFFFF"/>
                </a:clrFrom>
                <a:clrTo>
                  <a:srgbClr val="FFFFFF">
                    <a:alpha val="0"/>
                  </a:srgbClr>
                </a:clrTo>
              </a:clrChange>
            </a:blip>
            <a:stretch>
              <a:fillRect/>
            </a:stretch>
          </p:blipFill>
          <p:spPr>
            <a:xfrm>
              <a:off x="5749317" y="1371600"/>
              <a:ext cx="2175483" cy="2149771"/>
            </a:xfrm>
            <a:prstGeom prst="rect">
              <a:avLst/>
            </a:prstGeom>
          </p:spPr>
        </p:pic>
        <p:pic>
          <p:nvPicPr>
            <p:cNvPr id="6" name="Picture 7" descr="Logo 02.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858000" y="2971800"/>
              <a:ext cx="2196261" cy="2281600"/>
            </a:xfrm>
            <a:prstGeom prst="rect">
              <a:avLst/>
            </a:prstGeom>
          </p:spPr>
        </p:pic>
        <p:pic>
          <p:nvPicPr>
            <p:cNvPr id="40961" name="Picture 1"/>
            <p:cNvPicPr>
              <a:picLocks noChangeAspect="1" noChangeArrowheads="1"/>
            </p:cNvPicPr>
            <p:nvPr/>
          </p:nvPicPr>
          <p:blipFill>
            <a:blip r:embed="rId7" cstate="print">
              <a:clrChange>
                <a:clrFrom>
                  <a:srgbClr val="FFFFFF"/>
                </a:clrFrom>
                <a:clrTo>
                  <a:srgbClr val="FFFFFF">
                    <a:alpha val="0"/>
                  </a:srgbClr>
                </a:clrTo>
              </a:clrChange>
            </a:blip>
            <a:srcRect l="33602" t="31250" r="37116" b="22917"/>
            <a:stretch>
              <a:fillRect/>
            </a:stretch>
          </p:blipFill>
          <p:spPr bwMode="auto">
            <a:xfrm>
              <a:off x="6019800" y="4837176"/>
              <a:ext cx="2209800" cy="19446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000" fill="hold"/>
                                        <p:tgtEl>
                                          <p:spTgt spid="9"/>
                                        </p:tgtEl>
                                        <p:attrNameLst>
                                          <p:attrName>ppt_x</p:attrName>
                                        </p:attrNameLst>
                                      </p:cBhvr>
                                      <p:tavLst>
                                        <p:tav tm="0">
                                          <p:val>
                                            <p:strVal val="1+#ppt_w/2"/>
                                          </p:val>
                                        </p:tav>
                                        <p:tav tm="100000">
                                          <p:val>
                                            <p:strVal val="#ppt_x"/>
                                          </p:val>
                                        </p:tav>
                                      </p:tavLst>
                                    </p:anim>
                                    <p:anim calcmode="lin" valueType="num">
                                      <p:cBhvr additive="base">
                                        <p:cTn id="11"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Carryout APC</a:t>
            </a:r>
            <a:endParaRPr lang="en-US" dirty="0"/>
          </a:p>
        </p:txBody>
      </p:sp>
      <p:sp>
        <p:nvSpPr>
          <p:cNvPr id="4" name="Rectangle 3"/>
          <p:cNvSpPr/>
          <p:nvPr/>
        </p:nvSpPr>
        <p:spPr>
          <a:xfrm>
            <a:off x="228600" y="18288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Marketing touch points</a:t>
            </a:r>
          </a:p>
        </p:txBody>
      </p:sp>
      <p:sp>
        <p:nvSpPr>
          <p:cNvPr id="5" name="TextBox 4"/>
          <p:cNvSpPr txBox="1"/>
          <p:nvPr/>
        </p:nvSpPr>
        <p:spPr>
          <a:xfrm>
            <a:off x="94344" y="3429000"/>
            <a:ext cx="5181600" cy="461665"/>
          </a:xfrm>
          <a:prstGeom prst="rect">
            <a:avLst/>
          </a:prstGeom>
          <a:noFill/>
        </p:spPr>
        <p:txBody>
          <a:bodyPr wrap="square" rtlCol="0">
            <a:spAutoFit/>
          </a:bodyPr>
          <a:lstStyle/>
          <a:p>
            <a:pPr marL="457200" indent="-457200"/>
            <a:r>
              <a:rPr lang="en-US" dirty="0" smtClean="0">
                <a:latin typeface="Arial Black" pitchFamily="34" charset="0"/>
              </a:rPr>
              <a:t>2. Counter top displays</a:t>
            </a:r>
          </a:p>
        </p:txBody>
      </p:sp>
      <p:sp>
        <p:nvSpPr>
          <p:cNvPr id="6" name="TextBox 5"/>
          <p:cNvSpPr txBox="1"/>
          <p:nvPr/>
        </p:nvSpPr>
        <p:spPr>
          <a:xfrm>
            <a:off x="90714" y="3962400"/>
            <a:ext cx="5181600" cy="461665"/>
          </a:xfrm>
          <a:prstGeom prst="rect">
            <a:avLst/>
          </a:prstGeom>
          <a:noFill/>
        </p:spPr>
        <p:txBody>
          <a:bodyPr wrap="square" rtlCol="0">
            <a:spAutoFit/>
          </a:bodyPr>
          <a:lstStyle/>
          <a:p>
            <a:pPr marL="457200" indent="-457200"/>
            <a:r>
              <a:rPr lang="en-US" dirty="0" smtClean="0">
                <a:latin typeface="Arial Black" pitchFamily="34" charset="0"/>
              </a:rPr>
              <a:t>3. Danglers &amp; Posters</a:t>
            </a:r>
          </a:p>
        </p:txBody>
      </p:sp>
      <p:sp>
        <p:nvSpPr>
          <p:cNvPr id="7" name="TextBox 6"/>
          <p:cNvSpPr txBox="1"/>
          <p:nvPr/>
        </p:nvSpPr>
        <p:spPr>
          <a:xfrm>
            <a:off x="76200" y="2895600"/>
            <a:ext cx="5181600" cy="461665"/>
          </a:xfrm>
          <a:prstGeom prst="rect">
            <a:avLst/>
          </a:prstGeom>
          <a:noFill/>
        </p:spPr>
        <p:txBody>
          <a:bodyPr wrap="square" rtlCol="0">
            <a:spAutoFit/>
          </a:bodyPr>
          <a:lstStyle/>
          <a:p>
            <a:pPr marL="457200" indent="-457200"/>
            <a:r>
              <a:rPr lang="en-US" dirty="0" smtClean="0">
                <a:latin typeface="Arial Black" pitchFamily="34" charset="0"/>
              </a:rPr>
              <a:t>1. Menu board </a:t>
            </a:r>
          </a:p>
        </p:txBody>
      </p:sp>
      <p:sp>
        <p:nvSpPr>
          <p:cNvPr id="12" name="TextBox 11"/>
          <p:cNvSpPr txBox="1"/>
          <p:nvPr/>
        </p:nvSpPr>
        <p:spPr>
          <a:xfrm>
            <a:off x="76200" y="4495800"/>
            <a:ext cx="5181600" cy="461665"/>
          </a:xfrm>
          <a:prstGeom prst="rect">
            <a:avLst/>
          </a:prstGeom>
          <a:noFill/>
        </p:spPr>
        <p:txBody>
          <a:bodyPr wrap="square" rtlCol="0">
            <a:spAutoFit/>
          </a:bodyPr>
          <a:lstStyle/>
          <a:p>
            <a:pPr marL="457200" indent="-457200"/>
            <a:r>
              <a:rPr lang="en-US" dirty="0" smtClean="0">
                <a:latin typeface="Arial Black" pitchFamily="34" charset="0"/>
              </a:rPr>
              <a:t>4. Tent cards</a:t>
            </a:r>
          </a:p>
        </p:txBody>
      </p:sp>
      <p:sp>
        <p:nvSpPr>
          <p:cNvPr id="13" name="TextBox 12"/>
          <p:cNvSpPr txBox="1"/>
          <p:nvPr/>
        </p:nvSpPr>
        <p:spPr>
          <a:xfrm>
            <a:off x="76200" y="5029200"/>
            <a:ext cx="5181600" cy="461665"/>
          </a:xfrm>
          <a:prstGeom prst="rect">
            <a:avLst/>
          </a:prstGeom>
          <a:noFill/>
        </p:spPr>
        <p:txBody>
          <a:bodyPr wrap="square" rtlCol="0">
            <a:spAutoFit/>
          </a:bodyPr>
          <a:lstStyle/>
          <a:p>
            <a:pPr marL="457200" indent="-457200"/>
            <a:r>
              <a:rPr lang="en-US" dirty="0" smtClean="0">
                <a:latin typeface="Arial Black" pitchFamily="34" charset="0"/>
              </a:rPr>
              <a:t>5. CSR Badges</a:t>
            </a:r>
          </a:p>
        </p:txBody>
      </p:sp>
      <p:sp>
        <p:nvSpPr>
          <p:cNvPr id="15" name="TextBox 14"/>
          <p:cNvSpPr txBox="1"/>
          <p:nvPr/>
        </p:nvSpPr>
        <p:spPr>
          <a:xfrm>
            <a:off x="90714" y="6019800"/>
            <a:ext cx="8915400" cy="830997"/>
          </a:xfrm>
          <a:prstGeom prst="rect">
            <a:avLst/>
          </a:prstGeom>
          <a:noFill/>
        </p:spPr>
        <p:txBody>
          <a:bodyPr wrap="square" rtlCol="0">
            <a:spAutoFit/>
          </a:bodyPr>
          <a:lstStyle/>
          <a:p>
            <a:pPr algn="ctr"/>
            <a:r>
              <a:rPr lang="en-US" dirty="0" smtClean="0">
                <a:latin typeface="Arial Black" pitchFamily="34" charset="0"/>
              </a:rPr>
              <a:t>How can you use marketing touch points to increase carry-out APC ?</a:t>
            </a:r>
            <a:endParaRPr lang="en-US" dirty="0">
              <a:latin typeface="Arial Black" pitchFamily="34" charset="0"/>
            </a:endParaRPr>
          </a:p>
        </p:txBody>
      </p:sp>
      <p:grpSp>
        <p:nvGrpSpPr>
          <p:cNvPr id="14"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7"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8"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13"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Carryout Transactions</a:t>
            </a:r>
            <a:endParaRPr lang="en-US" dirty="0"/>
          </a:p>
        </p:txBody>
      </p:sp>
      <p:sp>
        <p:nvSpPr>
          <p:cNvPr id="11" name="TextBox 10"/>
          <p:cNvSpPr txBox="1"/>
          <p:nvPr/>
        </p:nvSpPr>
        <p:spPr>
          <a:xfrm>
            <a:off x="94344" y="3729335"/>
            <a:ext cx="5181600" cy="461665"/>
          </a:xfrm>
          <a:prstGeom prst="rect">
            <a:avLst/>
          </a:prstGeom>
          <a:noFill/>
        </p:spPr>
        <p:txBody>
          <a:bodyPr wrap="square" rtlCol="0">
            <a:spAutoFit/>
          </a:bodyPr>
          <a:lstStyle/>
          <a:p>
            <a:pPr marL="457200" indent="-457200"/>
            <a:r>
              <a:rPr lang="en-US" dirty="0" smtClean="0">
                <a:latin typeface="Arial Black" pitchFamily="34" charset="0"/>
              </a:rPr>
              <a:t>2. Provide value </a:t>
            </a:r>
          </a:p>
        </p:txBody>
      </p:sp>
      <p:sp>
        <p:nvSpPr>
          <p:cNvPr id="13" name="Rectangle 12"/>
          <p:cNvSpPr/>
          <p:nvPr/>
        </p:nvSpPr>
        <p:spPr>
          <a:xfrm>
            <a:off x="228600" y="16764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CSR </a:t>
            </a:r>
          </a:p>
        </p:txBody>
      </p:sp>
      <p:sp>
        <p:nvSpPr>
          <p:cNvPr id="14" name="TextBox 13"/>
          <p:cNvSpPr txBox="1"/>
          <p:nvPr/>
        </p:nvSpPr>
        <p:spPr>
          <a:xfrm>
            <a:off x="76200" y="2967335"/>
            <a:ext cx="5181600" cy="461665"/>
          </a:xfrm>
          <a:prstGeom prst="rect">
            <a:avLst/>
          </a:prstGeom>
          <a:noFill/>
        </p:spPr>
        <p:txBody>
          <a:bodyPr wrap="square" rtlCol="0">
            <a:spAutoFit/>
          </a:bodyPr>
          <a:lstStyle/>
          <a:p>
            <a:pPr marL="457200" indent="-457200"/>
            <a:r>
              <a:rPr lang="en-US" dirty="0" smtClean="0">
                <a:latin typeface="Arial Black" pitchFamily="34" charset="0"/>
              </a:rPr>
              <a:t>1. Provide great experience </a:t>
            </a:r>
          </a:p>
        </p:txBody>
      </p:sp>
      <p:sp>
        <p:nvSpPr>
          <p:cNvPr id="15" name="TextBox 14"/>
          <p:cNvSpPr txBox="1"/>
          <p:nvPr/>
        </p:nvSpPr>
        <p:spPr>
          <a:xfrm>
            <a:off x="76200" y="6172200"/>
            <a:ext cx="8915400" cy="461665"/>
          </a:xfrm>
          <a:prstGeom prst="rect">
            <a:avLst/>
          </a:prstGeom>
          <a:noFill/>
        </p:spPr>
        <p:txBody>
          <a:bodyPr wrap="square" rtlCol="0">
            <a:spAutoFit/>
          </a:bodyPr>
          <a:lstStyle/>
          <a:p>
            <a:pPr algn="ctr"/>
            <a:r>
              <a:rPr lang="en-US" dirty="0" smtClean="0">
                <a:latin typeface="Arial Black" pitchFamily="34" charset="0"/>
              </a:rPr>
              <a:t>How can the CSR increase carry-out transactions?</a:t>
            </a:r>
            <a:endParaRPr lang="en-US" dirty="0">
              <a:latin typeface="Arial Black" pitchFamily="34" charset="0"/>
            </a:endParaRPr>
          </a:p>
        </p:txBody>
      </p:sp>
      <p:grpSp>
        <p:nvGrpSpPr>
          <p:cNvPr id="12"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7"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8"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Carryout Transactions</a:t>
            </a:r>
            <a:endParaRPr lang="en-US" dirty="0"/>
          </a:p>
        </p:txBody>
      </p:sp>
      <p:sp>
        <p:nvSpPr>
          <p:cNvPr id="11" name="TextBox 10"/>
          <p:cNvSpPr txBox="1"/>
          <p:nvPr/>
        </p:nvSpPr>
        <p:spPr>
          <a:xfrm>
            <a:off x="94344" y="3653135"/>
            <a:ext cx="5181600" cy="461665"/>
          </a:xfrm>
          <a:prstGeom prst="rect">
            <a:avLst/>
          </a:prstGeom>
          <a:noFill/>
        </p:spPr>
        <p:txBody>
          <a:bodyPr wrap="square" rtlCol="0">
            <a:spAutoFit/>
          </a:bodyPr>
          <a:lstStyle/>
          <a:p>
            <a:pPr marL="457200" indent="-457200"/>
            <a:r>
              <a:rPr lang="en-US" dirty="0" smtClean="0">
                <a:latin typeface="Arial Black" pitchFamily="34" charset="0"/>
              </a:rPr>
              <a:t>2. Store Façade </a:t>
            </a:r>
          </a:p>
        </p:txBody>
      </p:sp>
      <p:sp>
        <p:nvSpPr>
          <p:cNvPr id="13" name="Rectangle 12"/>
          <p:cNvSpPr/>
          <p:nvPr/>
        </p:nvSpPr>
        <p:spPr>
          <a:xfrm>
            <a:off x="228600" y="1676400"/>
            <a:ext cx="2362200" cy="990600"/>
          </a:xfrm>
          <a:prstGeom prst="rect">
            <a:avLst/>
          </a:prstGeom>
          <a:solidFill>
            <a:srgbClr val="8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Brand touch points </a:t>
            </a:r>
          </a:p>
        </p:txBody>
      </p:sp>
      <p:sp>
        <p:nvSpPr>
          <p:cNvPr id="14" name="TextBox 13"/>
          <p:cNvSpPr txBox="1"/>
          <p:nvPr/>
        </p:nvSpPr>
        <p:spPr>
          <a:xfrm>
            <a:off x="76200" y="3048000"/>
            <a:ext cx="5181600" cy="461665"/>
          </a:xfrm>
          <a:prstGeom prst="rect">
            <a:avLst/>
          </a:prstGeom>
          <a:noFill/>
        </p:spPr>
        <p:txBody>
          <a:bodyPr wrap="square" rtlCol="0">
            <a:spAutoFit/>
          </a:bodyPr>
          <a:lstStyle/>
          <a:p>
            <a:pPr marL="457200" indent="-457200"/>
            <a:r>
              <a:rPr lang="en-US" dirty="0" smtClean="0">
                <a:latin typeface="Arial Black" pitchFamily="34" charset="0"/>
              </a:rPr>
              <a:t>1. Signage </a:t>
            </a:r>
          </a:p>
        </p:txBody>
      </p:sp>
      <p:sp>
        <p:nvSpPr>
          <p:cNvPr id="15" name="TextBox 14"/>
          <p:cNvSpPr txBox="1"/>
          <p:nvPr/>
        </p:nvSpPr>
        <p:spPr>
          <a:xfrm>
            <a:off x="228600" y="6019800"/>
            <a:ext cx="8915400" cy="830997"/>
          </a:xfrm>
          <a:prstGeom prst="rect">
            <a:avLst/>
          </a:prstGeom>
          <a:noFill/>
        </p:spPr>
        <p:txBody>
          <a:bodyPr wrap="square" rtlCol="0">
            <a:spAutoFit/>
          </a:bodyPr>
          <a:lstStyle/>
          <a:p>
            <a:pPr algn="ctr"/>
            <a:r>
              <a:rPr lang="en-US" dirty="0" smtClean="0">
                <a:latin typeface="Arial Black" pitchFamily="34" charset="0"/>
              </a:rPr>
              <a:t>How can you do to ensure the brand touch points   increase transactions?</a:t>
            </a:r>
            <a:endParaRPr lang="en-US" dirty="0">
              <a:latin typeface="Arial Black" pitchFamily="34" charset="0"/>
            </a:endParaRPr>
          </a:p>
        </p:txBody>
      </p:sp>
      <p:sp>
        <p:nvSpPr>
          <p:cNvPr id="17" name="TextBox 16"/>
          <p:cNvSpPr txBox="1"/>
          <p:nvPr/>
        </p:nvSpPr>
        <p:spPr>
          <a:xfrm>
            <a:off x="76200" y="4186535"/>
            <a:ext cx="5181600" cy="461665"/>
          </a:xfrm>
          <a:prstGeom prst="rect">
            <a:avLst/>
          </a:prstGeom>
          <a:noFill/>
        </p:spPr>
        <p:txBody>
          <a:bodyPr wrap="square" rtlCol="0">
            <a:spAutoFit/>
          </a:bodyPr>
          <a:lstStyle/>
          <a:p>
            <a:pPr marL="457200" indent="-457200"/>
            <a:r>
              <a:rPr lang="en-US" dirty="0" smtClean="0">
                <a:latin typeface="Arial Black" pitchFamily="34" charset="0"/>
              </a:rPr>
              <a:t>3. Pole Signage </a:t>
            </a:r>
          </a:p>
        </p:txBody>
      </p:sp>
      <p:grpSp>
        <p:nvGrpSpPr>
          <p:cNvPr id="12"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8"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9"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4495800"/>
            <a:ext cx="9296400" cy="1101725"/>
          </a:xfrm>
        </p:spPr>
        <p:txBody>
          <a:bodyPr/>
          <a:lstStyle/>
          <a:p>
            <a:r>
              <a:rPr lang="en-US" dirty="0" smtClean="0"/>
              <a:t>What is ‘Friend on the Inside’?</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 friend?</a:t>
            </a:r>
            <a:endParaRPr lang="en-US" dirty="0"/>
          </a:p>
        </p:txBody>
      </p:sp>
      <p:sp>
        <p:nvSpPr>
          <p:cNvPr id="12" name="TextBox 11"/>
          <p:cNvSpPr txBox="1"/>
          <p:nvPr/>
        </p:nvSpPr>
        <p:spPr>
          <a:xfrm>
            <a:off x="0" y="2057400"/>
            <a:ext cx="4648200" cy="461665"/>
          </a:xfrm>
          <a:prstGeom prst="rect">
            <a:avLst/>
          </a:prstGeom>
          <a:noFill/>
        </p:spPr>
        <p:txBody>
          <a:bodyPr wrap="square" rtlCol="0">
            <a:spAutoFit/>
          </a:bodyPr>
          <a:lstStyle/>
          <a:p>
            <a:r>
              <a:rPr lang="en-US" dirty="0" smtClean="0">
                <a:latin typeface="Arial Black" pitchFamily="34" charset="0"/>
              </a:rPr>
              <a:t>1. A friend is genuine</a:t>
            </a:r>
            <a:endParaRPr lang="en-US" dirty="0">
              <a:latin typeface="Arial Black" pitchFamily="34" charset="0"/>
            </a:endParaRPr>
          </a:p>
        </p:txBody>
      </p:sp>
      <p:sp>
        <p:nvSpPr>
          <p:cNvPr id="13" name="TextBox 12"/>
          <p:cNvSpPr txBox="1"/>
          <p:nvPr/>
        </p:nvSpPr>
        <p:spPr>
          <a:xfrm>
            <a:off x="0" y="2590800"/>
            <a:ext cx="5257800" cy="461665"/>
          </a:xfrm>
          <a:prstGeom prst="rect">
            <a:avLst/>
          </a:prstGeom>
          <a:noFill/>
        </p:spPr>
        <p:txBody>
          <a:bodyPr wrap="square" rtlCol="0">
            <a:spAutoFit/>
          </a:bodyPr>
          <a:lstStyle/>
          <a:p>
            <a:r>
              <a:rPr lang="en-US" dirty="0" smtClean="0">
                <a:latin typeface="Arial Black" pitchFamily="34" charset="0"/>
              </a:rPr>
              <a:t>2. Friends listen &amp; understand</a:t>
            </a:r>
            <a:endParaRPr lang="en-US" dirty="0">
              <a:latin typeface="Arial Black" pitchFamily="34" charset="0"/>
            </a:endParaRPr>
          </a:p>
        </p:txBody>
      </p:sp>
      <p:grpSp>
        <p:nvGrpSpPr>
          <p:cNvPr id="7" name="Group 7"/>
          <p:cNvGrpSpPr>
            <a:grpSpLocks/>
          </p:cNvGrpSpPr>
          <p:nvPr/>
        </p:nvGrpSpPr>
        <p:grpSpPr bwMode="auto">
          <a:xfrm>
            <a:off x="5181600" y="1752600"/>
            <a:ext cx="3657600" cy="3630612"/>
            <a:chOff x="3120" y="1161"/>
            <a:chExt cx="2304" cy="2287"/>
          </a:xfrm>
        </p:grpSpPr>
        <p:sp>
          <p:nvSpPr>
            <p:cNvPr id="8"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9"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0"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1" name="TextBox 10"/>
          <p:cNvSpPr txBox="1"/>
          <p:nvPr/>
        </p:nvSpPr>
        <p:spPr>
          <a:xfrm>
            <a:off x="0" y="3124200"/>
            <a:ext cx="4648200" cy="461665"/>
          </a:xfrm>
          <a:prstGeom prst="rect">
            <a:avLst/>
          </a:prstGeom>
          <a:noFill/>
        </p:spPr>
        <p:txBody>
          <a:bodyPr wrap="square" rtlCol="0">
            <a:spAutoFit/>
          </a:bodyPr>
          <a:lstStyle/>
          <a:p>
            <a:r>
              <a:rPr lang="en-US" dirty="0" smtClean="0">
                <a:latin typeface="Arial Black" pitchFamily="34" charset="0"/>
              </a:rPr>
              <a:t>3. Friends are loyal</a:t>
            </a:r>
            <a:endParaRPr lang="en-US" dirty="0">
              <a:latin typeface="Arial Black" pitchFamily="34" charset="0"/>
            </a:endParaRPr>
          </a:p>
        </p:txBody>
      </p:sp>
      <p:sp>
        <p:nvSpPr>
          <p:cNvPr id="15" name="TextBox 14"/>
          <p:cNvSpPr txBox="1"/>
          <p:nvPr/>
        </p:nvSpPr>
        <p:spPr>
          <a:xfrm>
            <a:off x="0" y="3622096"/>
            <a:ext cx="4648200" cy="830997"/>
          </a:xfrm>
          <a:prstGeom prst="rect">
            <a:avLst/>
          </a:prstGeom>
          <a:noFill/>
        </p:spPr>
        <p:txBody>
          <a:bodyPr wrap="square" rtlCol="0">
            <a:spAutoFit/>
          </a:bodyPr>
          <a:lstStyle/>
          <a:p>
            <a:r>
              <a:rPr lang="en-US" dirty="0" smtClean="0">
                <a:latin typeface="Arial Black" pitchFamily="34" charset="0"/>
              </a:rPr>
              <a:t>4. A friend looks out for the other’s best interest.</a:t>
            </a:r>
            <a:endParaRPr lang="en-US" dirty="0">
              <a:latin typeface="Arial Black" pitchFamily="34" charset="0"/>
            </a:endParaRPr>
          </a:p>
        </p:txBody>
      </p:sp>
      <p:sp>
        <p:nvSpPr>
          <p:cNvPr id="16" name="TextBox 15"/>
          <p:cNvSpPr txBox="1"/>
          <p:nvPr/>
        </p:nvSpPr>
        <p:spPr>
          <a:xfrm>
            <a:off x="0" y="4524828"/>
            <a:ext cx="4648200" cy="461665"/>
          </a:xfrm>
          <a:prstGeom prst="rect">
            <a:avLst/>
          </a:prstGeom>
          <a:noFill/>
        </p:spPr>
        <p:txBody>
          <a:bodyPr wrap="square" rtlCol="0">
            <a:spAutoFit/>
          </a:bodyPr>
          <a:lstStyle/>
          <a:p>
            <a:r>
              <a:rPr lang="en-US" dirty="0" smtClean="0">
                <a:latin typeface="Arial Black" pitchFamily="34" charset="0"/>
              </a:rPr>
              <a:t>5. Friends care</a:t>
            </a:r>
            <a:endParaRPr lang="en-US" dirty="0">
              <a:latin typeface="Arial Black" pitchFamily="34" charset="0"/>
            </a:endParaRPr>
          </a:p>
        </p:txBody>
      </p:sp>
      <p:sp>
        <p:nvSpPr>
          <p:cNvPr id="14" name="TextBox 13"/>
          <p:cNvSpPr txBox="1"/>
          <p:nvPr/>
        </p:nvSpPr>
        <p:spPr>
          <a:xfrm>
            <a:off x="381000" y="6167735"/>
            <a:ext cx="9144000" cy="461665"/>
          </a:xfrm>
          <a:prstGeom prst="rect">
            <a:avLst/>
          </a:prstGeom>
          <a:noFill/>
        </p:spPr>
        <p:txBody>
          <a:bodyPr wrap="square" rtlCol="0">
            <a:spAutoFit/>
          </a:bodyPr>
          <a:lstStyle/>
          <a:p>
            <a:r>
              <a:rPr lang="en-US" dirty="0" smtClean="0">
                <a:latin typeface="Arial Black" pitchFamily="34" charset="0"/>
              </a:rPr>
              <a:t>What are the characteristics' of a good friend?</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5" grpId="0"/>
      <p:bldP spid="16"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‘Friend on the Inside’?</a:t>
            </a:r>
            <a:endParaRPr lang="en-US" dirty="0"/>
          </a:p>
        </p:txBody>
      </p:sp>
      <p:sp>
        <p:nvSpPr>
          <p:cNvPr id="12" name="TextBox 11"/>
          <p:cNvSpPr txBox="1"/>
          <p:nvPr/>
        </p:nvSpPr>
        <p:spPr>
          <a:xfrm>
            <a:off x="1066800" y="2184975"/>
            <a:ext cx="2895600" cy="461665"/>
          </a:xfrm>
          <a:prstGeom prst="rect">
            <a:avLst/>
          </a:prstGeom>
          <a:noFill/>
        </p:spPr>
        <p:txBody>
          <a:bodyPr wrap="square" rtlCol="0">
            <a:spAutoFit/>
          </a:bodyPr>
          <a:lstStyle/>
          <a:p>
            <a:r>
              <a:rPr lang="en-US" dirty="0" smtClean="0">
                <a:latin typeface="Arial Black" pitchFamily="34" charset="0"/>
              </a:rPr>
              <a:t>Pizza Hut CSR</a:t>
            </a:r>
            <a:endParaRPr lang="en-US" dirty="0">
              <a:latin typeface="Arial Black" pitchFamily="34" charset="0"/>
            </a:endParaRPr>
          </a:p>
        </p:txBody>
      </p:sp>
      <p:sp>
        <p:nvSpPr>
          <p:cNvPr id="13" name="TextBox 12"/>
          <p:cNvSpPr txBox="1"/>
          <p:nvPr/>
        </p:nvSpPr>
        <p:spPr>
          <a:xfrm>
            <a:off x="4267200" y="2180510"/>
            <a:ext cx="3200400" cy="461665"/>
          </a:xfrm>
          <a:prstGeom prst="rect">
            <a:avLst/>
          </a:prstGeom>
          <a:noFill/>
        </p:spPr>
        <p:txBody>
          <a:bodyPr wrap="square" rtlCol="0">
            <a:spAutoFit/>
          </a:bodyPr>
          <a:lstStyle/>
          <a:p>
            <a:r>
              <a:rPr lang="en-US" dirty="0" smtClean="0">
                <a:latin typeface="Arial Black" pitchFamily="34" charset="0"/>
              </a:rPr>
              <a:t>Customer’s Friend</a:t>
            </a:r>
            <a:endParaRPr lang="en-US" dirty="0">
              <a:latin typeface="Arial Black" pitchFamily="34" charset="0"/>
            </a:endParaRPr>
          </a:p>
        </p:txBody>
      </p:sp>
      <p:sp>
        <p:nvSpPr>
          <p:cNvPr id="14" name="TextBox 13"/>
          <p:cNvSpPr txBox="1"/>
          <p:nvPr/>
        </p:nvSpPr>
        <p:spPr>
          <a:xfrm>
            <a:off x="3726552" y="2133600"/>
            <a:ext cx="455574" cy="584775"/>
          </a:xfrm>
          <a:prstGeom prst="rect">
            <a:avLst/>
          </a:prstGeom>
          <a:noFill/>
        </p:spPr>
        <p:txBody>
          <a:bodyPr wrap="none" rtlCol="0">
            <a:spAutoFit/>
          </a:bodyPr>
          <a:lstStyle/>
          <a:p>
            <a:r>
              <a:rPr lang="en-US" sz="3200" dirty="0" smtClean="0">
                <a:latin typeface="Arial Black" pitchFamily="34" charset="0"/>
              </a:rPr>
              <a:t>=</a:t>
            </a:r>
            <a:endParaRPr lang="en-US" sz="3200" dirty="0">
              <a:latin typeface="Arial Black" pitchFamily="34" charset="0"/>
            </a:endParaRPr>
          </a:p>
        </p:txBody>
      </p:sp>
      <p:pic>
        <p:nvPicPr>
          <p:cNvPr id="7" name="Content Placeholder 3" descr="phone2.jpg"/>
          <p:cNvPicPr>
            <a:picLocks noChangeAspect="1"/>
          </p:cNvPicPr>
          <p:nvPr/>
        </p:nvPicPr>
        <p:blipFill>
          <a:blip r:embed="rId3" cstate="print"/>
          <a:stretch>
            <a:fillRect/>
          </a:stretch>
        </p:blipFill>
        <p:spPr>
          <a:xfrm>
            <a:off x="1676400" y="2971800"/>
            <a:ext cx="5257800" cy="3352800"/>
          </a:xfrm>
          <a:prstGeom prst="rect">
            <a:avLst/>
          </a:prstGeom>
          <a:ln w="28575">
            <a:solidFill>
              <a:srgbClr val="8EB6EF"/>
            </a:solidFill>
          </a:ln>
          <a:effectLst>
            <a:outerShdw blurRad="76200" dist="63500" dir="2700000" algn="tl" rotWithShape="0">
              <a:srgbClr val="000000">
                <a:alpha val="35000"/>
              </a:srgbClr>
            </a:outerShdw>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behaviors of a ‘Friend on the Inside’?</a:t>
            </a:r>
            <a:endParaRPr lang="en-US" dirty="0"/>
          </a:p>
        </p:txBody>
      </p:sp>
      <p:sp>
        <p:nvSpPr>
          <p:cNvPr id="12" name="TextBox 11"/>
          <p:cNvSpPr txBox="1"/>
          <p:nvPr/>
        </p:nvSpPr>
        <p:spPr>
          <a:xfrm>
            <a:off x="152400" y="2057400"/>
            <a:ext cx="4876800" cy="830997"/>
          </a:xfrm>
          <a:prstGeom prst="rect">
            <a:avLst/>
          </a:prstGeom>
          <a:noFill/>
        </p:spPr>
        <p:txBody>
          <a:bodyPr wrap="square" rtlCol="0">
            <a:spAutoFit/>
          </a:bodyPr>
          <a:lstStyle/>
          <a:p>
            <a:pPr marL="457200" indent="-457200"/>
            <a:r>
              <a:rPr lang="en-US" dirty="0" smtClean="0">
                <a:latin typeface="Arial Black" pitchFamily="34" charset="0"/>
              </a:rPr>
              <a:t>1. Recognition of customer </a:t>
            </a:r>
          </a:p>
          <a:p>
            <a:pPr marL="457200" indent="-457200"/>
            <a:r>
              <a:rPr lang="en-US" dirty="0" smtClean="0">
                <a:latin typeface="Arial Black" pitchFamily="34" charset="0"/>
              </a:rPr>
              <a:t>    &amp; order preference. </a:t>
            </a:r>
            <a:endParaRPr lang="en-US" dirty="0">
              <a:latin typeface="Arial Black" pitchFamily="34" charset="0"/>
            </a:endParaRPr>
          </a:p>
        </p:txBody>
      </p:sp>
      <p:sp>
        <p:nvSpPr>
          <p:cNvPr id="14" name="TextBox 13"/>
          <p:cNvSpPr txBox="1"/>
          <p:nvPr/>
        </p:nvSpPr>
        <p:spPr>
          <a:xfrm>
            <a:off x="152400" y="4590871"/>
            <a:ext cx="4953000" cy="1200329"/>
          </a:xfrm>
          <a:prstGeom prst="rect">
            <a:avLst/>
          </a:prstGeom>
          <a:noFill/>
        </p:spPr>
        <p:txBody>
          <a:bodyPr wrap="square" rtlCol="0">
            <a:spAutoFit/>
          </a:bodyPr>
          <a:lstStyle/>
          <a:p>
            <a:r>
              <a:rPr lang="en-US" dirty="0" smtClean="0">
                <a:latin typeface="Arial Black" pitchFamily="34" charset="0"/>
              </a:rPr>
              <a:t>3. Suggest food and meal </a:t>
            </a:r>
          </a:p>
          <a:p>
            <a:r>
              <a:rPr lang="en-US" dirty="0" smtClean="0">
                <a:latin typeface="Arial Black" pitchFamily="34" charset="0"/>
              </a:rPr>
              <a:t>    bundles that provide </a:t>
            </a:r>
          </a:p>
          <a:p>
            <a:r>
              <a:rPr lang="en-US" dirty="0" smtClean="0">
                <a:latin typeface="Arial Black" pitchFamily="34" charset="0"/>
              </a:rPr>
              <a:t>    customers high value</a:t>
            </a:r>
            <a:endParaRPr lang="en-US" dirty="0">
              <a:latin typeface="Arial Black" pitchFamily="34" charset="0"/>
            </a:endParaRPr>
          </a:p>
        </p:txBody>
      </p:sp>
      <p:grpSp>
        <p:nvGrpSpPr>
          <p:cNvPr id="7" name="Group 7"/>
          <p:cNvGrpSpPr>
            <a:grpSpLocks/>
          </p:cNvGrpSpPr>
          <p:nvPr/>
        </p:nvGrpSpPr>
        <p:grpSpPr bwMode="auto">
          <a:xfrm>
            <a:off x="5181600" y="1752600"/>
            <a:ext cx="3657600" cy="3630612"/>
            <a:chOff x="3120" y="1161"/>
            <a:chExt cx="2304" cy="2287"/>
          </a:xfrm>
        </p:grpSpPr>
        <p:sp>
          <p:nvSpPr>
            <p:cNvPr id="8"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9"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0"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3" name="TextBox 12"/>
          <p:cNvSpPr txBox="1"/>
          <p:nvPr/>
        </p:nvSpPr>
        <p:spPr>
          <a:xfrm>
            <a:off x="152400" y="2964597"/>
            <a:ext cx="4953000" cy="1569660"/>
          </a:xfrm>
          <a:prstGeom prst="rect">
            <a:avLst/>
          </a:prstGeom>
          <a:noFill/>
        </p:spPr>
        <p:txBody>
          <a:bodyPr wrap="square" rtlCol="0">
            <a:spAutoFit/>
          </a:bodyPr>
          <a:lstStyle/>
          <a:p>
            <a:r>
              <a:rPr lang="en-US" dirty="0" smtClean="0">
                <a:latin typeface="Arial Black" pitchFamily="34" charset="0"/>
              </a:rPr>
              <a:t>2. Start conversations.</a:t>
            </a:r>
          </a:p>
          <a:p>
            <a:r>
              <a:rPr lang="en-US" dirty="0" smtClean="0">
                <a:latin typeface="Arial Black" pitchFamily="34" charset="0"/>
              </a:rPr>
              <a:t>    Example - </a:t>
            </a:r>
          </a:p>
          <a:p>
            <a:r>
              <a:rPr lang="en-US" dirty="0" smtClean="0">
                <a:latin typeface="Arial Black" pitchFamily="34" charset="0"/>
              </a:rPr>
              <a:t>    a. How are you?</a:t>
            </a:r>
          </a:p>
          <a:p>
            <a:r>
              <a:rPr lang="en-US" dirty="0" smtClean="0">
                <a:latin typeface="Arial Black" pitchFamily="34" charset="0"/>
              </a:rPr>
              <a:t>    b. Great to see you again</a:t>
            </a:r>
            <a:endParaRPr lang="en-US" dirty="0">
              <a:latin typeface="Arial Black" pitchFamily="34" charset="0"/>
            </a:endParaRPr>
          </a:p>
        </p:txBody>
      </p:sp>
      <p:sp>
        <p:nvSpPr>
          <p:cNvPr id="16" name="TextBox 15"/>
          <p:cNvSpPr txBox="1"/>
          <p:nvPr/>
        </p:nvSpPr>
        <p:spPr>
          <a:xfrm>
            <a:off x="228600" y="6015335"/>
            <a:ext cx="8839200" cy="461665"/>
          </a:xfrm>
          <a:prstGeom prst="rect">
            <a:avLst/>
          </a:prstGeom>
          <a:noFill/>
        </p:spPr>
        <p:txBody>
          <a:bodyPr wrap="square" rtlCol="0">
            <a:spAutoFit/>
          </a:bodyPr>
          <a:lstStyle/>
          <a:p>
            <a:pPr algn="ctr"/>
            <a:r>
              <a:rPr lang="en-US" dirty="0" smtClean="0">
                <a:latin typeface="Arial Black" pitchFamily="34" charset="0"/>
              </a:rPr>
              <a:t>What other behaviors can CSR’s display?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3"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value?</a:t>
            </a:r>
            <a:endParaRPr lang="en-US" dirty="0"/>
          </a:p>
        </p:txBody>
      </p:sp>
      <p:grpSp>
        <p:nvGrpSpPr>
          <p:cNvPr id="3" name="Group 7"/>
          <p:cNvGrpSpPr>
            <a:grpSpLocks/>
          </p:cNvGrpSpPr>
          <p:nvPr/>
        </p:nvGrpSpPr>
        <p:grpSpPr bwMode="auto">
          <a:xfrm>
            <a:off x="5181600" y="1676400"/>
            <a:ext cx="3657600" cy="3630612"/>
            <a:chOff x="3120" y="1161"/>
            <a:chExt cx="2304" cy="2287"/>
          </a:xfrm>
        </p:grpSpPr>
        <p:sp>
          <p:nvSpPr>
            <p:cNvPr id="5"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6"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7"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0" name="TextBox 9"/>
          <p:cNvSpPr txBox="1"/>
          <p:nvPr/>
        </p:nvSpPr>
        <p:spPr>
          <a:xfrm>
            <a:off x="381000" y="1981200"/>
            <a:ext cx="5181600" cy="461665"/>
          </a:xfrm>
          <a:prstGeom prst="rect">
            <a:avLst/>
          </a:prstGeom>
          <a:noFill/>
        </p:spPr>
        <p:txBody>
          <a:bodyPr wrap="square" rtlCol="0">
            <a:spAutoFit/>
          </a:bodyPr>
          <a:lstStyle/>
          <a:p>
            <a:pPr marL="457200" indent="-457200"/>
            <a:r>
              <a:rPr lang="en-US" dirty="0" smtClean="0">
                <a:latin typeface="Arial Black" pitchFamily="34" charset="0"/>
              </a:rPr>
              <a:t>Value = Variety </a:t>
            </a:r>
          </a:p>
        </p:txBody>
      </p:sp>
      <p:sp>
        <p:nvSpPr>
          <p:cNvPr id="11" name="TextBox 10"/>
          <p:cNvSpPr txBox="1"/>
          <p:nvPr/>
        </p:nvSpPr>
        <p:spPr>
          <a:xfrm>
            <a:off x="381000" y="2586335"/>
            <a:ext cx="5181600" cy="461665"/>
          </a:xfrm>
          <a:prstGeom prst="rect">
            <a:avLst/>
          </a:prstGeom>
          <a:noFill/>
        </p:spPr>
        <p:txBody>
          <a:bodyPr wrap="square" rtlCol="0">
            <a:spAutoFit/>
          </a:bodyPr>
          <a:lstStyle/>
          <a:p>
            <a:pPr marL="457200" indent="-457200"/>
            <a:r>
              <a:rPr lang="en-US" dirty="0" smtClean="0">
                <a:latin typeface="Arial Black" pitchFamily="34" charset="0"/>
              </a:rPr>
              <a:t>Value = Quality </a:t>
            </a:r>
          </a:p>
        </p:txBody>
      </p:sp>
      <p:sp>
        <p:nvSpPr>
          <p:cNvPr id="12" name="TextBox 11"/>
          <p:cNvSpPr txBox="1"/>
          <p:nvPr/>
        </p:nvSpPr>
        <p:spPr>
          <a:xfrm>
            <a:off x="381000" y="3195935"/>
            <a:ext cx="5181600" cy="461665"/>
          </a:xfrm>
          <a:prstGeom prst="rect">
            <a:avLst/>
          </a:prstGeom>
          <a:noFill/>
        </p:spPr>
        <p:txBody>
          <a:bodyPr wrap="square" rtlCol="0">
            <a:spAutoFit/>
          </a:bodyPr>
          <a:lstStyle/>
          <a:p>
            <a:pPr marL="457200" indent="-457200"/>
            <a:r>
              <a:rPr lang="en-US" dirty="0" smtClean="0">
                <a:latin typeface="Arial Black" pitchFamily="34" charset="0"/>
              </a:rPr>
              <a:t>Value = Abundance </a:t>
            </a:r>
          </a:p>
        </p:txBody>
      </p:sp>
      <p:sp>
        <p:nvSpPr>
          <p:cNvPr id="13" name="TextBox 12"/>
          <p:cNvSpPr txBox="1"/>
          <p:nvPr/>
        </p:nvSpPr>
        <p:spPr>
          <a:xfrm>
            <a:off x="381000" y="4349819"/>
            <a:ext cx="5181600" cy="461665"/>
          </a:xfrm>
          <a:prstGeom prst="rect">
            <a:avLst/>
          </a:prstGeom>
          <a:noFill/>
        </p:spPr>
        <p:txBody>
          <a:bodyPr wrap="square" rtlCol="0">
            <a:spAutoFit/>
          </a:bodyPr>
          <a:lstStyle/>
          <a:p>
            <a:pPr marL="457200" indent="-457200"/>
            <a:r>
              <a:rPr lang="en-US" dirty="0" smtClean="0">
                <a:latin typeface="Arial Black" pitchFamily="34" charset="0"/>
              </a:rPr>
              <a:t>Value = Pricing </a:t>
            </a:r>
          </a:p>
        </p:txBody>
      </p:sp>
      <p:sp>
        <p:nvSpPr>
          <p:cNvPr id="14" name="TextBox 13"/>
          <p:cNvSpPr txBox="1"/>
          <p:nvPr/>
        </p:nvSpPr>
        <p:spPr>
          <a:xfrm>
            <a:off x="0" y="6167735"/>
            <a:ext cx="9144000" cy="461665"/>
          </a:xfrm>
          <a:prstGeom prst="rect">
            <a:avLst/>
          </a:prstGeom>
          <a:noFill/>
        </p:spPr>
        <p:txBody>
          <a:bodyPr wrap="square" rtlCol="0">
            <a:spAutoFit/>
          </a:bodyPr>
          <a:lstStyle/>
          <a:p>
            <a:pPr marL="457200" indent="-457200" algn="ctr"/>
            <a:r>
              <a:rPr lang="en-US" dirty="0" smtClean="0">
                <a:latin typeface="Arial Black" pitchFamily="34" charset="0"/>
              </a:rPr>
              <a:t>How can we provide value to every customer? </a:t>
            </a:r>
          </a:p>
        </p:txBody>
      </p:sp>
      <p:sp>
        <p:nvSpPr>
          <p:cNvPr id="15" name="TextBox 14"/>
          <p:cNvSpPr txBox="1"/>
          <p:nvPr/>
        </p:nvSpPr>
        <p:spPr>
          <a:xfrm>
            <a:off x="381000" y="3744684"/>
            <a:ext cx="5181600" cy="461665"/>
          </a:xfrm>
          <a:prstGeom prst="rect">
            <a:avLst/>
          </a:prstGeom>
          <a:noFill/>
        </p:spPr>
        <p:txBody>
          <a:bodyPr wrap="square" rtlCol="0">
            <a:spAutoFit/>
          </a:bodyPr>
          <a:lstStyle/>
          <a:p>
            <a:pPr marL="457200" indent="-457200"/>
            <a:r>
              <a:rPr lang="en-US" dirty="0" smtClean="0">
                <a:latin typeface="Arial Black" pitchFamily="34" charset="0"/>
              </a:rPr>
              <a:t>Value = On time service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7788"/>
            <a:ext cx="8839200" cy="1141412"/>
          </a:xfrm>
        </p:spPr>
        <p:txBody>
          <a:bodyPr/>
          <a:lstStyle/>
          <a:p>
            <a:r>
              <a:rPr lang="en-US" dirty="0" smtClean="0"/>
              <a:t>What are some ways to provide great value?</a:t>
            </a:r>
            <a:endParaRPr lang="en-US" dirty="0"/>
          </a:p>
        </p:txBody>
      </p:sp>
      <p:grpSp>
        <p:nvGrpSpPr>
          <p:cNvPr id="3" name="Group 7"/>
          <p:cNvGrpSpPr>
            <a:grpSpLocks/>
          </p:cNvGrpSpPr>
          <p:nvPr/>
        </p:nvGrpSpPr>
        <p:grpSpPr bwMode="auto">
          <a:xfrm>
            <a:off x="5181600" y="1752600"/>
            <a:ext cx="3657600" cy="3630612"/>
            <a:chOff x="3120" y="1161"/>
            <a:chExt cx="2304" cy="2287"/>
          </a:xfrm>
        </p:grpSpPr>
        <p:sp>
          <p:nvSpPr>
            <p:cNvPr id="5"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6"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7"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0" name="TextBox 9"/>
          <p:cNvSpPr txBox="1"/>
          <p:nvPr/>
        </p:nvSpPr>
        <p:spPr>
          <a:xfrm>
            <a:off x="76200" y="2133600"/>
            <a:ext cx="5181600" cy="461665"/>
          </a:xfrm>
          <a:prstGeom prst="rect">
            <a:avLst/>
          </a:prstGeom>
          <a:noFill/>
        </p:spPr>
        <p:txBody>
          <a:bodyPr wrap="square" rtlCol="0">
            <a:spAutoFit/>
          </a:bodyPr>
          <a:lstStyle/>
          <a:p>
            <a:pPr marL="457200" indent="-457200"/>
            <a:r>
              <a:rPr lang="en-US" dirty="0" smtClean="0">
                <a:latin typeface="Arial Black" pitchFamily="34" charset="0"/>
              </a:rPr>
              <a:t>1. Recommend meal deals </a:t>
            </a:r>
          </a:p>
        </p:txBody>
      </p:sp>
      <p:sp>
        <p:nvSpPr>
          <p:cNvPr id="11" name="TextBox 10"/>
          <p:cNvSpPr txBox="1"/>
          <p:nvPr/>
        </p:nvSpPr>
        <p:spPr>
          <a:xfrm>
            <a:off x="76200" y="2743200"/>
            <a:ext cx="5181600" cy="1200329"/>
          </a:xfrm>
          <a:prstGeom prst="rect">
            <a:avLst/>
          </a:prstGeom>
          <a:noFill/>
        </p:spPr>
        <p:txBody>
          <a:bodyPr wrap="square" rtlCol="0">
            <a:spAutoFit/>
          </a:bodyPr>
          <a:lstStyle/>
          <a:p>
            <a:pPr marL="457200" indent="-457200"/>
            <a:r>
              <a:rPr lang="en-US" dirty="0" smtClean="0">
                <a:latin typeface="Arial Black" pitchFamily="34" charset="0"/>
              </a:rPr>
              <a:t>2. Suggest sides that customers may not be aware of</a:t>
            </a:r>
          </a:p>
        </p:txBody>
      </p:sp>
      <p:sp>
        <p:nvSpPr>
          <p:cNvPr id="12" name="TextBox 11"/>
          <p:cNvSpPr txBox="1"/>
          <p:nvPr/>
        </p:nvSpPr>
        <p:spPr>
          <a:xfrm>
            <a:off x="76200" y="3962400"/>
            <a:ext cx="5181600" cy="830997"/>
          </a:xfrm>
          <a:prstGeom prst="rect">
            <a:avLst/>
          </a:prstGeom>
          <a:noFill/>
        </p:spPr>
        <p:txBody>
          <a:bodyPr wrap="square" rtlCol="0">
            <a:spAutoFit/>
          </a:bodyPr>
          <a:lstStyle/>
          <a:p>
            <a:pPr marL="457200" indent="-457200"/>
            <a:r>
              <a:rPr lang="en-US" dirty="0" smtClean="0">
                <a:latin typeface="Arial Black" pitchFamily="34" charset="0"/>
              </a:rPr>
              <a:t>3.  Recommend the right quantity of food</a:t>
            </a:r>
          </a:p>
        </p:txBody>
      </p:sp>
      <p:sp>
        <p:nvSpPr>
          <p:cNvPr id="13" name="TextBox 12"/>
          <p:cNvSpPr txBox="1"/>
          <p:nvPr/>
        </p:nvSpPr>
        <p:spPr>
          <a:xfrm>
            <a:off x="76200" y="4800600"/>
            <a:ext cx="4876800" cy="830997"/>
          </a:xfrm>
          <a:prstGeom prst="rect">
            <a:avLst/>
          </a:prstGeom>
          <a:noFill/>
        </p:spPr>
        <p:txBody>
          <a:bodyPr wrap="square" rtlCol="0">
            <a:spAutoFit/>
          </a:bodyPr>
          <a:lstStyle/>
          <a:p>
            <a:pPr marL="457200" indent="-457200"/>
            <a:r>
              <a:rPr lang="en-US" dirty="0" smtClean="0">
                <a:latin typeface="Arial Black" pitchFamily="34" charset="0"/>
              </a:rPr>
              <a:t>4. Suggest value upgrades for magic pan consumers </a:t>
            </a:r>
          </a:p>
        </p:txBody>
      </p:sp>
      <p:sp>
        <p:nvSpPr>
          <p:cNvPr id="14" name="TextBox 13"/>
          <p:cNvSpPr txBox="1"/>
          <p:nvPr/>
        </p:nvSpPr>
        <p:spPr>
          <a:xfrm>
            <a:off x="0" y="6027003"/>
            <a:ext cx="9144000" cy="830997"/>
          </a:xfrm>
          <a:prstGeom prst="rect">
            <a:avLst/>
          </a:prstGeom>
          <a:noFill/>
        </p:spPr>
        <p:txBody>
          <a:bodyPr wrap="square" rtlCol="0">
            <a:spAutoFit/>
          </a:bodyPr>
          <a:lstStyle/>
          <a:p>
            <a:pPr marL="457200" indent="-457200" algn="ctr"/>
            <a:r>
              <a:rPr lang="en-US" dirty="0" smtClean="0">
                <a:latin typeface="Arial Black" pitchFamily="34" charset="0"/>
              </a:rPr>
              <a:t>What are some ways in which our CSR’s can become ‘Friends on the Inside?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609600" y="5163456"/>
            <a:ext cx="6172200" cy="1008744"/>
            <a:chOff x="-3200400" y="457200"/>
            <a:chExt cx="4800601" cy="2119313"/>
          </a:xfrm>
        </p:grpSpPr>
        <p:grpSp>
          <p:nvGrpSpPr>
            <p:cNvPr id="61" name="Group 62"/>
            <p:cNvGrpSpPr/>
            <p:nvPr/>
          </p:nvGrpSpPr>
          <p:grpSpPr>
            <a:xfrm>
              <a:off x="-3200400" y="457200"/>
              <a:ext cx="4800601" cy="2119313"/>
              <a:chOff x="3048000" y="1524000"/>
              <a:chExt cx="5745163" cy="5167313"/>
            </a:xfrm>
          </p:grpSpPr>
          <p:pic>
            <p:nvPicPr>
              <p:cNvPr id="63"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64" name="Rectangle 63"/>
              <p:cNvSpPr/>
              <p:nvPr/>
            </p:nvSpPr>
            <p:spPr>
              <a:xfrm>
                <a:off x="3189447" y="1672697"/>
                <a:ext cx="5412211" cy="4876799"/>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62"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55" name="Group 54"/>
          <p:cNvGrpSpPr/>
          <p:nvPr/>
        </p:nvGrpSpPr>
        <p:grpSpPr>
          <a:xfrm>
            <a:off x="609600" y="3868056"/>
            <a:ext cx="6172200" cy="1008744"/>
            <a:chOff x="-3200400" y="457200"/>
            <a:chExt cx="4800601" cy="2119313"/>
          </a:xfrm>
        </p:grpSpPr>
        <p:grpSp>
          <p:nvGrpSpPr>
            <p:cNvPr id="56" name="Group 62"/>
            <p:cNvGrpSpPr/>
            <p:nvPr/>
          </p:nvGrpSpPr>
          <p:grpSpPr>
            <a:xfrm>
              <a:off x="-3200400" y="457200"/>
              <a:ext cx="4800601" cy="2119313"/>
              <a:chOff x="3048000" y="1524000"/>
              <a:chExt cx="5745163" cy="5167313"/>
            </a:xfrm>
          </p:grpSpPr>
          <p:pic>
            <p:nvPicPr>
              <p:cNvPr id="58"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59" name="Rectangle 58"/>
              <p:cNvSpPr/>
              <p:nvPr/>
            </p:nvSpPr>
            <p:spPr>
              <a:xfrm>
                <a:off x="3189447" y="1524000"/>
                <a:ext cx="5412211" cy="4876799"/>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57"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50" name="Group 49"/>
          <p:cNvGrpSpPr/>
          <p:nvPr/>
        </p:nvGrpSpPr>
        <p:grpSpPr>
          <a:xfrm>
            <a:off x="581269" y="2648856"/>
            <a:ext cx="6172200" cy="1008744"/>
            <a:chOff x="-3200400" y="457200"/>
            <a:chExt cx="4800601" cy="2119313"/>
          </a:xfrm>
        </p:grpSpPr>
        <p:grpSp>
          <p:nvGrpSpPr>
            <p:cNvPr id="51" name="Group 62"/>
            <p:cNvGrpSpPr/>
            <p:nvPr/>
          </p:nvGrpSpPr>
          <p:grpSpPr>
            <a:xfrm>
              <a:off x="-3200400" y="457200"/>
              <a:ext cx="4800601" cy="2119313"/>
              <a:chOff x="3048000" y="1524000"/>
              <a:chExt cx="5745163" cy="5167313"/>
            </a:xfrm>
          </p:grpSpPr>
          <p:pic>
            <p:nvPicPr>
              <p:cNvPr id="53"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54" name="Rectangle 53"/>
              <p:cNvSpPr/>
              <p:nvPr/>
            </p:nvSpPr>
            <p:spPr>
              <a:xfrm>
                <a:off x="3189447" y="1524000"/>
                <a:ext cx="5412211" cy="4876799"/>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52"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p:txBody>
          <a:bodyPr/>
          <a:lstStyle/>
          <a:p>
            <a:r>
              <a:rPr lang="en-US" dirty="0" smtClean="0"/>
              <a:t>‘Friend On The Inside’- Role Play </a:t>
            </a:r>
            <a:endParaRPr lang="en-US" dirty="0"/>
          </a:p>
        </p:txBody>
      </p:sp>
      <p:grpSp>
        <p:nvGrpSpPr>
          <p:cNvPr id="66" name="Group 65"/>
          <p:cNvGrpSpPr/>
          <p:nvPr/>
        </p:nvGrpSpPr>
        <p:grpSpPr>
          <a:xfrm>
            <a:off x="6629400" y="1219200"/>
            <a:ext cx="2286000" cy="1981200"/>
            <a:chOff x="6629400" y="1219200"/>
            <a:chExt cx="2286000" cy="1981200"/>
          </a:xfrm>
        </p:grpSpPr>
        <p:grpSp>
          <p:nvGrpSpPr>
            <p:cNvPr id="4" name="Group 3"/>
            <p:cNvGrpSpPr/>
            <p:nvPr/>
          </p:nvGrpSpPr>
          <p:grpSpPr>
            <a:xfrm>
              <a:off x="6629400" y="1219200"/>
              <a:ext cx="2286000" cy="1981200"/>
              <a:chOff x="2209800" y="1905000"/>
              <a:chExt cx="4676775" cy="3505200"/>
            </a:xfrm>
          </p:grpSpPr>
          <p:sp>
            <p:nvSpPr>
              <p:cNvPr id="5" name="Freeform 4"/>
              <p:cNvSpPr>
                <a:spLocks/>
              </p:cNvSpPr>
              <p:nvPr/>
            </p:nvSpPr>
            <p:spPr bwMode="auto">
              <a:xfrm>
                <a:off x="4752975" y="2617788"/>
                <a:ext cx="198438" cy="266700"/>
              </a:xfrm>
              <a:custGeom>
                <a:avLst/>
                <a:gdLst>
                  <a:gd name="T0" fmla="*/ 0 w 84"/>
                  <a:gd name="T1" fmla="*/ 27 h 114"/>
                  <a:gd name="T2" fmla="*/ 79 w 84"/>
                  <a:gd name="T3" fmla="*/ 0 h 114"/>
                  <a:gd name="T4" fmla="*/ 84 w 84"/>
                  <a:gd name="T5" fmla="*/ 18 h 114"/>
                  <a:gd name="T6" fmla="*/ 56 w 84"/>
                  <a:gd name="T7" fmla="*/ 27 h 114"/>
                  <a:gd name="T8" fmla="*/ 83 w 84"/>
                  <a:gd name="T9" fmla="*/ 106 h 114"/>
                  <a:gd name="T10" fmla="*/ 63 w 84"/>
                  <a:gd name="T11" fmla="*/ 114 h 114"/>
                  <a:gd name="T12" fmla="*/ 35 w 84"/>
                  <a:gd name="T13" fmla="*/ 35 h 114"/>
                  <a:gd name="T14" fmla="*/ 5 w 84"/>
                  <a:gd name="T15" fmla="*/ 43 h 114"/>
                  <a:gd name="T16" fmla="*/ 0 w 84"/>
                  <a:gd name="T17" fmla="*/ 27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0" y="27"/>
                    </a:moveTo>
                    <a:lnTo>
                      <a:pt x="79" y="0"/>
                    </a:lnTo>
                    <a:lnTo>
                      <a:pt x="84" y="18"/>
                    </a:lnTo>
                    <a:lnTo>
                      <a:pt x="56" y="27"/>
                    </a:lnTo>
                    <a:lnTo>
                      <a:pt x="83" y="106"/>
                    </a:lnTo>
                    <a:lnTo>
                      <a:pt x="63" y="114"/>
                    </a:lnTo>
                    <a:lnTo>
                      <a:pt x="35" y="35"/>
                    </a:lnTo>
                    <a:lnTo>
                      <a:pt x="5" y="43"/>
                    </a:lnTo>
                    <a:lnTo>
                      <a:pt x="0" y="27"/>
                    </a:lnTo>
                    <a:close/>
                  </a:path>
                </a:pathLst>
              </a:custGeom>
              <a:solidFill>
                <a:srgbClr val="4C4C99"/>
              </a:solidFill>
              <a:ln w="9525">
                <a:noFill/>
                <a:round/>
                <a:headEnd/>
                <a:tailEnd/>
              </a:ln>
            </p:spPr>
            <p:txBody>
              <a:bodyPr/>
              <a:lstStyle/>
              <a:p>
                <a:endParaRPr lang="en-US" dirty="0"/>
              </a:p>
            </p:txBody>
          </p:sp>
          <p:sp>
            <p:nvSpPr>
              <p:cNvPr id="6" name="Freeform 5"/>
              <p:cNvSpPr>
                <a:spLocks/>
              </p:cNvSpPr>
              <p:nvPr/>
            </p:nvSpPr>
            <p:spPr bwMode="auto">
              <a:xfrm>
                <a:off x="4194175" y="2736850"/>
                <a:ext cx="1682750" cy="587375"/>
              </a:xfrm>
              <a:custGeom>
                <a:avLst/>
                <a:gdLst>
                  <a:gd name="T0" fmla="*/ 12 w 716"/>
                  <a:gd name="T1" fmla="*/ 250 h 250"/>
                  <a:gd name="T2" fmla="*/ 710 w 716"/>
                  <a:gd name="T3" fmla="*/ 17 h 250"/>
                  <a:gd name="T4" fmla="*/ 710 w 716"/>
                  <a:gd name="T5" fmla="*/ 17 h 250"/>
                  <a:gd name="T6" fmla="*/ 714 w 716"/>
                  <a:gd name="T7" fmla="*/ 15 h 250"/>
                  <a:gd name="T8" fmla="*/ 715 w 716"/>
                  <a:gd name="T9" fmla="*/ 13 h 250"/>
                  <a:gd name="T10" fmla="*/ 716 w 716"/>
                  <a:gd name="T11" fmla="*/ 9 h 250"/>
                  <a:gd name="T12" fmla="*/ 715 w 716"/>
                  <a:gd name="T13" fmla="*/ 6 h 250"/>
                  <a:gd name="T14" fmla="*/ 714 w 716"/>
                  <a:gd name="T15" fmla="*/ 3 h 250"/>
                  <a:gd name="T16" fmla="*/ 711 w 716"/>
                  <a:gd name="T17" fmla="*/ 1 h 250"/>
                  <a:gd name="T18" fmla="*/ 707 w 716"/>
                  <a:gd name="T19" fmla="*/ 0 h 250"/>
                  <a:gd name="T20" fmla="*/ 704 w 716"/>
                  <a:gd name="T21" fmla="*/ 0 h 250"/>
                  <a:gd name="T22" fmla="*/ 704 w 716"/>
                  <a:gd name="T23" fmla="*/ 0 h 250"/>
                  <a:gd name="T24" fmla="*/ 6 w 716"/>
                  <a:gd name="T25" fmla="*/ 232 h 250"/>
                  <a:gd name="T26" fmla="*/ 6 w 716"/>
                  <a:gd name="T27" fmla="*/ 232 h 250"/>
                  <a:gd name="T28" fmla="*/ 2 w 716"/>
                  <a:gd name="T29" fmla="*/ 233 h 250"/>
                  <a:gd name="T30" fmla="*/ 1 w 716"/>
                  <a:gd name="T31" fmla="*/ 236 h 250"/>
                  <a:gd name="T32" fmla="*/ 0 w 716"/>
                  <a:gd name="T33" fmla="*/ 240 h 250"/>
                  <a:gd name="T34" fmla="*/ 1 w 716"/>
                  <a:gd name="T35" fmla="*/ 244 h 250"/>
                  <a:gd name="T36" fmla="*/ 2 w 716"/>
                  <a:gd name="T37" fmla="*/ 247 h 250"/>
                  <a:gd name="T38" fmla="*/ 5 w 716"/>
                  <a:gd name="T39" fmla="*/ 249 h 250"/>
                  <a:gd name="T40" fmla="*/ 8 w 716"/>
                  <a:gd name="T41" fmla="*/ 250 h 250"/>
                  <a:gd name="T42" fmla="*/ 12 w 716"/>
                  <a:gd name="T43" fmla="*/ 250 h 250"/>
                  <a:gd name="T44" fmla="*/ 12 w 716"/>
                  <a:gd name="T45" fmla="*/ 250 h 2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6"/>
                  <a:gd name="T70" fmla="*/ 0 h 250"/>
                  <a:gd name="T71" fmla="*/ 716 w 716"/>
                  <a:gd name="T72" fmla="*/ 250 h 2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6" h="250">
                    <a:moveTo>
                      <a:pt x="12" y="250"/>
                    </a:moveTo>
                    <a:lnTo>
                      <a:pt x="710" y="17"/>
                    </a:lnTo>
                    <a:lnTo>
                      <a:pt x="714" y="15"/>
                    </a:lnTo>
                    <a:lnTo>
                      <a:pt x="715" y="13"/>
                    </a:lnTo>
                    <a:lnTo>
                      <a:pt x="716" y="9"/>
                    </a:lnTo>
                    <a:lnTo>
                      <a:pt x="715" y="6"/>
                    </a:lnTo>
                    <a:lnTo>
                      <a:pt x="714" y="3"/>
                    </a:lnTo>
                    <a:lnTo>
                      <a:pt x="711" y="1"/>
                    </a:lnTo>
                    <a:lnTo>
                      <a:pt x="707" y="0"/>
                    </a:lnTo>
                    <a:lnTo>
                      <a:pt x="704" y="0"/>
                    </a:lnTo>
                    <a:lnTo>
                      <a:pt x="6" y="232"/>
                    </a:lnTo>
                    <a:lnTo>
                      <a:pt x="2" y="233"/>
                    </a:lnTo>
                    <a:lnTo>
                      <a:pt x="1" y="236"/>
                    </a:lnTo>
                    <a:lnTo>
                      <a:pt x="0" y="240"/>
                    </a:lnTo>
                    <a:lnTo>
                      <a:pt x="1" y="244"/>
                    </a:lnTo>
                    <a:lnTo>
                      <a:pt x="2" y="247"/>
                    </a:lnTo>
                    <a:lnTo>
                      <a:pt x="5" y="249"/>
                    </a:lnTo>
                    <a:lnTo>
                      <a:pt x="8" y="250"/>
                    </a:lnTo>
                    <a:lnTo>
                      <a:pt x="12" y="250"/>
                    </a:lnTo>
                    <a:close/>
                  </a:path>
                </a:pathLst>
              </a:custGeom>
              <a:solidFill>
                <a:srgbClr val="9696BA"/>
              </a:solidFill>
              <a:ln w="9525">
                <a:noFill/>
                <a:round/>
                <a:headEnd/>
                <a:tailEnd/>
              </a:ln>
            </p:spPr>
            <p:txBody>
              <a:bodyPr/>
              <a:lstStyle/>
              <a:p>
                <a:endParaRPr lang="en-US" dirty="0"/>
              </a:p>
            </p:txBody>
          </p:sp>
          <p:sp>
            <p:nvSpPr>
              <p:cNvPr id="7" name="Freeform 6"/>
              <p:cNvSpPr>
                <a:spLocks/>
              </p:cNvSpPr>
              <p:nvPr/>
            </p:nvSpPr>
            <p:spPr bwMode="auto">
              <a:xfrm>
                <a:off x="4687888" y="4225925"/>
                <a:ext cx="1655763" cy="577850"/>
              </a:xfrm>
              <a:custGeom>
                <a:avLst/>
                <a:gdLst>
                  <a:gd name="T0" fmla="*/ 13 w 704"/>
                  <a:gd name="T1" fmla="*/ 246 h 246"/>
                  <a:gd name="T2" fmla="*/ 698 w 704"/>
                  <a:gd name="T3" fmla="*/ 18 h 246"/>
                  <a:gd name="T4" fmla="*/ 698 w 704"/>
                  <a:gd name="T5" fmla="*/ 18 h 246"/>
                  <a:gd name="T6" fmla="*/ 702 w 704"/>
                  <a:gd name="T7" fmla="*/ 16 h 246"/>
                  <a:gd name="T8" fmla="*/ 703 w 704"/>
                  <a:gd name="T9" fmla="*/ 13 h 246"/>
                  <a:gd name="T10" fmla="*/ 704 w 704"/>
                  <a:gd name="T11" fmla="*/ 9 h 246"/>
                  <a:gd name="T12" fmla="*/ 703 w 704"/>
                  <a:gd name="T13" fmla="*/ 6 h 246"/>
                  <a:gd name="T14" fmla="*/ 702 w 704"/>
                  <a:gd name="T15" fmla="*/ 3 h 246"/>
                  <a:gd name="T16" fmla="*/ 699 w 704"/>
                  <a:gd name="T17" fmla="*/ 0 h 246"/>
                  <a:gd name="T18" fmla="*/ 695 w 704"/>
                  <a:gd name="T19" fmla="*/ 0 h 246"/>
                  <a:gd name="T20" fmla="*/ 691 w 704"/>
                  <a:gd name="T21" fmla="*/ 0 h 246"/>
                  <a:gd name="T22" fmla="*/ 691 w 704"/>
                  <a:gd name="T23" fmla="*/ 0 h 246"/>
                  <a:gd name="T24" fmla="*/ 6 w 704"/>
                  <a:gd name="T25" fmla="*/ 229 h 246"/>
                  <a:gd name="T26" fmla="*/ 6 w 704"/>
                  <a:gd name="T27" fmla="*/ 229 h 246"/>
                  <a:gd name="T28" fmla="*/ 3 w 704"/>
                  <a:gd name="T29" fmla="*/ 230 h 246"/>
                  <a:gd name="T30" fmla="*/ 1 w 704"/>
                  <a:gd name="T31" fmla="*/ 232 h 246"/>
                  <a:gd name="T32" fmla="*/ 0 w 704"/>
                  <a:gd name="T33" fmla="*/ 236 h 246"/>
                  <a:gd name="T34" fmla="*/ 1 w 704"/>
                  <a:gd name="T35" fmla="*/ 240 h 246"/>
                  <a:gd name="T36" fmla="*/ 3 w 704"/>
                  <a:gd name="T37" fmla="*/ 244 h 246"/>
                  <a:gd name="T38" fmla="*/ 5 w 704"/>
                  <a:gd name="T39" fmla="*/ 245 h 246"/>
                  <a:gd name="T40" fmla="*/ 9 w 704"/>
                  <a:gd name="T41" fmla="*/ 246 h 246"/>
                  <a:gd name="T42" fmla="*/ 13 w 704"/>
                  <a:gd name="T43" fmla="*/ 246 h 246"/>
                  <a:gd name="T44" fmla="*/ 13 w 704"/>
                  <a:gd name="T45" fmla="*/ 246 h 2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6"/>
                  <a:gd name="T71" fmla="*/ 704 w 704"/>
                  <a:gd name="T72" fmla="*/ 246 h 2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6">
                    <a:moveTo>
                      <a:pt x="13" y="246"/>
                    </a:moveTo>
                    <a:lnTo>
                      <a:pt x="698" y="18"/>
                    </a:lnTo>
                    <a:lnTo>
                      <a:pt x="702" y="16"/>
                    </a:lnTo>
                    <a:lnTo>
                      <a:pt x="703" y="13"/>
                    </a:lnTo>
                    <a:lnTo>
                      <a:pt x="704" y="9"/>
                    </a:lnTo>
                    <a:lnTo>
                      <a:pt x="703" y="6"/>
                    </a:lnTo>
                    <a:lnTo>
                      <a:pt x="702" y="3"/>
                    </a:lnTo>
                    <a:lnTo>
                      <a:pt x="699" y="0"/>
                    </a:lnTo>
                    <a:lnTo>
                      <a:pt x="695" y="0"/>
                    </a:lnTo>
                    <a:lnTo>
                      <a:pt x="691" y="0"/>
                    </a:lnTo>
                    <a:lnTo>
                      <a:pt x="6" y="229"/>
                    </a:lnTo>
                    <a:lnTo>
                      <a:pt x="3" y="230"/>
                    </a:lnTo>
                    <a:lnTo>
                      <a:pt x="1" y="232"/>
                    </a:lnTo>
                    <a:lnTo>
                      <a:pt x="0" y="236"/>
                    </a:lnTo>
                    <a:lnTo>
                      <a:pt x="1" y="240"/>
                    </a:lnTo>
                    <a:lnTo>
                      <a:pt x="3" y="244"/>
                    </a:lnTo>
                    <a:lnTo>
                      <a:pt x="5" y="245"/>
                    </a:lnTo>
                    <a:lnTo>
                      <a:pt x="9" y="246"/>
                    </a:lnTo>
                    <a:lnTo>
                      <a:pt x="13" y="246"/>
                    </a:lnTo>
                    <a:close/>
                  </a:path>
                </a:pathLst>
              </a:custGeom>
              <a:solidFill>
                <a:srgbClr val="9696BA"/>
              </a:solidFill>
              <a:ln w="9525">
                <a:noFill/>
                <a:round/>
                <a:headEnd/>
                <a:tailEnd/>
              </a:ln>
            </p:spPr>
            <p:txBody>
              <a:bodyPr/>
              <a:lstStyle/>
              <a:p>
                <a:endParaRPr lang="en-US" dirty="0"/>
              </a:p>
            </p:txBody>
          </p:sp>
          <p:sp>
            <p:nvSpPr>
              <p:cNvPr id="8" name="Freeform 7"/>
              <p:cNvSpPr>
                <a:spLocks/>
              </p:cNvSpPr>
              <p:nvPr/>
            </p:nvSpPr>
            <p:spPr bwMode="auto">
              <a:xfrm>
                <a:off x="3559175" y="2219325"/>
                <a:ext cx="1271588" cy="2092325"/>
              </a:xfrm>
              <a:custGeom>
                <a:avLst/>
                <a:gdLst>
                  <a:gd name="T0" fmla="*/ 340 w 541"/>
                  <a:gd name="T1" fmla="*/ 874 h 890"/>
                  <a:gd name="T2" fmla="*/ 368 w 541"/>
                  <a:gd name="T3" fmla="*/ 841 h 890"/>
                  <a:gd name="T4" fmla="*/ 393 w 541"/>
                  <a:gd name="T5" fmla="*/ 804 h 890"/>
                  <a:gd name="T6" fmla="*/ 415 w 541"/>
                  <a:gd name="T7" fmla="*/ 766 h 890"/>
                  <a:gd name="T8" fmla="*/ 446 w 541"/>
                  <a:gd name="T9" fmla="*/ 697 h 890"/>
                  <a:gd name="T10" fmla="*/ 470 w 541"/>
                  <a:gd name="T11" fmla="*/ 597 h 890"/>
                  <a:gd name="T12" fmla="*/ 475 w 541"/>
                  <a:gd name="T13" fmla="*/ 495 h 890"/>
                  <a:gd name="T14" fmla="*/ 458 w 541"/>
                  <a:gd name="T15" fmla="*/ 393 h 890"/>
                  <a:gd name="T16" fmla="*/ 429 w 541"/>
                  <a:gd name="T17" fmla="*/ 308 h 890"/>
                  <a:gd name="T18" fmla="*/ 392 w 541"/>
                  <a:gd name="T19" fmla="*/ 242 h 890"/>
                  <a:gd name="T20" fmla="*/ 349 w 541"/>
                  <a:gd name="T21" fmla="*/ 183 h 890"/>
                  <a:gd name="T22" fmla="*/ 296 w 541"/>
                  <a:gd name="T23" fmla="*/ 131 h 890"/>
                  <a:gd name="T24" fmla="*/ 239 w 541"/>
                  <a:gd name="T25" fmla="*/ 86 h 890"/>
                  <a:gd name="T26" fmla="*/ 175 w 541"/>
                  <a:gd name="T27" fmla="*/ 51 h 890"/>
                  <a:gd name="T28" fmla="*/ 108 w 541"/>
                  <a:gd name="T29" fmla="*/ 24 h 890"/>
                  <a:gd name="T30" fmla="*/ 36 w 541"/>
                  <a:gd name="T31" fmla="*/ 7 h 890"/>
                  <a:gd name="T32" fmla="*/ 17 w 541"/>
                  <a:gd name="T33" fmla="*/ 1 h 890"/>
                  <a:gd name="T34" fmla="*/ 50 w 541"/>
                  <a:gd name="T35" fmla="*/ 0 h 890"/>
                  <a:gd name="T36" fmla="*/ 83 w 541"/>
                  <a:gd name="T37" fmla="*/ 1 h 890"/>
                  <a:gd name="T38" fmla="*/ 117 w 541"/>
                  <a:gd name="T39" fmla="*/ 3 h 890"/>
                  <a:gd name="T40" fmla="*/ 148 w 541"/>
                  <a:gd name="T41" fmla="*/ 9 h 890"/>
                  <a:gd name="T42" fmla="*/ 180 w 541"/>
                  <a:gd name="T43" fmla="*/ 16 h 890"/>
                  <a:gd name="T44" fmla="*/ 212 w 541"/>
                  <a:gd name="T45" fmla="*/ 26 h 890"/>
                  <a:gd name="T46" fmla="*/ 244 w 541"/>
                  <a:gd name="T47" fmla="*/ 39 h 890"/>
                  <a:gd name="T48" fmla="*/ 281 w 541"/>
                  <a:gd name="T49" fmla="*/ 56 h 890"/>
                  <a:gd name="T50" fmla="*/ 323 w 541"/>
                  <a:gd name="T51" fmla="*/ 81 h 890"/>
                  <a:gd name="T52" fmla="*/ 361 w 541"/>
                  <a:gd name="T53" fmla="*/ 109 h 890"/>
                  <a:gd name="T54" fmla="*/ 397 w 541"/>
                  <a:gd name="T55" fmla="*/ 141 h 890"/>
                  <a:gd name="T56" fmla="*/ 429 w 541"/>
                  <a:gd name="T57" fmla="*/ 176 h 890"/>
                  <a:gd name="T58" fmla="*/ 457 w 541"/>
                  <a:gd name="T59" fmla="*/ 214 h 890"/>
                  <a:gd name="T60" fmla="*/ 483 w 541"/>
                  <a:gd name="T61" fmla="*/ 255 h 890"/>
                  <a:gd name="T62" fmla="*/ 503 w 541"/>
                  <a:gd name="T63" fmla="*/ 297 h 890"/>
                  <a:gd name="T64" fmla="*/ 525 w 541"/>
                  <a:gd name="T65" fmla="*/ 360 h 890"/>
                  <a:gd name="T66" fmla="*/ 539 w 541"/>
                  <a:gd name="T67" fmla="*/ 442 h 890"/>
                  <a:gd name="T68" fmla="*/ 540 w 541"/>
                  <a:gd name="T69" fmla="*/ 522 h 890"/>
                  <a:gd name="T70" fmla="*/ 527 w 541"/>
                  <a:gd name="T71" fmla="*/ 601 h 890"/>
                  <a:gd name="T72" fmla="*/ 502 w 541"/>
                  <a:gd name="T73" fmla="*/ 676 h 890"/>
                  <a:gd name="T74" fmla="*/ 465 w 541"/>
                  <a:gd name="T75" fmla="*/ 746 h 890"/>
                  <a:gd name="T76" fmla="*/ 416 w 541"/>
                  <a:gd name="T77" fmla="*/ 810 h 890"/>
                  <a:gd name="T78" fmla="*/ 358 w 541"/>
                  <a:gd name="T79" fmla="*/ 866 h 8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890"/>
                  <a:gd name="T122" fmla="*/ 541 w 541"/>
                  <a:gd name="T123" fmla="*/ 890 h 8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890">
                    <a:moveTo>
                      <a:pt x="324" y="890"/>
                    </a:moveTo>
                    <a:lnTo>
                      <a:pt x="340" y="874"/>
                    </a:lnTo>
                    <a:lnTo>
                      <a:pt x="354" y="857"/>
                    </a:lnTo>
                    <a:lnTo>
                      <a:pt x="368" y="841"/>
                    </a:lnTo>
                    <a:lnTo>
                      <a:pt x="381" y="823"/>
                    </a:lnTo>
                    <a:lnTo>
                      <a:pt x="393" y="804"/>
                    </a:lnTo>
                    <a:lnTo>
                      <a:pt x="405" y="785"/>
                    </a:lnTo>
                    <a:lnTo>
                      <a:pt x="415" y="766"/>
                    </a:lnTo>
                    <a:lnTo>
                      <a:pt x="425" y="745"/>
                    </a:lnTo>
                    <a:lnTo>
                      <a:pt x="446" y="697"/>
                    </a:lnTo>
                    <a:lnTo>
                      <a:pt x="460" y="647"/>
                    </a:lnTo>
                    <a:lnTo>
                      <a:pt x="470" y="597"/>
                    </a:lnTo>
                    <a:lnTo>
                      <a:pt x="475" y="546"/>
                    </a:lnTo>
                    <a:lnTo>
                      <a:pt x="475" y="495"/>
                    </a:lnTo>
                    <a:lnTo>
                      <a:pt x="469" y="444"/>
                    </a:lnTo>
                    <a:lnTo>
                      <a:pt x="458" y="393"/>
                    </a:lnTo>
                    <a:lnTo>
                      <a:pt x="443" y="344"/>
                    </a:lnTo>
                    <a:lnTo>
                      <a:pt x="429" y="308"/>
                    </a:lnTo>
                    <a:lnTo>
                      <a:pt x="411" y="274"/>
                    </a:lnTo>
                    <a:lnTo>
                      <a:pt x="392" y="242"/>
                    </a:lnTo>
                    <a:lnTo>
                      <a:pt x="372" y="211"/>
                    </a:lnTo>
                    <a:lnTo>
                      <a:pt x="349" y="183"/>
                    </a:lnTo>
                    <a:lnTo>
                      <a:pt x="323" y="155"/>
                    </a:lnTo>
                    <a:lnTo>
                      <a:pt x="296" y="131"/>
                    </a:lnTo>
                    <a:lnTo>
                      <a:pt x="268" y="108"/>
                    </a:lnTo>
                    <a:lnTo>
                      <a:pt x="239" y="86"/>
                    </a:lnTo>
                    <a:lnTo>
                      <a:pt x="207" y="67"/>
                    </a:lnTo>
                    <a:lnTo>
                      <a:pt x="175" y="51"/>
                    </a:lnTo>
                    <a:lnTo>
                      <a:pt x="142" y="37"/>
                    </a:lnTo>
                    <a:lnTo>
                      <a:pt x="108" y="24"/>
                    </a:lnTo>
                    <a:lnTo>
                      <a:pt x="73" y="15"/>
                    </a:lnTo>
                    <a:lnTo>
                      <a:pt x="36" y="7"/>
                    </a:lnTo>
                    <a:lnTo>
                      <a:pt x="0" y="2"/>
                    </a:lnTo>
                    <a:lnTo>
                      <a:pt x="17" y="1"/>
                    </a:lnTo>
                    <a:lnTo>
                      <a:pt x="34" y="0"/>
                    </a:lnTo>
                    <a:lnTo>
                      <a:pt x="50" y="0"/>
                    </a:lnTo>
                    <a:lnTo>
                      <a:pt x="67" y="0"/>
                    </a:lnTo>
                    <a:lnTo>
                      <a:pt x="83" y="1"/>
                    </a:lnTo>
                    <a:lnTo>
                      <a:pt x="100" y="2"/>
                    </a:lnTo>
                    <a:lnTo>
                      <a:pt x="117" y="3"/>
                    </a:lnTo>
                    <a:lnTo>
                      <a:pt x="132" y="6"/>
                    </a:lnTo>
                    <a:lnTo>
                      <a:pt x="148" y="9"/>
                    </a:lnTo>
                    <a:lnTo>
                      <a:pt x="165" y="12"/>
                    </a:lnTo>
                    <a:lnTo>
                      <a:pt x="180" y="16"/>
                    </a:lnTo>
                    <a:lnTo>
                      <a:pt x="197" y="21"/>
                    </a:lnTo>
                    <a:lnTo>
                      <a:pt x="212" y="26"/>
                    </a:lnTo>
                    <a:lnTo>
                      <a:pt x="229" y="33"/>
                    </a:lnTo>
                    <a:lnTo>
                      <a:pt x="244" y="39"/>
                    </a:lnTo>
                    <a:lnTo>
                      <a:pt x="259" y="46"/>
                    </a:lnTo>
                    <a:lnTo>
                      <a:pt x="281" y="56"/>
                    </a:lnTo>
                    <a:lnTo>
                      <a:pt x="303" y="68"/>
                    </a:lnTo>
                    <a:lnTo>
                      <a:pt x="323" y="81"/>
                    </a:lnTo>
                    <a:lnTo>
                      <a:pt x="342" y="94"/>
                    </a:lnTo>
                    <a:lnTo>
                      <a:pt x="361" y="109"/>
                    </a:lnTo>
                    <a:lnTo>
                      <a:pt x="379" y="125"/>
                    </a:lnTo>
                    <a:lnTo>
                      <a:pt x="397" y="141"/>
                    </a:lnTo>
                    <a:lnTo>
                      <a:pt x="414" y="158"/>
                    </a:lnTo>
                    <a:lnTo>
                      <a:pt x="429" y="176"/>
                    </a:lnTo>
                    <a:lnTo>
                      <a:pt x="443" y="195"/>
                    </a:lnTo>
                    <a:lnTo>
                      <a:pt x="457" y="214"/>
                    </a:lnTo>
                    <a:lnTo>
                      <a:pt x="470" y="233"/>
                    </a:lnTo>
                    <a:lnTo>
                      <a:pt x="483" y="255"/>
                    </a:lnTo>
                    <a:lnTo>
                      <a:pt x="493" y="275"/>
                    </a:lnTo>
                    <a:lnTo>
                      <a:pt x="503" y="297"/>
                    </a:lnTo>
                    <a:lnTo>
                      <a:pt x="512" y="320"/>
                    </a:lnTo>
                    <a:lnTo>
                      <a:pt x="525" y="360"/>
                    </a:lnTo>
                    <a:lnTo>
                      <a:pt x="534" y="401"/>
                    </a:lnTo>
                    <a:lnTo>
                      <a:pt x="539" y="442"/>
                    </a:lnTo>
                    <a:lnTo>
                      <a:pt x="541" y="481"/>
                    </a:lnTo>
                    <a:lnTo>
                      <a:pt x="540" y="522"/>
                    </a:lnTo>
                    <a:lnTo>
                      <a:pt x="535" y="562"/>
                    </a:lnTo>
                    <a:lnTo>
                      <a:pt x="527" y="601"/>
                    </a:lnTo>
                    <a:lnTo>
                      <a:pt x="516" y="639"/>
                    </a:lnTo>
                    <a:lnTo>
                      <a:pt x="502" y="676"/>
                    </a:lnTo>
                    <a:lnTo>
                      <a:pt x="484" y="712"/>
                    </a:lnTo>
                    <a:lnTo>
                      <a:pt x="465" y="746"/>
                    </a:lnTo>
                    <a:lnTo>
                      <a:pt x="442" y="780"/>
                    </a:lnTo>
                    <a:lnTo>
                      <a:pt x="416" y="810"/>
                    </a:lnTo>
                    <a:lnTo>
                      <a:pt x="388" y="839"/>
                    </a:lnTo>
                    <a:lnTo>
                      <a:pt x="358" y="866"/>
                    </a:lnTo>
                    <a:lnTo>
                      <a:pt x="324" y="890"/>
                    </a:lnTo>
                    <a:close/>
                  </a:path>
                </a:pathLst>
              </a:custGeom>
              <a:solidFill>
                <a:srgbClr val="2D2D8C"/>
              </a:solidFill>
              <a:ln w="9525">
                <a:noFill/>
                <a:round/>
                <a:headEnd/>
                <a:tailEnd/>
              </a:ln>
            </p:spPr>
            <p:txBody>
              <a:bodyPr/>
              <a:lstStyle/>
              <a:p>
                <a:endParaRPr lang="en-US" dirty="0"/>
              </a:p>
            </p:txBody>
          </p:sp>
          <p:sp>
            <p:nvSpPr>
              <p:cNvPr id="9" name="Freeform 8"/>
              <p:cNvSpPr>
                <a:spLocks/>
              </p:cNvSpPr>
              <p:nvPr/>
            </p:nvSpPr>
            <p:spPr bwMode="auto">
              <a:xfrm>
                <a:off x="4970463" y="2563813"/>
                <a:ext cx="269875" cy="269875"/>
              </a:xfrm>
              <a:custGeom>
                <a:avLst/>
                <a:gdLst>
                  <a:gd name="T0" fmla="*/ 32 w 115"/>
                  <a:gd name="T1" fmla="*/ 115 h 115"/>
                  <a:gd name="T2" fmla="*/ 39 w 115"/>
                  <a:gd name="T3" fmla="*/ 72 h 115"/>
                  <a:gd name="T4" fmla="*/ 65 w 115"/>
                  <a:gd name="T5" fmla="*/ 63 h 115"/>
                  <a:gd name="T6" fmla="*/ 71 w 115"/>
                  <a:gd name="T7" fmla="*/ 63 h 115"/>
                  <a:gd name="T8" fmla="*/ 76 w 115"/>
                  <a:gd name="T9" fmla="*/ 65 h 115"/>
                  <a:gd name="T10" fmla="*/ 80 w 115"/>
                  <a:gd name="T11" fmla="*/ 72 h 115"/>
                  <a:gd name="T12" fmla="*/ 85 w 115"/>
                  <a:gd name="T13" fmla="*/ 84 h 115"/>
                  <a:gd name="T14" fmla="*/ 87 w 115"/>
                  <a:gd name="T15" fmla="*/ 87 h 115"/>
                  <a:gd name="T16" fmla="*/ 88 w 115"/>
                  <a:gd name="T17" fmla="*/ 91 h 115"/>
                  <a:gd name="T18" fmla="*/ 90 w 115"/>
                  <a:gd name="T19" fmla="*/ 93 h 115"/>
                  <a:gd name="T20" fmla="*/ 92 w 115"/>
                  <a:gd name="T21" fmla="*/ 96 h 115"/>
                  <a:gd name="T22" fmla="*/ 113 w 115"/>
                  <a:gd name="T23" fmla="*/ 86 h 115"/>
                  <a:gd name="T24" fmla="*/ 111 w 115"/>
                  <a:gd name="T25" fmla="*/ 84 h 115"/>
                  <a:gd name="T26" fmla="*/ 107 w 115"/>
                  <a:gd name="T27" fmla="*/ 83 h 115"/>
                  <a:gd name="T28" fmla="*/ 106 w 115"/>
                  <a:gd name="T29" fmla="*/ 79 h 115"/>
                  <a:gd name="T30" fmla="*/ 105 w 115"/>
                  <a:gd name="T31" fmla="*/ 74 h 115"/>
                  <a:gd name="T32" fmla="*/ 101 w 115"/>
                  <a:gd name="T33" fmla="*/ 61 h 115"/>
                  <a:gd name="T34" fmla="*/ 97 w 115"/>
                  <a:gd name="T35" fmla="*/ 55 h 115"/>
                  <a:gd name="T36" fmla="*/ 92 w 115"/>
                  <a:gd name="T37" fmla="*/ 51 h 115"/>
                  <a:gd name="T38" fmla="*/ 85 w 115"/>
                  <a:gd name="T39" fmla="*/ 49 h 115"/>
                  <a:gd name="T40" fmla="*/ 85 w 115"/>
                  <a:gd name="T41" fmla="*/ 46 h 115"/>
                  <a:gd name="T42" fmla="*/ 89 w 115"/>
                  <a:gd name="T43" fmla="*/ 38 h 115"/>
                  <a:gd name="T44" fmla="*/ 90 w 115"/>
                  <a:gd name="T45" fmla="*/ 31 h 115"/>
                  <a:gd name="T46" fmla="*/ 90 w 115"/>
                  <a:gd name="T47" fmla="*/ 23 h 115"/>
                  <a:gd name="T48" fmla="*/ 88 w 115"/>
                  <a:gd name="T49" fmla="*/ 17 h 115"/>
                  <a:gd name="T50" fmla="*/ 85 w 115"/>
                  <a:gd name="T51" fmla="*/ 13 h 115"/>
                  <a:gd name="T52" fmla="*/ 83 w 115"/>
                  <a:gd name="T53" fmla="*/ 9 h 115"/>
                  <a:gd name="T54" fmla="*/ 79 w 115"/>
                  <a:gd name="T55" fmla="*/ 5 h 115"/>
                  <a:gd name="T56" fmla="*/ 74 w 115"/>
                  <a:gd name="T57" fmla="*/ 3 h 115"/>
                  <a:gd name="T58" fmla="*/ 68 w 115"/>
                  <a:gd name="T59" fmla="*/ 0 h 115"/>
                  <a:gd name="T60" fmla="*/ 61 w 115"/>
                  <a:gd name="T61" fmla="*/ 0 h 115"/>
                  <a:gd name="T62" fmla="*/ 52 w 115"/>
                  <a:gd name="T63" fmla="*/ 1 h 115"/>
                  <a:gd name="T64" fmla="*/ 0 w 115"/>
                  <a:gd name="T65" fmla="*/ 19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15"/>
                  <a:gd name="T101" fmla="*/ 115 w 115"/>
                  <a:gd name="T102" fmla="*/ 115 h 1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15">
                    <a:moveTo>
                      <a:pt x="0" y="19"/>
                    </a:moveTo>
                    <a:lnTo>
                      <a:pt x="32" y="115"/>
                    </a:lnTo>
                    <a:lnTo>
                      <a:pt x="52" y="109"/>
                    </a:lnTo>
                    <a:lnTo>
                      <a:pt x="39" y="72"/>
                    </a:lnTo>
                    <a:lnTo>
                      <a:pt x="61" y="64"/>
                    </a:lnTo>
                    <a:lnTo>
                      <a:pt x="65" y="63"/>
                    </a:lnTo>
                    <a:lnTo>
                      <a:pt x="69" y="63"/>
                    </a:lnTo>
                    <a:lnTo>
                      <a:pt x="71" y="63"/>
                    </a:lnTo>
                    <a:lnTo>
                      <a:pt x="74" y="64"/>
                    </a:lnTo>
                    <a:lnTo>
                      <a:pt x="76" y="65"/>
                    </a:lnTo>
                    <a:lnTo>
                      <a:pt x="78" y="68"/>
                    </a:lnTo>
                    <a:lnTo>
                      <a:pt x="80" y="72"/>
                    </a:lnTo>
                    <a:lnTo>
                      <a:pt x="82" y="75"/>
                    </a:lnTo>
                    <a:lnTo>
                      <a:pt x="85" y="84"/>
                    </a:lnTo>
                    <a:lnTo>
                      <a:pt x="85" y="86"/>
                    </a:lnTo>
                    <a:lnTo>
                      <a:pt x="87" y="87"/>
                    </a:lnTo>
                    <a:lnTo>
                      <a:pt x="87" y="89"/>
                    </a:lnTo>
                    <a:lnTo>
                      <a:pt x="88" y="91"/>
                    </a:lnTo>
                    <a:lnTo>
                      <a:pt x="89" y="92"/>
                    </a:lnTo>
                    <a:lnTo>
                      <a:pt x="90" y="93"/>
                    </a:lnTo>
                    <a:lnTo>
                      <a:pt x="90" y="94"/>
                    </a:lnTo>
                    <a:lnTo>
                      <a:pt x="92" y="96"/>
                    </a:lnTo>
                    <a:lnTo>
                      <a:pt x="115" y="88"/>
                    </a:lnTo>
                    <a:lnTo>
                      <a:pt x="113" y="86"/>
                    </a:lnTo>
                    <a:lnTo>
                      <a:pt x="112" y="86"/>
                    </a:lnTo>
                    <a:lnTo>
                      <a:pt x="111" y="84"/>
                    </a:lnTo>
                    <a:lnTo>
                      <a:pt x="108" y="84"/>
                    </a:lnTo>
                    <a:lnTo>
                      <a:pt x="107" y="83"/>
                    </a:lnTo>
                    <a:lnTo>
                      <a:pt x="107" y="80"/>
                    </a:lnTo>
                    <a:lnTo>
                      <a:pt x="106" y="79"/>
                    </a:lnTo>
                    <a:lnTo>
                      <a:pt x="106" y="77"/>
                    </a:lnTo>
                    <a:lnTo>
                      <a:pt x="105" y="74"/>
                    </a:lnTo>
                    <a:lnTo>
                      <a:pt x="102" y="66"/>
                    </a:lnTo>
                    <a:lnTo>
                      <a:pt x="101" y="61"/>
                    </a:lnTo>
                    <a:lnTo>
                      <a:pt x="98" y="58"/>
                    </a:lnTo>
                    <a:lnTo>
                      <a:pt x="97" y="55"/>
                    </a:lnTo>
                    <a:lnTo>
                      <a:pt x="94" y="52"/>
                    </a:lnTo>
                    <a:lnTo>
                      <a:pt x="92" y="51"/>
                    </a:lnTo>
                    <a:lnTo>
                      <a:pt x="88" y="50"/>
                    </a:lnTo>
                    <a:lnTo>
                      <a:pt x="85" y="49"/>
                    </a:lnTo>
                    <a:lnTo>
                      <a:pt x="82" y="49"/>
                    </a:lnTo>
                    <a:lnTo>
                      <a:pt x="85" y="46"/>
                    </a:lnTo>
                    <a:lnTo>
                      <a:pt x="88" y="42"/>
                    </a:lnTo>
                    <a:lnTo>
                      <a:pt x="89" y="38"/>
                    </a:lnTo>
                    <a:lnTo>
                      <a:pt x="90" y="35"/>
                    </a:lnTo>
                    <a:lnTo>
                      <a:pt x="90" y="31"/>
                    </a:lnTo>
                    <a:lnTo>
                      <a:pt x="90" y="27"/>
                    </a:lnTo>
                    <a:lnTo>
                      <a:pt x="90" y="23"/>
                    </a:lnTo>
                    <a:lnTo>
                      <a:pt x="89" y="19"/>
                    </a:lnTo>
                    <a:lnTo>
                      <a:pt x="88" y="17"/>
                    </a:lnTo>
                    <a:lnTo>
                      <a:pt x="87" y="14"/>
                    </a:lnTo>
                    <a:lnTo>
                      <a:pt x="85" y="13"/>
                    </a:lnTo>
                    <a:lnTo>
                      <a:pt x="84" y="10"/>
                    </a:lnTo>
                    <a:lnTo>
                      <a:pt x="83" y="9"/>
                    </a:lnTo>
                    <a:lnTo>
                      <a:pt x="80" y="7"/>
                    </a:lnTo>
                    <a:lnTo>
                      <a:pt x="79" y="5"/>
                    </a:lnTo>
                    <a:lnTo>
                      <a:pt x="76" y="4"/>
                    </a:lnTo>
                    <a:lnTo>
                      <a:pt x="74" y="3"/>
                    </a:lnTo>
                    <a:lnTo>
                      <a:pt x="70" y="1"/>
                    </a:lnTo>
                    <a:lnTo>
                      <a:pt x="68" y="0"/>
                    </a:lnTo>
                    <a:lnTo>
                      <a:pt x="64" y="0"/>
                    </a:lnTo>
                    <a:lnTo>
                      <a:pt x="61" y="0"/>
                    </a:lnTo>
                    <a:lnTo>
                      <a:pt x="57" y="0"/>
                    </a:lnTo>
                    <a:lnTo>
                      <a:pt x="52" y="1"/>
                    </a:lnTo>
                    <a:lnTo>
                      <a:pt x="47" y="3"/>
                    </a:lnTo>
                    <a:lnTo>
                      <a:pt x="0" y="19"/>
                    </a:lnTo>
                    <a:close/>
                  </a:path>
                </a:pathLst>
              </a:custGeom>
              <a:solidFill>
                <a:srgbClr val="4C4C99"/>
              </a:solidFill>
              <a:ln w="9525">
                <a:noFill/>
                <a:round/>
                <a:headEnd/>
                <a:tailEnd/>
              </a:ln>
            </p:spPr>
            <p:txBody>
              <a:bodyPr/>
              <a:lstStyle/>
              <a:p>
                <a:endParaRPr lang="en-US" dirty="0"/>
              </a:p>
            </p:txBody>
          </p:sp>
          <p:sp>
            <p:nvSpPr>
              <p:cNvPr id="10" name="Freeform 9"/>
              <p:cNvSpPr>
                <a:spLocks/>
              </p:cNvSpPr>
              <p:nvPr/>
            </p:nvSpPr>
            <p:spPr bwMode="auto">
              <a:xfrm>
                <a:off x="5260975" y="2487613"/>
                <a:ext cx="214313" cy="273050"/>
              </a:xfrm>
              <a:custGeom>
                <a:avLst/>
                <a:gdLst>
                  <a:gd name="T0" fmla="*/ 20 w 91"/>
                  <a:gd name="T1" fmla="*/ 111 h 116"/>
                  <a:gd name="T2" fmla="*/ 20 w 91"/>
                  <a:gd name="T3" fmla="*/ 88 h 116"/>
                  <a:gd name="T4" fmla="*/ 57 w 91"/>
                  <a:gd name="T5" fmla="*/ 77 h 116"/>
                  <a:gd name="T6" fmla="*/ 70 w 91"/>
                  <a:gd name="T7" fmla="*/ 95 h 116"/>
                  <a:gd name="T8" fmla="*/ 91 w 91"/>
                  <a:gd name="T9" fmla="*/ 87 h 116"/>
                  <a:gd name="T10" fmla="*/ 24 w 91"/>
                  <a:gd name="T11" fmla="*/ 0 h 116"/>
                  <a:gd name="T12" fmla="*/ 1 w 91"/>
                  <a:gd name="T13" fmla="*/ 8 h 116"/>
                  <a:gd name="T14" fmla="*/ 0 w 91"/>
                  <a:gd name="T15" fmla="*/ 116 h 116"/>
                  <a:gd name="T16" fmla="*/ 20 w 91"/>
                  <a:gd name="T17" fmla="*/ 111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116"/>
                  <a:gd name="T29" fmla="*/ 91 w 91"/>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116">
                    <a:moveTo>
                      <a:pt x="20" y="111"/>
                    </a:moveTo>
                    <a:lnTo>
                      <a:pt x="20" y="88"/>
                    </a:lnTo>
                    <a:lnTo>
                      <a:pt x="57" y="77"/>
                    </a:lnTo>
                    <a:lnTo>
                      <a:pt x="70" y="95"/>
                    </a:lnTo>
                    <a:lnTo>
                      <a:pt x="91" y="87"/>
                    </a:lnTo>
                    <a:lnTo>
                      <a:pt x="24" y="0"/>
                    </a:lnTo>
                    <a:lnTo>
                      <a:pt x="1" y="8"/>
                    </a:lnTo>
                    <a:lnTo>
                      <a:pt x="0" y="116"/>
                    </a:lnTo>
                    <a:lnTo>
                      <a:pt x="20" y="111"/>
                    </a:lnTo>
                    <a:close/>
                  </a:path>
                </a:pathLst>
              </a:custGeom>
              <a:solidFill>
                <a:srgbClr val="4C4C99"/>
              </a:solidFill>
              <a:ln w="9525">
                <a:noFill/>
                <a:round/>
                <a:headEnd/>
                <a:tailEnd/>
              </a:ln>
            </p:spPr>
            <p:txBody>
              <a:bodyPr/>
              <a:lstStyle/>
              <a:p>
                <a:endParaRPr lang="en-US" dirty="0"/>
              </a:p>
            </p:txBody>
          </p:sp>
          <p:sp>
            <p:nvSpPr>
              <p:cNvPr id="11" name="Freeform 10"/>
              <p:cNvSpPr>
                <a:spLocks/>
              </p:cNvSpPr>
              <p:nvPr/>
            </p:nvSpPr>
            <p:spPr bwMode="auto">
              <a:xfrm>
                <a:off x="5449888" y="2409825"/>
                <a:ext cx="225425" cy="252413"/>
              </a:xfrm>
              <a:custGeom>
                <a:avLst/>
                <a:gdLst>
                  <a:gd name="T0" fmla="*/ 1 w 96"/>
                  <a:gd name="T1" fmla="*/ 56 h 107"/>
                  <a:gd name="T2" fmla="*/ 1 w 96"/>
                  <a:gd name="T3" fmla="*/ 35 h 107"/>
                  <a:gd name="T4" fmla="*/ 9 w 96"/>
                  <a:gd name="T5" fmla="*/ 17 h 107"/>
                  <a:gd name="T6" fmla="*/ 22 w 96"/>
                  <a:gd name="T7" fmla="*/ 7 h 107"/>
                  <a:gd name="T8" fmla="*/ 37 w 96"/>
                  <a:gd name="T9" fmla="*/ 1 h 107"/>
                  <a:gd name="T10" fmla="*/ 48 w 96"/>
                  <a:gd name="T11" fmla="*/ 0 h 107"/>
                  <a:gd name="T12" fmla="*/ 59 w 96"/>
                  <a:gd name="T13" fmla="*/ 0 h 107"/>
                  <a:gd name="T14" fmla="*/ 69 w 96"/>
                  <a:gd name="T15" fmla="*/ 4 h 107"/>
                  <a:gd name="T16" fmla="*/ 77 w 96"/>
                  <a:gd name="T17" fmla="*/ 10 h 107"/>
                  <a:gd name="T18" fmla="*/ 83 w 96"/>
                  <a:gd name="T19" fmla="*/ 18 h 107"/>
                  <a:gd name="T20" fmla="*/ 65 w 96"/>
                  <a:gd name="T21" fmla="*/ 30 h 107"/>
                  <a:gd name="T22" fmla="*/ 60 w 96"/>
                  <a:gd name="T23" fmla="*/ 24 h 107"/>
                  <a:gd name="T24" fmla="*/ 56 w 96"/>
                  <a:gd name="T25" fmla="*/ 21 h 107"/>
                  <a:gd name="T26" fmla="*/ 47 w 96"/>
                  <a:gd name="T27" fmla="*/ 18 h 107"/>
                  <a:gd name="T28" fmla="*/ 37 w 96"/>
                  <a:gd name="T29" fmla="*/ 19 h 107"/>
                  <a:gd name="T30" fmla="*/ 28 w 96"/>
                  <a:gd name="T31" fmla="*/ 24 h 107"/>
                  <a:gd name="T32" fmla="*/ 23 w 96"/>
                  <a:gd name="T33" fmla="*/ 35 h 107"/>
                  <a:gd name="T34" fmla="*/ 22 w 96"/>
                  <a:gd name="T35" fmla="*/ 47 h 107"/>
                  <a:gd name="T36" fmla="*/ 26 w 96"/>
                  <a:gd name="T37" fmla="*/ 63 h 107"/>
                  <a:gd name="T38" fmla="*/ 31 w 96"/>
                  <a:gd name="T39" fmla="*/ 75 h 107"/>
                  <a:gd name="T40" fmla="*/ 40 w 96"/>
                  <a:gd name="T41" fmla="*/ 84 h 107"/>
                  <a:gd name="T42" fmla="*/ 50 w 96"/>
                  <a:gd name="T43" fmla="*/ 88 h 107"/>
                  <a:gd name="T44" fmla="*/ 60 w 96"/>
                  <a:gd name="T45" fmla="*/ 87 h 107"/>
                  <a:gd name="T46" fmla="*/ 69 w 96"/>
                  <a:gd name="T47" fmla="*/ 82 h 107"/>
                  <a:gd name="T48" fmla="*/ 74 w 96"/>
                  <a:gd name="T49" fmla="*/ 74 h 107"/>
                  <a:gd name="T50" fmla="*/ 75 w 96"/>
                  <a:gd name="T51" fmla="*/ 69 h 107"/>
                  <a:gd name="T52" fmla="*/ 75 w 96"/>
                  <a:gd name="T53" fmla="*/ 61 h 107"/>
                  <a:gd name="T54" fmla="*/ 96 w 96"/>
                  <a:gd name="T55" fmla="*/ 64 h 107"/>
                  <a:gd name="T56" fmla="*/ 93 w 96"/>
                  <a:gd name="T57" fmla="*/ 79 h 107"/>
                  <a:gd name="T58" fmla="*/ 87 w 96"/>
                  <a:gd name="T59" fmla="*/ 92 h 107"/>
                  <a:gd name="T60" fmla="*/ 74 w 96"/>
                  <a:gd name="T61" fmla="*/ 101 h 107"/>
                  <a:gd name="T62" fmla="*/ 61 w 96"/>
                  <a:gd name="T63" fmla="*/ 106 h 107"/>
                  <a:gd name="T64" fmla="*/ 51 w 96"/>
                  <a:gd name="T65" fmla="*/ 107 h 107"/>
                  <a:gd name="T66" fmla="*/ 42 w 96"/>
                  <a:gd name="T67" fmla="*/ 107 h 107"/>
                  <a:gd name="T68" fmla="*/ 32 w 96"/>
                  <a:gd name="T69" fmla="*/ 105 h 107"/>
                  <a:gd name="T70" fmla="*/ 20 w 96"/>
                  <a:gd name="T71" fmla="*/ 97 h 107"/>
                  <a:gd name="T72" fmla="*/ 9 w 96"/>
                  <a:gd name="T73" fmla="*/ 79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07"/>
                  <a:gd name="T113" fmla="*/ 96 w 96"/>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07">
                    <a:moveTo>
                      <a:pt x="4" y="69"/>
                    </a:moveTo>
                    <a:lnTo>
                      <a:pt x="1" y="56"/>
                    </a:lnTo>
                    <a:lnTo>
                      <a:pt x="0" y="45"/>
                    </a:lnTo>
                    <a:lnTo>
                      <a:pt x="1" y="35"/>
                    </a:lnTo>
                    <a:lnTo>
                      <a:pt x="4" y="24"/>
                    </a:lnTo>
                    <a:lnTo>
                      <a:pt x="9" y="17"/>
                    </a:lnTo>
                    <a:lnTo>
                      <a:pt x="14" y="12"/>
                    </a:lnTo>
                    <a:lnTo>
                      <a:pt x="22" y="7"/>
                    </a:lnTo>
                    <a:lnTo>
                      <a:pt x="31" y="3"/>
                    </a:lnTo>
                    <a:lnTo>
                      <a:pt x="37" y="1"/>
                    </a:lnTo>
                    <a:lnTo>
                      <a:pt x="42" y="0"/>
                    </a:lnTo>
                    <a:lnTo>
                      <a:pt x="48" y="0"/>
                    </a:lnTo>
                    <a:lnTo>
                      <a:pt x="54" y="0"/>
                    </a:lnTo>
                    <a:lnTo>
                      <a:pt x="59" y="0"/>
                    </a:lnTo>
                    <a:lnTo>
                      <a:pt x="64" y="1"/>
                    </a:lnTo>
                    <a:lnTo>
                      <a:pt x="69" y="4"/>
                    </a:lnTo>
                    <a:lnTo>
                      <a:pt x="73" y="7"/>
                    </a:lnTo>
                    <a:lnTo>
                      <a:pt x="77" y="10"/>
                    </a:lnTo>
                    <a:lnTo>
                      <a:pt x="80" y="14"/>
                    </a:lnTo>
                    <a:lnTo>
                      <a:pt x="83" y="18"/>
                    </a:lnTo>
                    <a:lnTo>
                      <a:pt x="85" y="23"/>
                    </a:lnTo>
                    <a:lnTo>
                      <a:pt x="65" y="30"/>
                    </a:lnTo>
                    <a:lnTo>
                      <a:pt x="62" y="27"/>
                    </a:lnTo>
                    <a:lnTo>
                      <a:pt x="60" y="24"/>
                    </a:lnTo>
                    <a:lnTo>
                      <a:pt x="59" y="22"/>
                    </a:lnTo>
                    <a:lnTo>
                      <a:pt x="56" y="21"/>
                    </a:lnTo>
                    <a:lnTo>
                      <a:pt x="52" y="19"/>
                    </a:lnTo>
                    <a:lnTo>
                      <a:pt x="47" y="18"/>
                    </a:lnTo>
                    <a:lnTo>
                      <a:pt x="42" y="18"/>
                    </a:lnTo>
                    <a:lnTo>
                      <a:pt x="37" y="19"/>
                    </a:lnTo>
                    <a:lnTo>
                      <a:pt x="32" y="22"/>
                    </a:lnTo>
                    <a:lnTo>
                      <a:pt x="28" y="24"/>
                    </a:lnTo>
                    <a:lnTo>
                      <a:pt x="26" y="30"/>
                    </a:lnTo>
                    <a:lnTo>
                      <a:pt x="23" y="35"/>
                    </a:lnTo>
                    <a:lnTo>
                      <a:pt x="22" y="41"/>
                    </a:lnTo>
                    <a:lnTo>
                      <a:pt x="22" y="47"/>
                    </a:lnTo>
                    <a:lnTo>
                      <a:pt x="23" y="55"/>
                    </a:lnTo>
                    <a:lnTo>
                      <a:pt x="26" y="63"/>
                    </a:lnTo>
                    <a:lnTo>
                      <a:pt x="28" y="70"/>
                    </a:lnTo>
                    <a:lnTo>
                      <a:pt x="31" y="75"/>
                    </a:lnTo>
                    <a:lnTo>
                      <a:pt x="34" y="80"/>
                    </a:lnTo>
                    <a:lnTo>
                      <a:pt x="40" y="84"/>
                    </a:lnTo>
                    <a:lnTo>
                      <a:pt x="45" y="87"/>
                    </a:lnTo>
                    <a:lnTo>
                      <a:pt x="50" y="88"/>
                    </a:lnTo>
                    <a:lnTo>
                      <a:pt x="55" y="88"/>
                    </a:lnTo>
                    <a:lnTo>
                      <a:pt x="60" y="87"/>
                    </a:lnTo>
                    <a:lnTo>
                      <a:pt x="65" y="84"/>
                    </a:lnTo>
                    <a:lnTo>
                      <a:pt x="69" y="82"/>
                    </a:lnTo>
                    <a:lnTo>
                      <a:pt x="71" y="78"/>
                    </a:lnTo>
                    <a:lnTo>
                      <a:pt x="74" y="74"/>
                    </a:lnTo>
                    <a:lnTo>
                      <a:pt x="75" y="72"/>
                    </a:lnTo>
                    <a:lnTo>
                      <a:pt x="75" y="69"/>
                    </a:lnTo>
                    <a:lnTo>
                      <a:pt x="75" y="65"/>
                    </a:lnTo>
                    <a:lnTo>
                      <a:pt x="75" y="61"/>
                    </a:lnTo>
                    <a:lnTo>
                      <a:pt x="96" y="55"/>
                    </a:lnTo>
                    <a:lnTo>
                      <a:pt x="96" y="64"/>
                    </a:lnTo>
                    <a:lnTo>
                      <a:pt x="96" y="72"/>
                    </a:lnTo>
                    <a:lnTo>
                      <a:pt x="93" y="79"/>
                    </a:lnTo>
                    <a:lnTo>
                      <a:pt x="91" y="86"/>
                    </a:lnTo>
                    <a:lnTo>
                      <a:pt x="87" y="92"/>
                    </a:lnTo>
                    <a:lnTo>
                      <a:pt x="80" y="97"/>
                    </a:lnTo>
                    <a:lnTo>
                      <a:pt x="74" y="101"/>
                    </a:lnTo>
                    <a:lnTo>
                      <a:pt x="66" y="105"/>
                    </a:lnTo>
                    <a:lnTo>
                      <a:pt x="61" y="106"/>
                    </a:lnTo>
                    <a:lnTo>
                      <a:pt x="56" y="107"/>
                    </a:lnTo>
                    <a:lnTo>
                      <a:pt x="51" y="107"/>
                    </a:lnTo>
                    <a:lnTo>
                      <a:pt x="46" y="107"/>
                    </a:lnTo>
                    <a:lnTo>
                      <a:pt x="42" y="107"/>
                    </a:lnTo>
                    <a:lnTo>
                      <a:pt x="37" y="106"/>
                    </a:lnTo>
                    <a:lnTo>
                      <a:pt x="32" y="105"/>
                    </a:lnTo>
                    <a:lnTo>
                      <a:pt x="28" y="102"/>
                    </a:lnTo>
                    <a:lnTo>
                      <a:pt x="20" y="97"/>
                    </a:lnTo>
                    <a:lnTo>
                      <a:pt x="14" y="89"/>
                    </a:lnTo>
                    <a:lnTo>
                      <a:pt x="9" y="79"/>
                    </a:lnTo>
                    <a:lnTo>
                      <a:pt x="4" y="69"/>
                    </a:lnTo>
                    <a:close/>
                  </a:path>
                </a:pathLst>
              </a:custGeom>
              <a:solidFill>
                <a:srgbClr val="4C4C99"/>
              </a:solidFill>
              <a:ln w="9525">
                <a:noFill/>
                <a:round/>
                <a:headEnd/>
                <a:tailEnd/>
              </a:ln>
            </p:spPr>
            <p:txBody>
              <a:bodyPr/>
              <a:lstStyle/>
              <a:p>
                <a:endParaRPr lang="en-US" dirty="0"/>
              </a:p>
            </p:txBody>
          </p:sp>
          <p:sp>
            <p:nvSpPr>
              <p:cNvPr id="12" name="Freeform 11"/>
              <p:cNvSpPr>
                <a:spLocks/>
              </p:cNvSpPr>
              <p:nvPr/>
            </p:nvSpPr>
            <p:spPr bwMode="auto">
              <a:xfrm>
                <a:off x="5641975" y="2319338"/>
                <a:ext cx="200025" cy="266700"/>
              </a:xfrm>
              <a:custGeom>
                <a:avLst/>
                <a:gdLst>
                  <a:gd name="T0" fmla="*/ 0 w 85"/>
                  <a:gd name="T1" fmla="*/ 26 h 114"/>
                  <a:gd name="T2" fmla="*/ 79 w 85"/>
                  <a:gd name="T3" fmla="*/ 0 h 114"/>
                  <a:gd name="T4" fmla="*/ 85 w 85"/>
                  <a:gd name="T5" fmla="*/ 18 h 114"/>
                  <a:gd name="T6" fmla="*/ 56 w 85"/>
                  <a:gd name="T7" fmla="*/ 28 h 114"/>
                  <a:gd name="T8" fmla="*/ 83 w 85"/>
                  <a:gd name="T9" fmla="*/ 108 h 114"/>
                  <a:gd name="T10" fmla="*/ 62 w 85"/>
                  <a:gd name="T11" fmla="*/ 114 h 114"/>
                  <a:gd name="T12" fmla="*/ 34 w 85"/>
                  <a:gd name="T13" fmla="*/ 34 h 114"/>
                  <a:gd name="T14" fmla="*/ 5 w 85"/>
                  <a:gd name="T15" fmla="*/ 44 h 114"/>
                  <a:gd name="T16" fmla="*/ 0 w 85"/>
                  <a:gd name="T17" fmla="*/ 26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114"/>
                  <a:gd name="T29" fmla="*/ 85 w 8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114">
                    <a:moveTo>
                      <a:pt x="0" y="26"/>
                    </a:moveTo>
                    <a:lnTo>
                      <a:pt x="79" y="0"/>
                    </a:lnTo>
                    <a:lnTo>
                      <a:pt x="85" y="18"/>
                    </a:lnTo>
                    <a:lnTo>
                      <a:pt x="56" y="28"/>
                    </a:lnTo>
                    <a:lnTo>
                      <a:pt x="83" y="108"/>
                    </a:lnTo>
                    <a:lnTo>
                      <a:pt x="62" y="114"/>
                    </a:lnTo>
                    <a:lnTo>
                      <a:pt x="34" y="34"/>
                    </a:lnTo>
                    <a:lnTo>
                      <a:pt x="5" y="44"/>
                    </a:lnTo>
                    <a:lnTo>
                      <a:pt x="0" y="26"/>
                    </a:lnTo>
                    <a:close/>
                  </a:path>
                </a:pathLst>
              </a:custGeom>
              <a:solidFill>
                <a:srgbClr val="4C4C99"/>
              </a:solidFill>
              <a:ln w="9525">
                <a:noFill/>
                <a:round/>
                <a:headEnd/>
                <a:tailEnd/>
              </a:ln>
            </p:spPr>
            <p:txBody>
              <a:bodyPr/>
              <a:lstStyle/>
              <a:p>
                <a:endParaRPr lang="en-US" dirty="0"/>
              </a:p>
            </p:txBody>
          </p:sp>
          <p:sp>
            <p:nvSpPr>
              <p:cNvPr id="13" name="Freeform 12"/>
              <p:cNvSpPr>
                <a:spLocks/>
              </p:cNvSpPr>
              <p:nvPr/>
            </p:nvSpPr>
            <p:spPr bwMode="auto">
              <a:xfrm>
                <a:off x="3313113" y="3019425"/>
                <a:ext cx="347663" cy="390525"/>
              </a:xfrm>
              <a:custGeom>
                <a:avLst/>
                <a:gdLst>
                  <a:gd name="T0" fmla="*/ 1 w 148"/>
                  <a:gd name="T1" fmla="*/ 87 h 166"/>
                  <a:gd name="T2" fmla="*/ 1 w 148"/>
                  <a:gd name="T3" fmla="*/ 53 h 166"/>
                  <a:gd name="T4" fmla="*/ 9 w 148"/>
                  <a:gd name="T5" fmla="*/ 33 h 166"/>
                  <a:gd name="T6" fmla="*/ 17 w 148"/>
                  <a:gd name="T7" fmla="*/ 23 h 166"/>
                  <a:gd name="T8" fmla="*/ 28 w 148"/>
                  <a:gd name="T9" fmla="*/ 14 h 166"/>
                  <a:gd name="T10" fmla="*/ 40 w 148"/>
                  <a:gd name="T11" fmla="*/ 8 h 166"/>
                  <a:gd name="T12" fmla="*/ 56 w 148"/>
                  <a:gd name="T13" fmla="*/ 2 h 166"/>
                  <a:gd name="T14" fmla="*/ 72 w 148"/>
                  <a:gd name="T15" fmla="*/ 0 h 166"/>
                  <a:gd name="T16" fmla="*/ 89 w 148"/>
                  <a:gd name="T17" fmla="*/ 1 h 166"/>
                  <a:gd name="T18" fmla="*/ 103 w 148"/>
                  <a:gd name="T19" fmla="*/ 8 h 166"/>
                  <a:gd name="T20" fmla="*/ 116 w 148"/>
                  <a:gd name="T21" fmla="*/ 16 h 166"/>
                  <a:gd name="T22" fmla="*/ 126 w 148"/>
                  <a:gd name="T23" fmla="*/ 28 h 166"/>
                  <a:gd name="T24" fmla="*/ 98 w 148"/>
                  <a:gd name="T25" fmla="*/ 46 h 166"/>
                  <a:gd name="T26" fmla="*/ 91 w 148"/>
                  <a:gd name="T27" fmla="*/ 37 h 166"/>
                  <a:gd name="T28" fmla="*/ 85 w 148"/>
                  <a:gd name="T29" fmla="*/ 32 h 166"/>
                  <a:gd name="T30" fmla="*/ 72 w 148"/>
                  <a:gd name="T31" fmla="*/ 28 h 166"/>
                  <a:gd name="T32" fmla="*/ 57 w 148"/>
                  <a:gd name="T33" fmla="*/ 30 h 166"/>
                  <a:gd name="T34" fmla="*/ 43 w 148"/>
                  <a:gd name="T35" fmla="*/ 39 h 166"/>
                  <a:gd name="T36" fmla="*/ 34 w 148"/>
                  <a:gd name="T37" fmla="*/ 53 h 166"/>
                  <a:gd name="T38" fmla="*/ 33 w 148"/>
                  <a:gd name="T39" fmla="*/ 73 h 166"/>
                  <a:gd name="T40" fmla="*/ 38 w 148"/>
                  <a:gd name="T41" fmla="*/ 95 h 166"/>
                  <a:gd name="T42" fmla="*/ 48 w 148"/>
                  <a:gd name="T43" fmla="*/ 116 h 166"/>
                  <a:gd name="T44" fmla="*/ 61 w 148"/>
                  <a:gd name="T45" fmla="*/ 130 h 166"/>
                  <a:gd name="T46" fmla="*/ 76 w 148"/>
                  <a:gd name="T47" fmla="*/ 135 h 166"/>
                  <a:gd name="T48" fmla="*/ 91 w 148"/>
                  <a:gd name="T49" fmla="*/ 134 h 166"/>
                  <a:gd name="T50" fmla="*/ 104 w 148"/>
                  <a:gd name="T51" fmla="*/ 126 h 166"/>
                  <a:gd name="T52" fmla="*/ 113 w 148"/>
                  <a:gd name="T53" fmla="*/ 115 h 166"/>
                  <a:gd name="T54" fmla="*/ 114 w 148"/>
                  <a:gd name="T55" fmla="*/ 106 h 166"/>
                  <a:gd name="T56" fmla="*/ 114 w 148"/>
                  <a:gd name="T57" fmla="*/ 94 h 166"/>
                  <a:gd name="T58" fmla="*/ 148 w 148"/>
                  <a:gd name="T59" fmla="*/ 97 h 166"/>
                  <a:gd name="T60" fmla="*/ 144 w 148"/>
                  <a:gd name="T61" fmla="*/ 120 h 166"/>
                  <a:gd name="T62" fmla="*/ 136 w 148"/>
                  <a:gd name="T63" fmla="*/ 136 h 166"/>
                  <a:gd name="T64" fmla="*/ 128 w 148"/>
                  <a:gd name="T65" fmla="*/ 145 h 166"/>
                  <a:gd name="T66" fmla="*/ 118 w 148"/>
                  <a:gd name="T67" fmla="*/ 152 h 166"/>
                  <a:gd name="T68" fmla="*/ 107 w 148"/>
                  <a:gd name="T69" fmla="*/ 158 h 166"/>
                  <a:gd name="T70" fmla="*/ 93 w 148"/>
                  <a:gd name="T71" fmla="*/ 163 h 166"/>
                  <a:gd name="T72" fmla="*/ 77 w 148"/>
                  <a:gd name="T73" fmla="*/ 166 h 166"/>
                  <a:gd name="T74" fmla="*/ 62 w 148"/>
                  <a:gd name="T75" fmla="*/ 164 h 166"/>
                  <a:gd name="T76" fmla="*/ 49 w 148"/>
                  <a:gd name="T77" fmla="*/ 160 h 166"/>
                  <a:gd name="T78" fmla="*/ 31 w 148"/>
                  <a:gd name="T79" fmla="*/ 148 h 166"/>
                  <a:gd name="T80" fmla="*/ 12 w 148"/>
                  <a:gd name="T81" fmla="*/ 122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8"/>
                  <a:gd name="T124" fmla="*/ 0 h 166"/>
                  <a:gd name="T125" fmla="*/ 148 w 148"/>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8" h="166">
                    <a:moveTo>
                      <a:pt x="6" y="106"/>
                    </a:moveTo>
                    <a:lnTo>
                      <a:pt x="1" y="87"/>
                    </a:lnTo>
                    <a:lnTo>
                      <a:pt x="0" y="70"/>
                    </a:lnTo>
                    <a:lnTo>
                      <a:pt x="1" y="53"/>
                    </a:lnTo>
                    <a:lnTo>
                      <a:pt x="6" y="38"/>
                    </a:lnTo>
                    <a:lnTo>
                      <a:pt x="9" y="33"/>
                    </a:lnTo>
                    <a:lnTo>
                      <a:pt x="12" y="28"/>
                    </a:lnTo>
                    <a:lnTo>
                      <a:pt x="17" y="23"/>
                    </a:lnTo>
                    <a:lnTo>
                      <a:pt x="23" y="18"/>
                    </a:lnTo>
                    <a:lnTo>
                      <a:pt x="28" y="14"/>
                    </a:lnTo>
                    <a:lnTo>
                      <a:pt x="34" y="10"/>
                    </a:lnTo>
                    <a:lnTo>
                      <a:pt x="40" y="8"/>
                    </a:lnTo>
                    <a:lnTo>
                      <a:pt x="47" y="5"/>
                    </a:lnTo>
                    <a:lnTo>
                      <a:pt x="56" y="2"/>
                    </a:lnTo>
                    <a:lnTo>
                      <a:pt x="65" y="0"/>
                    </a:lnTo>
                    <a:lnTo>
                      <a:pt x="72" y="0"/>
                    </a:lnTo>
                    <a:lnTo>
                      <a:pt x="81" y="0"/>
                    </a:lnTo>
                    <a:lnTo>
                      <a:pt x="89" y="1"/>
                    </a:lnTo>
                    <a:lnTo>
                      <a:pt x="97" y="4"/>
                    </a:lnTo>
                    <a:lnTo>
                      <a:pt x="103" y="8"/>
                    </a:lnTo>
                    <a:lnTo>
                      <a:pt x="109" y="11"/>
                    </a:lnTo>
                    <a:lnTo>
                      <a:pt x="116" y="16"/>
                    </a:lnTo>
                    <a:lnTo>
                      <a:pt x="122" y="22"/>
                    </a:lnTo>
                    <a:lnTo>
                      <a:pt x="126" y="28"/>
                    </a:lnTo>
                    <a:lnTo>
                      <a:pt x="130" y="36"/>
                    </a:lnTo>
                    <a:lnTo>
                      <a:pt x="98" y="46"/>
                    </a:lnTo>
                    <a:lnTo>
                      <a:pt x="95" y="41"/>
                    </a:lnTo>
                    <a:lnTo>
                      <a:pt x="91" y="37"/>
                    </a:lnTo>
                    <a:lnTo>
                      <a:pt x="88" y="34"/>
                    </a:lnTo>
                    <a:lnTo>
                      <a:pt x="85" y="32"/>
                    </a:lnTo>
                    <a:lnTo>
                      <a:pt x="79" y="29"/>
                    </a:lnTo>
                    <a:lnTo>
                      <a:pt x="72" y="28"/>
                    </a:lnTo>
                    <a:lnTo>
                      <a:pt x="65" y="28"/>
                    </a:lnTo>
                    <a:lnTo>
                      <a:pt x="57" y="30"/>
                    </a:lnTo>
                    <a:lnTo>
                      <a:pt x="49" y="34"/>
                    </a:lnTo>
                    <a:lnTo>
                      <a:pt x="43" y="39"/>
                    </a:lnTo>
                    <a:lnTo>
                      <a:pt x="38" y="46"/>
                    </a:lnTo>
                    <a:lnTo>
                      <a:pt x="34" y="53"/>
                    </a:lnTo>
                    <a:lnTo>
                      <a:pt x="33" y="62"/>
                    </a:lnTo>
                    <a:lnTo>
                      <a:pt x="33" y="73"/>
                    </a:lnTo>
                    <a:lnTo>
                      <a:pt x="34" y="84"/>
                    </a:lnTo>
                    <a:lnTo>
                      <a:pt x="38" y="95"/>
                    </a:lnTo>
                    <a:lnTo>
                      <a:pt x="42" y="107"/>
                    </a:lnTo>
                    <a:lnTo>
                      <a:pt x="48" y="116"/>
                    </a:lnTo>
                    <a:lnTo>
                      <a:pt x="53" y="124"/>
                    </a:lnTo>
                    <a:lnTo>
                      <a:pt x="61" y="130"/>
                    </a:lnTo>
                    <a:lnTo>
                      <a:pt x="68" y="134"/>
                    </a:lnTo>
                    <a:lnTo>
                      <a:pt x="76" y="135"/>
                    </a:lnTo>
                    <a:lnTo>
                      <a:pt x="84" y="135"/>
                    </a:lnTo>
                    <a:lnTo>
                      <a:pt x="91" y="134"/>
                    </a:lnTo>
                    <a:lnTo>
                      <a:pt x="99" y="130"/>
                    </a:lnTo>
                    <a:lnTo>
                      <a:pt x="104" y="126"/>
                    </a:lnTo>
                    <a:lnTo>
                      <a:pt x="109" y="121"/>
                    </a:lnTo>
                    <a:lnTo>
                      <a:pt x="113" y="115"/>
                    </a:lnTo>
                    <a:lnTo>
                      <a:pt x="114" y="111"/>
                    </a:lnTo>
                    <a:lnTo>
                      <a:pt x="114" y="106"/>
                    </a:lnTo>
                    <a:lnTo>
                      <a:pt x="114" y="101"/>
                    </a:lnTo>
                    <a:lnTo>
                      <a:pt x="114" y="94"/>
                    </a:lnTo>
                    <a:lnTo>
                      <a:pt x="146" y="84"/>
                    </a:lnTo>
                    <a:lnTo>
                      <a:pt x="148" y="97"/>
                    </a:lnTo>
                    <a:lnTo>
                      <a:pt x="146" y="108"/>
                    </a:lnTo>
                    <a:lnTo>
                      <a:pt x="144" y="120"/>
                    </a:lnTo>
                    <a:lnTo>
                      <a:pt x="139" y="131"/>
                    </a:lnTo>
                    <a:lnTo>
                      <a:pt x="136" y="136"/>
                    </a:lnTo>
                    <a:lnTo>
                      <a:pt x="132" y="141"/>
                    </a:lnTo>
                    <a:lnTo>
                      <a:pt x="128" y="145"/>
                    </a:lnTo>
                    <a:lnTo>
                      <a:pt x="123" y="149"/>
                    </a:lnTo>
                    <a:lnTo>
                      <a:pt x="118" y="152"/>
                    </a:lnTo>
                    <a:lnTo>
                      <a:pt x="113" y="155"/>
                    </a:lnTo>
                    <a:lnTo>
                      <a:pt x="107" y="158"/>
                    </a:lnTo>
                    <a:lnTo>
                      <a:pt x="100" y="160"/>
                    </a:lnTo>
                    <a:lnTo>
                      <a:pt x="93" y="163"/>
                    </a:lnTo>
                    <a:lnTo>
                      <a:pt x="85" y="164"/>
                    </a:lnTo>
                    <a:lnTo>
                      <a:pt x="77" y="166"/>
                    </a:lnTo>
                    <a:lnTo>
                      <a:pt x="70" y="166"/>
                    </a:lnTo>
                    <a:lnTo>
                      <a:pt x="62" y="164"/>
                    </a:lnTo>
                    <a:lnTo>
                      <a:pt x="56" y="163"/>
                    </a:lnTo>
                    <a:lnTo>
                      <a:pt x="49" y="160"/>
                    </a:lnTo>
                    <a:lnTo>
                      <a:pt x="43" y="157"/>
                    </a:lnTo>
                    <a:lnTo>
                      <a:pt x="31" y="148"/>
                    </a:lnTo>
                    <a:lnTo>
                      <a:pt x="21" y="136"/>
                    </a:lnTo>
                    <a:lnTo>
                      <a:pt x="12" y="122"/>
                    </a:lnTo>
                    <a:lnTo>
                      <a:pt x="6" y="106"/>
                    </a:lnTo>
                    <a:close/>
                  </a:path>
                </a:pathLst>
              </a:custGeom>
              <a:solidFill>
                <a:srgbClr val="4C4C99"/>
              </a:solidFill>
              <a:ln w="9525">
                <a:noFill/>
                <a:round/>
                <a:headEnd/>
                <a:tailEnd/>
              </a:ln>
            </p:spPr>
            <p:txBody>
              <a:bodyPr/>
              <a:lstStyle/>
              <a:p>
                <a:endParaRPr lang="en-US" dirty="0"/>
              </a:p>
            </p:txBody>
          </p:sp>
          <p:sp>
            <p:nvSpPr>
              <p:cNvPr id="14" name="Freeform 13"/>
              <p:cNvSpPr>
                <a:spLocks/>
              </p:cNvSpPr>
              <p:nvPr/>
            </p:nvSpPr>
            <p:spPr bwMode="auto">
              <a:xfrm>
                <a:off x="3665538" y="2889250"/>
                <a:ext cx="366713" cy="395288"/>
              </a:xfrm>
              <a:custGeom>
                <a:avLst/>
                <a:gdLst>
                  <a:gd name="T0" fmla="*/ 106 w 156"/>
                  <a:gd name="T1" fmla="*/ 6 h 168"/>
                  <a:gd name="T2" fmla="*/ 100 w 156"/>
                  <a:gd name="T3" fmla="*/ 4 h 168"/>
                  <a:gd name="T4" fmla="*/ 94 w 156"/>
                  <a:gd name="T5" fmla="*/ 3 h 168"/>
                  <a:gd name="T6" fmla="*/ 88 w 156"/>
                  <a:gd name="T7" fmla="*/ 1 h 168"/>
                  <a:gd name="T8" fmla="*/ 80 w 156"/>
                  <a:gd name="T9" fmla="*/ 0 h 168"/>
                  <a:gd name="T10" fmla="*/ 74 w 156"/>
                  <a:gd name="T11" fmla="*/ 1 h 168"/>
                  <a:gd name="T12" fmla="*/ 66 w 156"/>
                  <a:gd name="T13" fmla="*/ 1 h 168"/>
                  <a:gd name="T14" fmla="*/ 59 w 156"/>
                  <a:gd name="T15" fmla="*/ 3 h 168"/>
                  <a:gd name="T16" fmla="*/ 51 w 156"/>
                  <a:gd name="T17" fmla="*/ 5 h 168"/>
                  <a:gd name="T18" fmla="*/ 43 w 156"/>
                  <a:gd name="T19" fmla="*/ 8 h 168"/>
                  <a:gd name="T20" fmla="*/ 36 w 156"/>
                  <a:gd name="T21" fmla="*/ 12 h 168"/>
                  <a:gd name="T22" fmla="*/ 29 w 156"/>
                  <a:gd name="T23" fmla="*/ 15 h 168"/>
                  <a:gd name="T24" fmla="*/ 24 w 156"/>
                  <a:gd name="T25" fmla="*/ 19 h 168"/>
                  <a:gd name="T26" fmla="*/ 19 w 156"/>
                  <a:gd name="T27" fmla="*/ 24 h 168"/>
                  <a:gd name="T28" fmla="*/ 14 w 156"/>
                  <a:gd name="T29" fmla="*/ 29 h 168"/>
                  <a:gd name="T30" fmla="*/ 10 w 156"/>
                  <a:gd name="T31" fmla="*/ 35 h 168"/>
                  <a:gd name="T32" fmla="*/ 8 w 156"/>
                  <a:gd name="T33" fmla="*/ 40 h 168"/>
                  <a:gd name="T34" fmla="*/ 1 w 156"/>
                  <a:gd name="T35" fmla="*/ 55 h 168"/>
                  <a:gd name="T36" fmla="*/ 0 w 156"/>
                  <a:gd name="T37" fmla="*/ 71 h 168"/>
                  <a:gd name="T38" fmla="*/ 1 w 156"/>
                  <a:gd name="T39" fmla="*/ 89 h 168"/>
                  <a:gd name="T40" fmla="*/ 6 w 156"/>
                  <a:gd name="T41" fmla="*/ 108 h 168"/>
                  <a:gd name="T42" fmla="*/ 10 w 156"/>
                  <a:gd name="T43" fmla="*/ 119 h 168"/>
                  <a:gd name="T44" fmla="*/ 14 w 156"/>
                  <a:gd name="T45" fmla="*/ 128 h 168"/>
                  <a:gd name="T46" fmla="*/ 19 w 156"/>
                  <a:gd name="T47" fmla="*/ 135 h 168"/>
                  <a:gd name="T48" fmla="*/ 24 w 156"/>
                  <a:gd name="T49" fmla="*/ 143 h 168"/>
                  <a:gd name="T50" fmla="*/ 29 w 156"/>
                  <a:gd name="T51" fmla="*/ 149 h 168"/>
                  <a:gd name="T52" fmla="*/ 36 w 156"/>
                  <a:gd name="T53" fmla="*/ 154 h 168"/>
                  <a:gd name="T54" fmla="*/ 42 w 156"/>
                  <a:gd name="T55" fmla="*/ 159 h 168"/>
                  <a:gd name="T56" fmla="*/ 50 w 156"/>
                  <a:gd name="T57" fmla="*/ 163 h 168"/>
                  <a:gd name="T58" fmla="*/ 56 w 156"/>
                  <a:gd name="T59" fmla="*/ 166 h 168"/>
                  <a:gd name="T60" fmla="*/ 61 w 156"/>
                  <a:gd name="T61" fmla="*/ 167 h 168"/>
                  <a:gd name="T62" fmla="*/ 68 w 156"/>
                  <a:gd name="T63" fmla="*/ 168 h 168"/>
                  <a:gd name="T64" fmla="*/ 75 w 156"/>
                  <a:gd name="T65" fmla="*/ 168 h 168"/>
                  <a:gd name="T66" fmla="*/ 82 w 156"/>
                  <a:gd name="T67" fmla="*/ 168 h 168"/>
                  <a:gd name="T68" fmla="*/ 89 w 156"/>
                  <a:gd name="T69" fmla="*/ 167 h 168"/>
                  <a:gd name="T70" fmla="*/ 97 w 156"/>
                  <a:gd name="T71" fmla="*/ 166 h 168"/>
                  <a:gd name="T72" fmla="*/ 105 w 156"/>
                  <a:gd name="T73" fmla="*/ 163 h 168"/>
                  <a:gd name="T74" fmla="*/ 112 w 156"/>
                  <a:gd name="T75" fmla="*/ 161 h 168"/>
                  <a:gd name="T76" fmla="*/ 119 w 156"/>
                  <a:gd name="T77" fmla="*/ 158 h 168"/>
                  <a:gd name="T78" fmla="*/ 125 w 156"/>
                  <a:gd name="T79" fmla="*/ 154 h 168"/>
                  <a:gd name="T80" fmla="*/ 131 w 156"/>
                  <a:gd name="T81" fmla="*/ 150 h 168"/>
                  <a:gd name="T82" fmla="*/ 137 w 156"/>
                  <a:gd name="T83" fmla="*/ 145 h 168"/>
                  <a:gd name="T84" fmla="*/ 140 w 156"/>
                  <a:gd name="T85" fmla="*/ 140 h 168"/>
                  <a:gd name="T86" fmla="*/ 144 w 156"/>
                  <a:gd name="T87" fmla="*/ 135 h 168"/>
                  <a:gd name="T88" fmla="*/ 147 w 156"/>
                  <a:gd name="T89" fmla="*/ 130 h 168"/>
                  <a:gd name="T90" fmla="*/ 153 w 156"/>
                  <a:gd name="T91" fmla="*/ 115 h 168"/>
                  <a:gd name="T92" fmla="*/ 156 w 156"/>
                  <a:gd name="T93" fmla="*/ 98 h 168"/>
                  <a:gd name="T94" fmla="*/ 154 w 156"/>
                  <a:gd name="T95" fmla="*/ 80 h 168"/>
                  <a:gd name="T96" fmla="*/ 149 w 156"/>
                  <a:gd name="T97" fmla="*/ 61 h 168"/>
                  <a:gd name="T98" fmla="*/ 145 w 156"/>
                  <a:gd name="T99" fmla="*/ 51 h 168"/>
                  <a:gd name="T100" fmla="*/ 142 w 156"/>
                  <a:gd name="T101" fmla="*/ 42 h 168"/>
                  <a:gd name="T102" fmla="*/ 137 w 156"/>
                  <a:gd name="T103" fmla="*/ 35 h 168"/>
                  <a:gd name="T104" fmla="*/ 131 w 156"/>
                  <a:gd name="T105" fmla="*/ 27 h 168"/>
                  <a:gd name="T106" fmla="*/ 126 w 156"/>
                  <a:gd name="T107" fmla="*/ 20 h 168"/>
                  <a:gd name="T108" fmla="*/ 120 w 156"/>
                  <a:gd name="T109" fmla="*/ 15 h 168"/>
                  <a:gd name="T110" fmla="*/ 112 w 156"/>
                  <a:gd name="T111" fmla="*/ 10 h 168"/>
                  <a:gd name="T112" fmla="*/ 106 w 156"/>
                  <a:gd name="T113" fmla="*/ 6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6"/>
                  <a:gd name="T172" fmla="*/ 0 h 168"/>
                  <a:gd name="T173" fmla="*/ 156 w 156"/>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6" h="168">
                    <a:moveTo>
                      <a:pt x="106" y="6"/>
                    </a:moveTo>
                    <a:lnTo>
                      <a:pt x="100" y="4"/>
                    </a:lnTo>
                    <a:lnTo>
                      <a:pt x="94" y="3"/>
                    </a:lnTo>
                    <a:lnTo>
                      <a:pt x="88" y="1"/>
                    </a:lnTo>
                    <a:lnTo>
                      <a:pt x="80" y="0"/>
                    </a:lnTo>
                    <a:lnTo>
                      <a:pt x="74" y="1"/>
                    </a:lnTo>
                    <a:lnTo>
                      <a:pt x="66" y="1"/>
                    </a:lnTo>
                    <a:lnTo>
                      <a:pt x="59" y="3"/>
                    </a:lnTo>
                    <a:lnTo>
                      <a:pt x="51" y="5"/>
                    </a:lnTo>
                    <a:lnTo>
                      <a:pt x="43" y="8"/>
                    </a:lnTo>
                    <a:lnTo>
                      <a:pt x="36" y="12"/>
                    </a:lnTo>
                    <a:lnTo>
                      <a:pt x="29" y="15"/>
                    </a:lnTo>
                    <a:lnTo>
                      <a:pt x="24" y="19"/>
                    </a:lnTo>
                    <a:lnTo>
                      <a:pt x="19" y="24"/>
                    </a:lnTo>
                    <a:lnTo>
                      <a:pt x="14" y="29"/>
                    </a:lnTo>
                    <a:lnTo>
                      <a:pt x="10" y="35"/>
                    </a:lnTo>
                    <a:lnTo>
                      <a:pt x="8" y="40"/>
                    </a:lnTo>
                    <a:lnTo>
                      <a:pt x="1" y="55"/>
                    </a:lnTo>
                    <a:lnTo>
                      <a:pt x="0" y="71"/>
                    </a:lnTo>
                    <a:lnTo>
                      <a:pt x="1" y="89"/>
                    </a:lnTo>
                    <a:lnTo>
                      <a:pt x="6" y="108"/>
                    </a:lnTo>
                    <a:lnTo>
                      <a:pt x="10" y="119"/>
                    </a:lnTo>
                    <a:lnTo>
                      <a:pt x="14" y="128"/>
                    </a:lnTo>
                    <a:lnTo>
                      <a:pt x="19" y="135"/>
                    </a:lnTo>
                    <a:lnTo>
                      <a:pt x="24" y="143"/>
                    </a:lnTo>
                    <a:lnTo>
                      <a:pt x="29" y="149"/>
                    </a:lnTo>
                    <a:lnTo>
                      <a:pt x="36" y="154"/>
                    </a:lnTo>
                    <a:lnTo>
                      <a:pt x="42" y="159"/>
                    </a:lnTo>
                    <a:lnTo>
                      <a:pt x="50" y="163"/>
                    </a:lnTo>
                    <a:lnTo>
                      <a:pt x="56" y="166"/>
                    </a:lnTo>
                    <a:lnTo>
                      <a:pt x="61" y="167"/>
                    </a:lnTo>
                    <a:lnTo>
                      <a:pt x="68" y="168"/>
                    </a:lnTo>
                    <a:lnTo>
                      <a:pt x="75" y="168"/>
                    </a:lnTo>
                    <a:lnTo>
                      <a:pt x="82" y="168"/>
                    </a:lnTo>
                    <a:lnTo>
                      <a:pt x="89" y="167"/>
                    </a:lnTo>
                    <a:lnTo>
                      <a:pt x="97" y="166"/>
                    </a:lnTo>
                    <a:lnTo>
                      <a:pt x="105" y="163"/>
                    </a:lnTo>
                    <a:lnTo>
                      <a:pt x="112" y="161"/>
                    </a:lnTo>
                    <a:lnTo>
                      <a:pt x="119" y="158"/>
                    </a:lnTo>
                    <a:lnTo>
                      <a:pt x="125" y="154"/>
                    </a:lnTo>
                    <a:lnTo>
                      <a:pt x="131" y="150"/>
                    </a:lnTo>
                    <a:lnTo>
                      <a:pt x="137" y="145"/>
                    </a:lnTo>
                    <a:lnTo>
                      <a:pt x="140" y="140"/>
                    </a:lnTo>
                    <a:lnTo>
                      <a:pt x="144" y="135"/>
                    </a:lnTo>
                    <a:lnTo>
                      <a:pt x="147" y="130"/>
                    </a:lnTo>
                    <a:lnTo>
                      <a:pt x="153" y="115"/>
                    </a:lnTo>
                    <a:lnTo>
                      <a:pt x="156" y="98"/>
                    </a:lnTo>
                    <a:lnTo>
                      <a:pt x="154" y="80"/>
                    </a:lnTo>
                    <a:lnTo>
                      <a:pt x="149" y="61"/>
                    </a:lnTo>
                    <a:lnTo>
                      <a:pt x="145" y="51"/>
                    </a:lnTo>
                    <a:lnTo>
                      <a:pt x="142" y="42"/>
                    </a:lnTo>
                    <a:lnTo>
                      <a:pt x="137" y="35"/>
                    </a:lnTo>
                    <a:lnTo>
                      <a:pt x="131" y="27"/>
                    </a:lnTo>
                    <a:lnTo>
                      <a:pt x="126" y="20"/>
                    </a:lnTo>
                    <a:lnTo>
                      <a:pt x="120" y="15"/>
                    </a:lnTo>
                    <a:lnTo>
                      <a:pt x="112" y="10"/>
                    </a:lnTo>
                    <a:lnTo>
                      <a:pt x="106" y="6"/>
                    </a:lnTo>
                    <a:close/>
                  </a:path>
                </a:pathLst>
              </a:custGeom>
              <a:solidFill>
                <a:srgbClr val="4C4C99"/>
              </a:solidFill>
              <a:ln w="9525">
                <a:noFill/>
                <a:round/>
                <a:headEnd/>
                <a:tailEnd/>
              </a:ln>
            </p:spPr>
            <p:txBody>
              <a:bodyPr/>
              <a:lstStyle/>
              <a:p>
                <a:endParaRPr lang="en-US" dirty="0"/>
              </a:p>
            </p:txBody>
          </p:sp>
          <p:sp>
            <p:nvSpPr>
              <p:cNvPr id="15" name="Freeform 14"/>
              <p:cNvSpPr>
                <a:spLocks/>
              </p:cNvSpPr>
              <p:nvPr/>
            </p:nvSpPr>
            <p:spPr bwMode="auto">
              <a:xfrm>
                <a:off x="4013200" y="2746375"/>
                <a:ext cx="401638" cy="444500"/>
              </a:xfrm>
              <a:custGeom>
                <a:avLst/>
                <a:gdLst>
                  <a:gd name="T0" fmla="*/ 50 w 171"/>
                  <a:gd name="T1" fmla="*/ 189 h 189"/>
                  <a:gd name="T2" fmla="*/ 0 w 171"/>
                  <a:gd name="T3" fmla="*/ 39 h 189"/>
                  <a:gd name="T4" fmla="*/ 32 w 171"/>
                  <a:gd name="T5" fmla="*/ 28 h 189"/>
                  <a:gd name="T6" fmla="*/ 126 w 171"/>
                  <a:gd name="T7" fmla="*/ 112 h 189"/>
                  <a:gd name="T8" fmla="*/ 92 w 171"/>
                  <a:gd name="T9" fmla="*/ 9 h 189"/>
                  <a:gd name="T10" fmla="*/ 121 w 171"/>
                  <a:gd name="T11" fmla="*/ 0 h 189"/>
                  <a:gd name="T12" fmla="*/ 171 w 171"/>
                  <a:gd name="T13" fmla="*/ 148 h 189"/>
                  <a:gd name="T14" fmla="*/ 140 w 171"/>
                  <a:gd name="T15" fmla="*/ 158 h 189"/>
                  <a:gd name="T16" fmla="*/ 43 w 171"/>
                  <a:gd name="T17" fmla="*/ 73 h 189"/>
                  <a:gd name="T18" fmla="*/ 79 w 171"/>
                  <a:gd name="T19" fmla="*/ 178 h 189"/>
                  <a:gd name="T20" fmla="*/ 50 w 171"/>
                  <a:gd name="T21" fmla="*/ 189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1"/>
                  <a:gd name="T34" fmla="*/ 0 h 189"/>
                  <a:gd name="T35" fmla="*/ 171 w 171"/>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1" h="189">
                    <a:moveTo>
                      <a:pt x="50" y="189"/>
                    </a:moveTo>
                    <a:lnTo>
                      <a:pt x="0" y="39"/>
                    </a:lnTo>
                    <a:lnTo>
                      <a:pt x="32" y="28"/>
                    </a:lnTo>
                    <a:lnTo>
                      <a:pt x="126" y="112"/>
                    </a:lnTo>
                    <a:lnTo>
                      <a:pt x="92" y="9"/>
                    </a:lnTo>
                    <a:lnTo>
                      <a:pt x="121" y="0"/>
                    </a:lnTo>
                    <a:lnTo>
                      <a:pt x="171" y="148"/>
                    </a:lnTo>
                    <a:lnTo>
                      <a:pt x="140" y="158"/>
                    </a:lnTo>
                    <a:lnTo>
                      <a:pt x="43" y="73"/>
                    </a:lnTo>
                    <a:lnTo>
                      <a:pt x="79" y="178"/>
                    </a:lnTo>
                    <a:lnTo>
                      <a:pt x="50" y="189"/>
                    </a:lnTo>
                    <a:close/>
                  </a:path>
                </a:pathLst>
              </a:custGeom>
              <a:solidFill>
                <a:srgbClr val="4C4C99"/>
              </a:solidFill>
              <a:ln w="9525">
                <a:noFill/>
                <a:round/>
                <a:headEnd/>
                <a:tailEnd/>
              </a:ln>
            </p:spPr>
            <p:txBody>
              <a:bodyPr/>
              <a:lstStyle/>
              <a:p>
                <a:endParaRPr lang="en-US" dirty="0"/>
              </a:p>
            </p:txBody>
          </p:sp>
          <p:sp>
            <p:nvSpPr>
              <p:cNvPr id="16" name="Freeform 15"/>
              <p:cNvSpPr>
                <a:spLocks/>
              </p:cNvSpPr>
              <p:nvPr/>
            </p:nvSpPr>
            <p:spPr bwMode="auto">
              <a:xfrm>
                <a:off x="5029200" y="2608263"/>
                <a:ext cx="104775" cy="84138"/>
              </a:xfrm>
              <a:custGeom>
                <a:avLst/>
                <a:gdLst>
                  <a:gd name="T0" fmla="*/ 35 w 45"/>
                  <a:gd name="T1" fmla="*/ 0 h 36"/>
                  <a:gd name="T2" fmla="*/ 37 w 45"/>
                  <a:gd name="T3" fmla="*/ 2 h 36"/>
                  <a:gd name="T4" fmla="*/ 40 w 45"/>
                  <a:gd name="T5" fmla="*/ 3 h 36"/>
                  <a:gd name="T6" fmla="*/ 43 w 45"/>
                  <a:gd name="T7" fmla="*/ 7 h 36"/>
                  <a:gd name="T8" fmla="*/ 44 w 45"/>
                  <a:gd name="T9" fmla="*/ 11 h 36"/>
                  <a:gd name="T10" fmla="*/ 45 w 45"/>
                  <a:gd name="T11" fmla="*/ 14 h 36"/>
                  <a:gd name="T12" fmla="*/ 45 w 45"/>
                  <a:gd name="T13" fmla="*/ 18 h 36"/>
                  <a:gd name="T14" fmla="*/ 44 w 45"/>
                  <a:gd name="T15" fmla="*/ 21 h 36"/>
                  <a:gd name="T16" fmla="*/ 43 w 45"/>
                  <a:gd name="T17" fmla="*/ 23 h 36"/>
                  <a:gd name="T18" fmla="*/ 40 w 45"/>
                  <a:gd name="T19" fmla="*/ 25 h 36"/>
                  <a:gd name="T20" fmla="*/ 39 w 45"/>
                  <a:gd name="T21" fmla="*/ 26 h 36"/>
                  <a:gd name="T22" fmla="*/ 36 w 45"/>
                  <a:gd name="T23" fmla="*/ 27 h 36"/>
                  <a:gd name="T24" fmla="*/ 32 w 45"/>
                  <a:gd name="T25" fmla="*/ 28 h 36"/>
                  <a:gd name="T26" fmla="*/ 9 w 45"/>
                  <a:gd name="T27" fmla="*/ 36 h 36"/>
                  <a:gd name="T28" fmla="*/ 0 w 45"/>
                  <a:gd name="T29" fmla="*/ 11 h 36"/>
                  <a:gd name="T30" fmla="*/ 23 w 45"/>
                  <a:gd name="T31" fmla="*/ 2 h 36"/>
                  <a:gd name="T32" fmla="*/ 27 w 45"/>
                  <a:gd name="T33" fmla="*/ 0 h 36"/>
                  <a:gd name="T34" fmla="*/ 30 w 45"/>
                  <a:gd name="T35" fmla="*/ 0 h 36"/>
                  <a:gd name="T36" fmla="*/ 32 w 45"/>
                  <a:gd name="T37" fmla="*/ 0 h 36"/>
                  <a:gd name="T38" fmla="*/ 35 w 4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36"/>
                  <a:gd name="T62" fmla="*/ 45 w 4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36">
                    <a:moveTo>
                      <a:pt x="35" y="0"/>
                    </a:moveTo>
                    <a:lnTo>
                      <a:pt x="37" y="2"/>
                    </a:lnTo>
                    <a:lnTo>
                      <a:pt x="40" y="3"/>
                    </a:lnTo>
                    <a:lnTo>
                      <a:pt x="43" y="7"/>
                    </a:lnTo>
                    <a:lnTo>
                      <a:pt x="44" y="11"/>
                    </a:lnTo>
                    <a:lnTo>
                      <a:pt x="45" y="14"/>
                    </a:lnTo>
                    <a:lnTo>
                      <a:pt x="45" y="18"/>
                    </a:lnTo>
                    <a:lnTo>
                      <a:pt x="44" y="21"/>
                    </a:lnTo>
                    <a:lnTo>
                      <a:pt x="43" y="23"/>
                    </a:lnTo>
                    <a:lnTo>
                      <a:pt x="40" y="25"/>
                    </a:lnTo>
                    <a:lnTo>
                      <a:pt x="39" y="26"/>
                    </a:lnTo>
                    <a:lnTo>
                      <a:pt x="36" y="27"/>
                    </a:lnTo>
                    <a:lnTo>
                      <a:pt x="32" y="28"/>
                    </a:lnTo>
                    <a:lnTo>
                      <a:pt x="9" y="36"/>
                    </a:lnTo>
                    <a:lnTo>
                      <a:pt x="0" y="11"/>
                    </a:lnTo>
                    <a:lnTo>
                      <a:pt x="23" y="2"/>
                    </a:lnTo>
                    <a:lnTo>
                      <a:pt x="27" y="0"/>
                    </a:lnTo>
                    <a:lnTo>
                      <a:pt x="30" y="0"/>
                    </a:lnTo>
                    <a:lnTo>
                      <a:pt x="32" y="0"/>
                    </a:lnTo>
                    <a:lnTo>
                      <a:pt x="35" y="0"/>
                    </a:lnTo>
                    <a:close/>
                  </a:path>
                </a:pathLst>
              </a:custGeom>
              <a:solidFill>
                <a:srgbClr val="FFFFFF"/>
              </a:solidFill>
              <a:ln w="9525">
                <a:noFill/>
                <a:round/>
                <a:headEnd/>
                <a:tailEnd/>
              </a:ln>
            </p:spPr>
            <p:txBody>
              <a:bodyPr/>
              <a:lstStyle/>
              <a:p>
                <a:endParaRPr lang="en-US" dirty="0"/>
              </a:p>
            </p:txBody>
          </p:sp>
          <p:sp>
            <p:nvSpPr>
              <p:cNvPr id="17" name="Freeform 16"/>
              <p:cNvSpPr>
                <a:spLocks/>
              </p:cNvSpPr>
              <p:nvPr/>
            </p:nvSpPr>
            <p:spPr bwMode="auto">
              <a:xfrm>
                <a:off x="5308600" y="2551113"/>
                <a:ext cx="60325" cy="101600"/>
              </a:xfrm>
              <a:custGeom>
                <a:avLst/>
                <a:gdLst>
                  <a:gd name="T0" fmla="*/ 26 w 26"/>
                  <a:gd name="T1" fmla="*/ 35 h 43"/>
                  <a:gd name="T2" fmla="*/ 0 w 26"/>
                  <a:gd name="T3" fmla="*/ 43 h 43"/>
                  <a:gd name="T4" fmla="*/ 0 w 26"/>
                  <a:gd name="T5" fmla="*/ 0 h 43"/>
                  <a:gd name="T6" fmla="*/ 26 w 26"/>
                  <a:gd name="T7" fmla="*/ 35 h 43"/>
                  <a:gd name="T8" fmla="*/ 0 60000 65536"/>
                  <a:gd name="T9" fmla="*/ 0 60000 65536"/>
                  <a:gd name="T10" fmla="*/ 0 60000 65536"/>
                  <a:gd name="T11" fmla="*/ 0 60000 65536"/>
                  <a:gd name="T12" fmla="*/ 0 w 26"/>
                  <a:gd name="T13" fmla="*/ 0 h 43"/>
                  <a:gd name="T14" fmla="*/ 26 w 26"/>
                  <a:gd name="T15" fmla="*/ 43 h 43"/>
                </a:gdLst>
                <a:ahLst/>
                <a:cxnLst>
                  <a:cxn ang="T8">
                    <a:pos x="T0" y="T1"/>
                  </a:cxn>
                  <a:cxn ang="T9">
                    <a:pos x="T2" y="T3"/>
                  </a:cxn>
                  <a:cxn ang="T10">
                    <a:pos x="T4" y="T5"/>
                  </a:cxn>
                  <a:cxn ang="T11">
                    <a:pos x="T6" y="T7"/>
                  </a:cxn>
                </a:cxnLst>
                <a:rect l="T12" t="T13" r="T14" b="T15"/>
                <a:pathLst>
                  <a:path w="26" h="43">
                    <a:moveTo>
                      <a:pt x="26" y="35"/>
                    </a:moveTo>
                    <a:lnTo>
                      <a:pt x="0" y="43"/>
                    </a:lnTo>
                    <a:lnTo>
                      <a:pt x="0" y="0"/>
                    </a:lnTo>
                    <a:lnTo>
                      <a:pt x="26" y="35"/>
                    </a:lnTo>
                    <a:close/>
                  </a:path>
                </a:pathLst>
              </a:custGeom>
              <a:solidFill>
                <a:srgbClr val="FFFFFF"/>
              </a:solidFill>
              <a:ln w="9525">
                <a:noFill/>
                <a:round/>
                <a:headEnd/>
                <a:tailEnd/>
              </a:ln>
            </p:spPr>
            <p:txBody>
              <a:bodyPr/>
              <a:lstStyle/>
              <a:p>
                <a:endParaRPr lang="en-US" dirty="0"/>
              </a:p>
            </p:txBody>
          </p:sp>
          <p:sp>
            <p:nvSpPr>
              <p:cNvPr id="18" name="Freeform 17"/>
              <p:cNvSpPr>
                <a:spLocks/>
              </p:cNvSpPr>
              <p:nvPr/>
            </p:nvSpPr>
            <p:spPr bwMode="auto">
              <a:xfrm>
                <a:off x="3740150" y="2957513"/>
                <a:ext cx="214313" cy="258763"/>
              </a:xfrm>
              <a:custGeom>
                <a:avLst/>
                <a:gdLst>
                  <a:gd name="T0" fmla="*/ 29 w 91"/>
                  <a:gd name="T1" fmla="*/ 105 h 110"/>
                  <a:gd name="T2" fmla="*/ 22 w 91"/>
                  <a:gd name="T3" fmla="*/ 99 h 110"/>
                  <a:gd name="T4" fmla="*/ 15 w 91"/>
                  <a:gd name="T5" fmla="*/ 91 h 110"/>
                  <a:gd name="T6" fmla="*/ 10 w 91"/>
                  <a:gd name="T7" fmla="*/ 81 h 110"/>
                  <a:gd name="T8" fmla="*/ 5 w 91"/>
                  <a:gd name="T9" fmla="*/ 69 h 110"/>
                  <a:gd name="T10" fmla="*/ 1 w 91"/>
                  <a:gd name="T11" fmla="*/ 58 h 110"/>
                  <a:gd name="T12" fmla="*/ 0 w 91"/>
                  <a:gd name="T13" fmla="*/ 46 h 110"/>
                  <a:gd name="T14" fmla="*/ 0 w 91"/>
                  <a:gd name="T15" fmla="*/ 36 h 110"/>
                  <a:gd name="T16" fmla="*/ 3 w 91"/>
                  <a:gd name="T17" fmla="*/ 27 h 110"/>
                  <a:gd name="T18" fmla="*/ 6 w 91"/>
                  <a:gd name="T19" fmla="*/ 20 h 110"/>
                  <a:gd name="T20" fmla="*/ 13 w 91"/>
                  <a:gd name="T21" fmla="*/ 12 h 110"/>
                  <a:gd name="T22" fmla="*/ 19 w 91"/>
                  <a:gd name="T23" fmla="*/ 7 h 110"/>
                  <a:gd name="T24" fmla="*/ 28 w 91"/>
                  <a:gd name="T25" fmla="*/ 3 h 110"/>
                  <a:gd name="T26" fmla="*/ 37 w 91"/>
                  <a:gd name="T27" fmla="*/ 0 h 110"/>
                  <a:gd name="T28" fmla="*/ 46 w 91"/>
                  <a:gd name="T29" fmla="*/ 0 h 110"/>
                  <a:gd name="T30" fmla="*/ 54 w 91"/>
                  <a:gd name="T31" fmla="*/ 3 h 110"/>
                  <a:gd name="T32" fmla="*/ 62 w 91"/>
                  <a:gd name="T33" fmla="*/ 7 h 110"/>
                  <a:gd name="T34" fmla="*/ 70 w 91"/>
                  <a:gd name="T35" fmla="*/ 13 h 110"/>
                  <a:gd name="T36" fmla="*/ 77 w 91"/>
                  <a:gd name="T37" fmla="*/ 21 h 110"/>
                  <a:gd name="T38" fmla="*/ 82 w 91"/>
                  <a:gd name="T39" fmla="*/ 31 h 110"/>
                  <a:gd name="T40" fmla="*/ 85 w 91"/>
                  <a:gd name="T41" fmla="*/ 42 h 110"/>
                  <a:gd name="T42" fmla="*/ 89 w 91"/>
                  <a:gd name="T43" fmla="*/ 54 h 110"/>
                  <a:gd name="T44" fmla="*/ 91 w 91"/>
                  <a:gd name="T45" fmla="*/ 65 h 110"/>
                  <a:gd name="T46" fmla="*/ 91 w 91"/>
                  <a:gd name="T47" fmla="*/ 76 h 110"/>
                  <a:gd name="T48" fmla="*/ 88 w 91"/>
                  <a:gd name="T49" fmla="*/ 85 h 110"/>
                  <a:gd name="T50" fmla="*/ 84 w 91"/>
                  <a:gd name="T51" fmla="*/ 92 h 110"/>
                  <a:gd name="T52" fmla="*/ 79 w 91"/>
                  <a:gd name="T53" fmla="*/ 99 h 110"/>
                  <a:gd name="T54" fmla="*/ 71 w 91"/>
                  <a:gd name="T55" fmla="*/ 105 h 110"/>
                  <a:gd name="T56" fmla="*/ 64 w 91"/>
                  <a:gd name="T57" fmla="*/ 109 h 110"/>
                  <a:gd name="T58" fmla="*/ 55 w 91"/>
                  <a:gd name="T59" fmla="*/ 110 h 110"/>
                  <a:gd name="T60" fmla="*/ 46 w 91"/>
                  <a:gd name="T61" fmla="*/ 110 h 110"/>
                  <a:gd name="T62" fmla="*/ 37 w 91"/>
                  <a:gd name="T63" fmla="*/ 109 h 110"/>
                  <a:gd name="T64" fmla="*/ 29 w 91"/>
                  <a:gd name="T65" fmla="*/ 10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110"/>
                  <a:gd name="T101" fmla="*/ 91 w 91"/>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110">
                    <a:moveTo>
                      <a:pt x="29" y="105"/>
                    </a:moveTo>
                    <a:lnTo>
                      <a:pt x="22" y="99"/>
                    </a:lnTo>
                    <a:lnTo>
                      <a:pt x="15" y="91"/>
                    </a:lnTo>
                    <a:lnTo>
                      <a:pt x="10" y="81"/>
                    </a:lnTo>
                    <a:lnTo>
                      <a:pt x="5" y="69"/>
                    </a:lnTo>
                    <a:lnTo>
                      <a:pt x="1" y="58"/>
                    </a:lnTo>
                    <a:lnTo>
                      <a:pt x="0" y="46"/>
                    </a:lnTo>
                    <a:lnTo>
                      <a:pt x="0" y="36"/>
                    </a:lnTo>
                    <a:lnTo>
                      <a:pt x="3" y="27"/>
                    </a:lnTo>
                    <a:lnTo>
                      <a:pt x="6" y="20"/>
                    </a:lnTo>
                    <a:lnTo>
                      <a:pt x="13" y="12"/>
                    </a:lnTo>
                    <a:lnTo>
                      <a:pt x="19" y="7"/>
                    </a:lnTo>
                    <a:lnTo>
                      <a:pt x="28" y="3"/>
                    </a:lnTo>
                    <a:lnTo>
                      <a:pt x="37" y="0"/>
                    </a:lnTo>
                    <a:lnTo>
                      <a:pt x="46" y="0"/>
                    </a:lnTo>
                    <a:lnTo>
                      <a:pt x="54" y="3"/>
                    </a:lnTo>
                    <a:lnTo>
                      <a:pt x="62" y="7"/>
                    </a:lnTo>
                    <a:lnTo>
                      <a:pt x="70" y="13"/>
                    </a:lnTo>
                    <a:lnTo>
                      <a:pt x="77" y="21"/>
                    </a:lnTo>
                    <a:lnTo>
                      <a:pt x="82" y="31"/>
                    </a:lnTo>
                    <a:lnTo>
                      <a:pt x="85" y="42"/>
                    </a:lnTo>
                    <a:lnTo>
                      <a:pt x="89" y="54"/>
                    </a:lnTo>
                    <a:lnTo>
                      <a:pt x="91" y="65"/>
                    </a:lnTo>
                    <a:lnTo>
                      <a:pt x="91" y="76"/>
                    </a:lnTo>
                    <a:lnTo>
                      <a:pt x="88" y="85"/>
                    </a:lnTo>
                    <a:lnTo>
                      <a:pt x="84" y="92"/>
                    </a:lnTo>
                    <a:lnTo>
                      <a:pt x="79" y="99"/>
                    </a:lnTo>
                    <a:lnTo>
                      <a:pt x="71" y="105"/>
                    </a:lnTo>
                    <a:lnTo>
                      <a:pt x="64" y="109"/>
                    </a:lnTo>
                    <a:lnTo>
                      <a:pt x="55" y="110"/>
                    </a:lnTo>
                    <a:lnTo>
                      <a:pt x="46" y="110"/>
                    </a:lnTo>
                    <a:lnTo>
                      <a:pt x="37" y="109"/>
                    </a:lnTo>
                    <a:lnTo>
                      <a:pt x="29" y="105"/>
                    </a:lnTo>
                    <a:close/>
                  </a:path>
                </a:pathLst>
              </a:custGeom>
              <a:solidFill>
                <a:srgbClr val="FFFFFF"/>
              </a:solidFill>
              <a:ln w="9525">
                <a:noFill/>
                <a:round/>
                <a:headEnd/>
                <a:tailEnd/>
              </a:ln>
            </p:spPr>
            <p:txBody>
              <a:bodyPr/>
              <a:lstStyle/>
              <a:p>
                <a:endParaRPr lang="en-US" dirty="0"/>
              </a:p>
            </p:txBody>
          </p:sp>
          <p:sp>
            <p:nvSpPr>
              <p:cNvPr id="19" name="Freeform 18"/>
              <p:cNvSpPr>
                <a:spLocks/>
              </p:cNvSpPr>
              <p:nvPr/>
            </p:nvSpPr>
            <p:spPr bwMode="auto">
              <a:xfrm>
                <a:off x="3171825" y="2711450"/>
                <a:ext cx="1335088" cy="742950"/>
              </a:xfrm>
              <a:custGeom>
                <a:avLst/>
                <a:gdLst>
                  <a:gd name="T0" fmla="*/ 69 w 568"/>
                  <a:gd name="T1" fmla="*/ 96 h 316"/>
                  <a:gd name="T2" fmla="*/ 41 w 568"/>
                  <a:gd name="T3" fmla="*/ 248 h 316"/>
                  <a:gd name="T4" fmla="*/ 53 w 568"/>
                  <a:gd name="T5" fmla="*/ 260 h 316"/>
                  <a:gd name="T6" fmla="*/ 145 w 568"/>
                  <a:gd name="T7" fmla="*/ 316 h 316"/>
                  <a:gd name="T8" fmla="*/ 341 w 568"/>
                  <a:gd name="T9" fmla="*/ 296 h 316"/>
                  <a:gd name="T10" fmla="*/ 421 w 568"/>
                  <a:gd name="T11" fmla="*/ 252 h 316"/>
                  <a:gd name="T12" fmla="*/ 461 w 568"/>
                  <a:gd name="T13" fmla="*/ 204 h 316"/>
                  <a:gd name="T14" fmla="*/ 549 w 568"/>
                  <a:gd name="T15" fmla="*/ 200 h 316"/>
                  <a:gd name="T16" fmla="*/ 537 w 568"/>
                  <a:gd name="T17" fmla="*/ 112 h 316"/>
                  <a:gd name="T18" fmla="*/ 489 w 568"/>
                  <a:gd name="T19" fmla="*/ 40 h 316"/>
                  <a:gd name="T20" fmla="*/ 477 w 568"/>
                  <a:gd name="T21" fmla="*/ 16 h 316"/>
                  <a:gd name="T22" fmla="*/ 441 w 568"/>
                  <a:gd name="T23" fmla="*/ 0 h 316"/>
                  <a:gd name="T24" fmla="*/ 265 w 568"/>
                  <a:gd name="T25" fmla="*/ 4 h 316"/>
                  <a:gd name="T26" fmla="*/ 121 w 568"/>
                  <a:gd name="T27" fmla="*/ 40 h 316"/>
                  <a:gd name="T28" fmla="*/ 89 w 568"/>
                  <a:gd name="T29" fmla="*/ 72 h 316"/>
                  <a:gd name="T30" fmla="*/ 69 w 568"/>
                  <a:gd name="T31" fmla="*/ 96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316"/>
                  <a:gd name="T50" fmla="*/ 568 w 568"/>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316">
                    <a:moveTo>
                      <a:pt x="69" y="96"/>
                    </a:moveTo>
                    <a:cubicBezTo>
                      <a:pt x="0" y="106"/>
                      <a:pt x="32" y="160"/>
                      <a:pt x="41" y="248"/>
                    </a:cubicBezTo>
                    <a:cubicBezTo>
                      <a:pt x="42" y="254"/>
                      <a:pt x="49" y="256"/>
                      <a:pt x="53" y="260"/>
                    </a:cubicBezTo>
                    <a:cubicBezTo>
                      <a:pt x="90" y="304"/>
                      <a:pt x="93" y="299"/>
                      <a:pt x="145" y="316"/>
                    </a:cubicBezTo>
                    <a:cubicBezTo>
                      <a:pt x="288" y="312"/>
                      <a:pt x="250" y="309"/>
                      <a:pt x="341" y="296"/>
                    </a:cubicBezTo>
                    <a:cubicBezTo>
                      <a:pt x="376" y="261"/>
                      <a:pt x="360" y="259"/>
                      <a:pt x="421" y="252"/>
                    </a:cubicBezTo>
                    <a:cubicBezTo>
                      <a:pt x="434" y="243"/>
                      <a:pt x="445" y="206"/>
                      <a:pt x="461" y="204"/>
                    </a:cubicBezTo>
                    <a:cubicBezTo>
                      <a:pt x="490" y="199"/>
                      <a:pt x="520" y="201"/>
                      <a:pt x="549" y="200"/>
                    </a:cubicBezTo>
                    <a:cubicBezTo>
                      <a:pt x="568" y="171"/>
                      <a:pt x="567" y="132"/>
                      <a:pt x="537" y="112"/>
                    </a:cubicBezTo>
                    <a:cubicBezTo>
                      <a:pt x="524" y="92"/>
                      <a:pt x="497" y="63"/>
                      <a:pt x="489" y="40"/>
                    </a:cubicBezTo>
                    <a:cubicBezTo>
                      <a:pt x="486" y="30"/>
                      <a:pt x="485" y="24"/>
                      <a:pt x="477" y="16"/>
                    </a:cubicBezTo>
                    <a:cubicBezTo>
                      <a:pt x="468" y="7"/>
                      <a:pt x="441" y="0"/>
                      <a:pt x="441" y="0"/>
                    </a:cubicBezTo>
                    <a:cubicBezTo>
                      <a:pt x="382" y="1"/>
                      <a:pt x="324" y="2"/>
                      <a:pt x="265" y="4"/>
                    </a:cubicBezTo>
                    <a:cubicBezTo>
                      <a:pt x="219" y="6"/>
                      <a:pt x="167" y="31"/>
                      <a:pt x="121" y="40"/>
                    </a:cubicBezTo>
                    <a:cubicBezTo>
                      <a:pt x="111" y="50"/>
                      <a:pt x="99" y="63"/>
                      <a:pt x="89" y="72"/>
                    </a:cubicBezTo>
                    <a:cubicBezTo>
                      <a:pt x="64" y="93"/>
                      <a:pt x="60" y="78"/>
                      <a:pt x="69" y="96"/>
                    </a:cubicBezTo>
                    <a:close/>
                  </a:path>
                </a:pathLst>
              </a:custGeom>
              <a:solidFill>
                <a:schemeClr val="bg1"/>
              </a:solidFill>
              <a:ln w="9525">
                <a:noFill/>
                <a:round/>
                <a:headEnd/>
                <a:tailEnd/>
              </a:ln>
            </p:spPr>
            <p:txBody>
              <a:bodyPr/>
              <a:lstStyle/>
              <a:p>
                <a:endParaRPr lang="en-US" dirty="0"/>
              </a:p>
            </p:txBody>
          </p:sp>
          <p:sp>
            <p:nvSpPr>
              <p:cNvPr id="20" name="Freeform 19"/>
              <p:cNvSpPr>
                <a:spLocks/>
              </p:cNvSpPr>
              <p:nvPr/>
            </p:nvSpPr>
            <p:spPr bwMode="auto">
              <a:xfrm>
                <a:off x="4703763" y="2271713"/>
                <a:ext cx="1246188" cy="636588"/>
              </a:xfrm>
              <a:custGeom>
                <a:avLst/>
                <a:gdLst>
                  <a:gd name="T0" fmla="*/ 477 w 530"/>
                  <a:gd name="T1" fmla="*/ 7 h 271"/>
                  <a:gd name="T2" fmla="*/ 221 w 530"/>
                  <a:gd name="T3" fmla="*/ 35 h 271"/>
                  <a:gd name="T4" fmla="*/ 169 w 530"/>
                  <a:gd name="T5" fmla="*/ 71 h 271"/>
                  <a:gd name="T6" fmla="*/ 137 w 530"/>
                  <a:gd name="T7" fmla="*/ 79 h 271"/>
                  <a:gd name="T8" fmla="*/ 101 w 530"/>
                  <a:gd name="T9" fmla="*/ 103 h 271"/>
                  <a:gd name="T10" fmla="*/ 57 w 530"/>
                  <a:gd name="T11" fmla="*/ 127 h 271"/>
                  <a:gd name="T12" fmla="*/ 33 w 530"/>
                  <a:gd name="T13" fmla="*/ 143 h 271"/>
                  <a:gd name="T14" fmla="*/ 33 w 530"/>
                  <a:gd name="T15" fmla="*/ 199 h 271"/>
                  <a:gd name="T16" fmla="*/ 53 w 530"/>
                  <a:gd name="T17" fmla="*/ 223 h 271"/>
                  <a:gd name="T18" fmla="*/ 65 w 530"/>
                  <a:gd name="T19" fmla="*/ 247 h 271"/>
                  <a:gd name="T20" fmla="*/ 89 w 530"/>
                  <a:gd name="T21" fmla="*/ 263 h 271"/>
                  <a:gd name="T22" fmla="*/ 101 w 530"/>
                  <a:gd name="T23" fmla="*/ 271 h 271"/>
                  <a:gd name="T24" fmla="*/ 217 w 530"/>
                  <a:gd name="T25" fmla="*/ 255 h 271"/>
                  <a:gd name="T26" fmla="*/ 269 w 530"/>
                  <a:gd name="T27" fmla="*/ 235 h 271"/>
                  <a:gd name="T28" fmla="*/ 385 w 530"/>
                  <a:gd name="T29" fmla="*/ 199 h 271"/>
                  <a:gd name="T30" fmla="*/ 413 w 530"/>
                  <a:gd name="T31" fmla="*/ 183 h 271"/>
                  <a:gd name="T32" fmla="*/ 425 w 530"/>
                  <a:gd name="T33" fmla="*/ 171 h 271"/>
                  <a:gd name="T34" fmla="*/ 437 w 530"/>
                  <a:gd name="T35" fmla="*/ 163 h 271"/>
                  <a:gd name="T36" fmla="*/ 505 w 530"/>
                  <a:gd name="T37" fmla="*/ 147 h 271"/>
                  <a:gd name="T38" fmla="*/ 509 w 530"/>
                  <a:gd name="T39" fmla="*/ 31 h 271"/>
                  <a:gd name="T40" fmla="*/ 477 w 530"/>
                  <a:gd name="T41" fmla="*/ 7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0"/>
                  <a:gd name="T64" fmla="*/ 0 h 271"/>
                  <a:gd name="T65" fmla="*/ 530 w 530"/>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0" h="271">
                    <a:moveTo>
                      <a:pt x="477" y="7"/>
                    </a:moveTo>
                    <a:cubicBezTo>
                      <a:pt x="370" y="9"/>
                      <a:pt x="308" y="0"/>
                      <a:pt x="221" y="35"/>
                    </a:cubicBezTo>
                    <a:cubicBezTo>
                      <a:pt x="201" y="55"/>
                      <a:pt x="195" y="62"/>
                      <a:pt x="169" y="71"/>
                    </a:cubicBezTo>
                    <a:cubicBezTo>
                      <a:pt x="160" y="74"/>
                      <a:pt x="146" y="74"/>
                      <a:pt x="137" y="79"/>
                    </a:cubicBezTo>
                    <a:cubicBezTo>
                      <a:pt x="130" y="83"/>
                      <a:pt x="111" y="97"/>
                      <a:pt x="101" y="103"/>
                    </a:cubicBezTo>
                    <a:cubicBezTo>
                      <a:pt x="86" y="112"/>
                      <a:pt x="72" y="119"/>
                      <a:pt x="57" y="127"/>
                    </a:cubicBezTo>
                    <a:cubicBezTo>
                      <a:pt x="49" y="132"/>
                      <a:pt x="33" y="143"/>
                      <a:pt x="33" y="143"/>
                    </a:cubicBezTo>
                    <a:cubicBezTo>
                      <a:pt x="21" y="161"/>
                      <a:pt x="0" y="188"/>
                      <a:pt x="33" y="199"/>
                    </a:cubicBezTo>
                    <a:cubicBezTo>
                      <a:pt x="34" y="201"/>
                      <a:pt x="53" y="223"/>
                      <a:pt x="53" y="223"/>
                    </a:cubicBezTo>
                    <a:cubicBezTo>
                      <a:pt x="63" y="238"/>
                      <a:pt x="50" y="234"/>
                      <a:pt x="65" y="247"/>
                    </a:cubicBezTo>
                    <a:cubicBezTo>
                      <a:pt x="72" y="253"/>
                      <a:pt x="81" y="258"/>
                      <a:pt x="89" y="263"/>
                    </a:cubicBezTo>
                    <a:cubicBezTo>
                      <a:pt x="93" y="266"/>
                      <a:pt x="101" y="271"/>
                      <a:pt x="101" y="271"/>
                    </a:cubicBezTo>
                    <a:cubicBezTo>
                      <a:pt x="140" y="266"/>
                      <a:pt x="177" y="258"/>
                      <a:pt x="217" y="255"/>
                    </a:cubicBezTo>
                    <a:cubicBezTo>
                      <a:pt x="261" y="237"/>
                      <a:pt x="243" y="244"/>
                      <a:pt x="269" y="235"/>
                    </a:cubicBezTo>
                    <a:cubicBezTo>
                      <a:pt x="298" y="206"/>
                      <a:pt x="346" y="204"/>
                      <a:pt x="385" y="199"/>
                    </a:cubicBezTo>
                    <a:cubicBezTo>
                      <a:pt x="417" y="167"/>
                      <a:pt x="375" y="204"/>
                      <a:pt x="413" y="183"/>
                    </a:cubicBezTo>
                    <a:cubicBezTo>
                      <a:pt x="418" y="180"/>
                      <a:pt x="421" y="175"/>
                      <a:pt x="425" y="171"/>
                    </a:cubicBezTo>
                    <a:cubicBezTo>
                      <a:pt x="429" y="168"/>
                      <a:pt x="433" y="165"/>
                      <a:pt x="437" y="163"/>
                    </a:cubicBezTo>
                    <a:cubicBezTo>
                      <a:pt x="456" y="154"/>
                      <a:pt x="484" y="150"/>
                      <a:pt x="505" y="147"/>
                    </a:cubicBezTo>
                    <a:cubicBezTo>
                      <a:pt x="530" y="109"/>
                      <a:pt x="529" y="116"/>
                      <a:pt x="509" y="31"/>
                    </a:cubicBezTo>
                    <a:cubicBezTo>
                      <a:pt x="507" y="20"/>
                      <a:pt x="470" y="14"/>
                      <a:pt x="477" y="7"/>
                    </a:cubicBezTo>
                    <a:close/>
                  </a:path>
                </a:pathLst>
              </a:custGeom>
              <a:solidFill>
                <a:schemeClr val="bg1"/>
              </a:solidFill>
              <a:ln w="9525">
                <a:noFill/>
                <a:round/>
                <a:headEnd/>
                <a:tailEnd/>
              </a:ln>
            </p:spPr>
            <p:txBody>
              <a:bodyPr/>
              <a:lstStyle/>
              <a:p>
                <a:endParaRPr lang="en-US" dirty="0"/>
              </a:p>
            </p:txBody>
          </p:sp>
          <p:sp>
            <p:nvSpPr>
              <p:cNvPr id="21" name="Freeform 20"/>
              <p:cNvSpPr>
                <a:spLocks/>
              </p:cNvSpPr>
              <p:nvPr/>
            </p:nvSpPr>
            <p:spPr bwMode="auto">
              <a:xfrm>
                <a:off x="3824288" y="4481513"/>
                <a:ext cx="530225" cy="674688"/>
              </a:xfrm>
              <a:custGeom>
                <a:avLst/>
                <a:gdLst>
                  <a:gd name="T0" fmla="*/ 0 w 225"/>
                  <a:gd name="T1" fmla="*/ 44 h 287"/>
                  <a:gd name="T2" fmla="*/ 88 w 225"/>
                  <a:gd name="T3" fmla="*/ 287 h 287"/>
                  <a:gd name="T4" fmla="*/ 225 w 225"/>
                  <a:gd name="T5" fmla="*/ 287 h 287"/>
                  <a:gd name="T6" fmla="*/ 122 w 225"/>
                  <a:gd name="T7" fmla="*/ 0 h 287"/>
                  <a:gd name="T8" fmla="*/ 0 w 225"/>
                  <a:gd name="T9" fmla="*/ 44 h 287"/>
                  <a:gd name="T10" fmla="*/ 0 60000 65536"/>
                  <a:gd name="T11" fmla="*/ 0 60000 65536"/>
                  <a:gd name="T12" fmla="*/ 0 60000 65536"/>
                  <a:gd name="T13" fmla="*/ 0 60000 65536"/>
                  <a:gd name="T14" fmla="*/ 0 60000 65536"/>
                  <a:gd name="T15" fmla="*/ 0 w 225"/>
                  <a:gd name="T16" fmla="*/ 0 h 287"/>
                  <a:gd name="T17" fmla="*/ 225 w 225"/>
                  <a:gd name="T18" fmla="*/ 287 h 287"/>
                </a:gdLst>
                <a:ahLst/>
                <a:cxnLst>
                  <a:cxn ang="T10">
                    <a:pos x="T0" y="T1"/>
                  </a:cxn>
                  <a:cxn ang="T11">
                    <a:pos x="T2" y="T3"/>
                  </a:cxn>
                  <a:cxn ang="T12">
                    <a:pos x="T4" y="T5"/>
                  </a:cxn>
                  <a:cxn ang="T13">
                    <a:pos x="T6" y="T7"/>
                  </a:cxn>
                  <a:cxn ang="T14">
                    <a:pos x="T8" y="T9"/>
                  </a:cxn>
                </a:cxnLst>
                <a:rect l="T15" t="T16" r="T17" b="T18"/>
                <a:pathLst>
                  <a:path w="225" h="287">
                    <a:moveTo>
                      <a:pt x="0" y="44"/>
                    </a:moveTo>
                    <a:lnTo>
                      <a:pt x="88" y="287"/>
                    </a:lnTo>
                    <a:lnTo>
                      <a:pt x="225" y="287"/>
                    </a:lnTo>
                    <a:lnTo>
                      <a:pt x="122" y="0"/>
                    </a:lnTo>
                    <a:lnTo>
                      <a:pt x="0" y="44"/>
                    </a:lnTo>
                    <a:close/>
                  </a:path>
                </a:pathLst>
              </a:custGeom>
              <a:solidFill>
                <a:srgbClr val="00007F"/>
              </a:solidFill>
              <a:ln w="9525">
                <a:noFill/>
                <a:round/>
                <a:headEnd/>
                <a:tailEnd/>
              </a:ln>
            </p:spPr>
            <p:txBody>
              <a:bodyPr/>
              <a:lstStyle/>
              <a:p>
                <a:endParaRPr lang="en-US" dirty="0"/>
              </a:p>
            </p:txBody>
          </p:sp>
          <p:sp>
            <p:nvSpPr>
              <p:cNvPr id="22" name="Freeform 21"/>
              <p:cNvSpPr>
                <a:spLocks/>
              </p:cNvSpPr>
              <p:nvPr/>
            </p:nvSpPr>
            <p:spPr bwMode="auto">
              <a:xfrm>
                <a:off x="3748088" y="1909763"/>
                <a:ext cx="2851150" cy="3246438"/>
              </a:xfrm>
              <a:custGeom>
                <a:avLst/>
                <a:gdLst>
                  <a:gd name="T0" fmla="*/ 1213 w 1213"/>
                  <a:gd name="T1" fmla="*/ 850 h 1381"/>
                  <a:gd name="T2" fmla="*/ 928 w 1213"/>
                  <a:gd name="T3" fmla="*/ 0 h 1381"/>
                  <a:gd name="T4" fmla="*/ 0 w 1213"/>
                  <a:gd name="T5" fmla="*/ 310 h 1381"/>
                  <a:gd name="T6" fmla="*/ 358 w 1213"/>
                  <a:gd name="T7" fmla="*/ 1381 h 1381"/>
                  <a:gd name="T8" fmla="*/ 880 w 1213"/>
                  <a:gd name="T9" fmla="*/ 1381 h 1381"/>
                  <a:gd name="T10" fmla="*/ 1177 w 1213"/>
                  <a:gd name="T11" fmla="*/ 1281 h 1381"/>
                  <a:gd name="T12" fmla="*/ 1213 w 1213"/>
                  <a:gd name="T13" fmla="*/ 850 h 1381"/>
                  <a:gd name="T14" fmla="*/ 0 60000 65536"/>
                  <a:gd name="T15" fmla="*/ 0 60000 65536"/>
                  <a:gd name="T16" fmla="*/ 0 60000 65536"/>
                  <a:gd name="T17" fmla="*/ 0 60000 65536"/>
                  <a:gd name="T18" fmla="*/ 0 60000 65536"/>
                  <a:gd name="T19" fmla="*/ 0 60000 65536"/>
                  <a:gd name="T20" fmla="*/ 0 60000 65536"/>
                  <a:gd name="T21" fmla="*/ 0 w 1213"/>
                  <a:gd name="T22" fmla="*/ 0 h 1381"/>
                  <a:gd name="T23" fmla="*/ 1213 w 1213"/>
                  <a:gd name="T24" fmla="*/ 1381 h 1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3" h="1381">
                    <a:moveTo>
                      <a:pt x="1213" y="850"/>
                    </a:moveTo>
                    <a:lnTo>
                      <a:pt x="928" y="0"/>
                    </a:lnTo>
                    <a:lnTo>
                      <a:pt x="0" y="310"/>
                    </a:lnTo>
                    <a:lnTo>
                      <a:pt x="358" y="1381"/>
                    </a:lnTo>
                    <a:lnTo>
                      <a:pt x="880" y="1381"/>
                    </a:lnTo>
                    <a:lnTo>
                      <a:pt x="1177" y="1281"/>
                    </a:lnTo>
                    <a:lnTo>
                      <a:pt x="1213" y="850"/>
                    </a:lnTo>
                    <a:close/>
                  </a:path>
                </a:pathLst>
              </a:custGeom>
              <a:solidFill>
                <a:srgbClr val="FFFFFF"/>
              </a:solidFill>
              <a:ln w="9525">
                <a:noFill/>
                <a:round/>
                <a:headEnd/>
                <a:tailEnd/>
              </a:ln>
            </p:spPr>
            <p:txBody>
              <a:bodyPr/>
              <a:lstStyle/>
              <a:p>
                <a:endParaRPr lang="en-US" dirty="0"/>
              </a:p>
            </p:txBody>
          </p:sp>
          <p:sp>
            <p:nvSpPr>
              <p:cNvPr id="23" name="Freeform 22"/>
              <p:cNvSpPr>
                <a:spLocks/>
              </p:cNvSpPr>
              <p:nvPr/>
            </p:nvSpPr>
            <p:spPr bwMode="auto">
              <a:xfrm>
                <a:off x="4264025" y="2986088"/>
                <a:ext cx="1563688" cy="550863"/>
              </a:xfrm>
              <a:custGeom>
                <a:avLst/>
                <a:gdLst>
                  <a:gd name="T0" fmla="*/ 12 w 665"/>
                  <a:gd name="T1" fmla="*/ 233 h 234"/>
                  <a:gd name="T2" fmla="*/ 660 w 665"/>
                  <a:gd name="T3" fmla="*/ 18 h 234"/>
                  <a:gd name="T4" fmla="*/ 660 w 665"/>
                  <a:gd name="T5" fmla="*/ 18 h 234"/>
                  <a:gd name="T6" fmla="*/ 662 w 665"/>
                  <a:gd name="T7" fmla="*/ 16 h 234"/>
                  <a:gd name="T8" fmla="*/ 665 w 665"/>
                  <a:gd name="T9" fmla="*/ 14 h 234"/>
                  <a:gd name="T10" fmla="*/ 665 w 665"/>
                  <a:gd name="T11" fmla="*/ 10 h 234"/>
                  <a:gd name="T12" fmla="*/ 665 w 665"/>
                  <a:gd name="T13" fmla="*/ 6 h 234"/>
                  <a:gd name="T14" fmla="*/ 663 w 665"/>
                  <a:gd name="T15" fmla="*/ 2 h 234"/>
                  <a:gd name="T16" fmla="*/ 661 w 665"/>
                  <a:gd name="T17" fmla="*/ 1 h 234"/>
                  <a:gd name="T18" fmla="*/ 657 w 665"/>
                  <a:gd name="T19" fmla="*/ 0 h 234"/>
                  <a:gd name="T20" fmla="*/ 653 w 665"/>
                  <a:gd name="T21" fmla="*/ 0 h 234"/>
                  <a:gd name="T22" fmla="*/ 653 w 665"/>
                  <a:gd name="T23" fmla="*/ 0 h 234"/>
                  <a:gd name="T24" fmla="*/ 7 w 665"/>
                  <a:gd name="T25" fmla="*/ 215 h 234"/>
                  <a:gd name="T26" fmla="*/ 7 w 665"/>
                  <a:gd name="T27" fmla="*/ 215 h 234"/>
                  <a:gd name="T28" fmla="*/ 3 w 665"/>
                  <a:gd name="T29" fmla="*/ 218 h 234"/>
                  <a:gd name="T30" fmla="*/ 1 w 665"/>
                  <a:gd name="T31" fmla="*/ 220 h 234"/>
                  <a:gd name="T32" fmla="*/ 0 w 665"/>
                  <a:gd name="T33" fmla="*/ 224 h 234"/>
                  <a:gd name="T34" fmla="*/ 0 w 665"/>
                  <a:gd name="T35" fmla="*/ 228 h 234"/>
                  <a:gd name="T36" fmla="*/ 3 w 665"/>
                  <a:gd name="T37" fmla="*/ 232 h 234"/>
                  <a:gd name="T38" fmla="*/ 5 w 665"/>
                  <a:gd name="T39" fmla="*/ 233 h 234"/>
                  <a:gd name="T40" fmla="*/ 9 w 665"/>
                  <a:gd name="T41" fmla="*/ 234 h 234"/>
                  <a:gd name="T42" fmla="*/ 12 w 665"/>
                  <a:gd name="T43" fmla="*/ 233 h 234"/>
                  <a:gd name="T44" fmla="*/ 12 w 665"/>
                  <a:gd name="T45" fmla="*/ 233 h 2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5"/>
                  <a:gd name="T70" fmla="*/ 0 h 234"/>
                  <a:gd name="T71" fmla="*/ 665 w 665"/>
                  <a:gd name="T72" fmla="*/ 234 h 2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5" h="234">
                    <a:moveTo>
                      <a:pt x="12" y="233"/>
                    </a:moveTo>
                    <a:lnTo>
                      <a:pt x="660" y="18"/>
                    </a:lnTo>
                    <a:lnTo>
                      <a:pt x="662" y="16"/>
                    </a:lnTo>
                    <a:lnTo>
                      <a:pt x="665" y="14"/>
                    </a:lnTo>
                    <a:lnTo>
                      <a:pt x="665" y="10"/>
                    </a:lnTo>
                    <a:lnTo>
                      <a:pt x="665" y="6"/>
                    </a:lnTo>
                    <a:lnTo>
                      <a:pt x="663" y="2"/>
                    </a:lnTo>
                    <a:lnTo>
                      <a:pt x="661" y="1"/>
                    </a:lnTo>
                    <a:lnTo>
                      <a:pt x="657" y="0"/>
                    </a:lnTo>
                    <a:lnTo>
                      <a:pt x="653" y="0"/>
                    </a:lnTo>
                    <a:lnTo>
                      <a:pt x="7" y="215"/>
                    </a:lnTo>
                    <a:lnTo>
                      <a:pt x="3" y="218"/>
                    </a:lnTo>
                    <a:lnTo>
                      <a:pt x="1" y="220"/>
                    </a:lnTo>
                    <a:lnTo>
                      <a:pt x="0" y="224"/>
                    </a:lnTo>
                    <a:lnTo>
                      <a:pt x="0" y="228"/>
                    </a:lnTo>
                    <a:lnTo>
                      <a:pt x="3" y="232"/>
                    </a:lnTo>
                    <a:lnTo>
                      <a:pt x="5" y="233"/>
                    </a:lnTo>
                    <a:lnTo>
                      <a:pt x="9" y="234"/>
                    </a:lnTo>
                    <a:lnTo>
                      <a:pt x="12" y="233"/>
                    </a:lnTo>
                    <a:close/>
                  </a:path>
                </a:pathLst>
              </a:custGeom>
              <a:solidFill>
                <a:srgbClr val="9696BA"/>
              </a:solidFill>
              <a:ln w="9525">
                <a:noFill/>
                <a:round/>
                <a:headEnd/>
                <a:tailEnd/>
              </a:ln>
            </p:spPr>
            <p:txBody>
              <a:bodyPr/>
              <a:lstStyle/>
              <a:p>
                <a:endParaRPr lang="en-US" dirty="0"/>
              </a:p>
            </p:txBody>
          </p:sp>
          <p:sp>
            <p:nvSpPr>
              <p:cNvPr id="24" name="Freeform 23"/>
              <p:cNvSpPr>
                <a:spLocks/>
              </p:cNvSpPr>
              <p:nvPr/>
            </p:nvSpPr>
            <p:spPr bwMode="auto">
              <a:xfrm>
                <a:off x="4337050" y="3138488"/>
                <a:ext cx="1743075" cy="609600"/>
              </a:xfrm>
              <a:custGeom>
                <a:avLst/>
                <a:gdLst>
                  <a:gd name="T0" fmla="*/ 11 w 741"/>
                  <a:gd name="T1" fmla="*/ 259 h 259"/>
                  <a:gd name="T2" fmla="*/ 734 w 741"/>
                  <a:gd name="T3" fmla="*/ 18 h 259"/>
                  <a:gd name="T4" fmla="*/ 734 w 741"/>
                  <a:gd name="T5" fmla="*/ 18 h 259"/>
                  <a:gd name="T6" fmla="*/ 738 w 741"/>
                  <a:gd name="T7" fmla="*/ 15 h 259"/>
                  <a:gd name="T8" fmla="*/ 740 w 741"/>
                  <a:gd name="T9" fmla="*/ 13 h 259"/>
                  <a:gd name="T10" fmla="*/ 741 w 741"/>
                  <a:gd name="T11" fmla="*/ 9 h 259"/>
                  <a:gd name="T12" fmla="*/ 740 w 741"/>
                  <a:gd name="T13" fmla="*/ 5 h 259"/>
                  <a:gd name="T14" fmla="*/ 738 w 741"/>
                  <a:gd name="T15" fmla="*/ 2 h 259"/>
                  <a:gd name="T16" fmla="*/ 736 w 741"/>
                  <a:gd name="T17" fmla="*/ 0 h 259"/>
                  <a:gd name="T18" fmla="*/ 732 w 741"/>
                  <a:gd name="T19" fmla="*/ 0 h 259"/>
                  <a:gd name="T20" fmla="*/ 728 w 741"/>
                  <a:gd name="T21" fmla="*/ 0 h 259"/>
                  <a:gd name="T22" fmla="*/ 728 w 741"/>
                  <a:gd name="T23" fmla="*/ 0 h 259"/>
                  <a:gd name="T24" fmla="*/ 5 w 741"/>
                  <a:gd name="T25" fmla="*/ 241 h 259"/>
                  <a:gd name="T26" fmla="*/ 5 w 741"/>
                  <a:gd name="T27" fmla="*/ 241 h 259"/>
                  <a:gd name="T28" fmla="*/ 2 w 741"/>
                  <a:gd name="T29" fmla="*/ 242 h 259"/>
                  <a:gd name="T30" fmla="*/ 1 w 741"/>
                  <a:gd name="T31" fmla="*/ 245 h 259"/>
                  <a:gd name="T32" fmla="*/ 0 w 741"/>
                  <a:gd name="T33" fmla="*/ 248 h 259"/>
                  <a:gd name="T34" fmla="*/ 0 w 741"/>
                  <a:gd name="T35" fmla="*/ 252 h 259"/>
                  <a:gd name="T36" fmla="*/ 1 w 741"/>
                  <a:gd name="T37" fmla="*/ 256 h 259"/>
                  <a:gd name="T38" fmla="*/ 4 w 741"/>
                  <a:gd name="T39" fmla="*/ 257 h 259"/>
                  <a:gd name="T40" fmla="*/ 7 w 741"/>
                  <a:gd name="T41" fmla="*/ 259 h 259"/>
                  <a:gd name="T42" fmla="*/ 11 w 741"/>
                  <a:gd name="T43" fmla="*/ 259 h 259"/>
                  <a:gd name="T44" fmla="*/ 11 w 741"/>
                  <a:gd name="T45" fmla="*/ 259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9"/>
                  <a:gd name="T71" fmla="*/ 741 w 741"/>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9">
                    <a:moveTo>
                      <a:pt x="11" y="259"/>
                    </a:moveTo>
                    <a:lnTo>
                      <a:pt x="734" y="18"/>
                    </a:lnTo>
                    <a:lnTo>
                      <a:pt x="738" y="15"/>
                    </a:lnTo>
                    <a:lnTo>
                      <a:pt x="740" y="13"/>
                    </a:lnTo>
                    <a:lnTo>
                      <a:pt x="741" y="9"/>
                    </a:lnTo>
                    <a:lnTo>
                      <a:pt x="740" y="5"/>
                    </a:lnTo>
                    <a:lnTo>
                      <a:pt x="738" y="2"/>
                    </a:lnTo>
                    <a:lnTo>
                      <a:pt x="736" y="0"/>
                    </a:lnTo>
                    <a:lnTo>
                      <a:pt x="732" y="0"/>
                    </a:lnTo>
                    <a:lnTo>
                      <a:pt x="728" y="0"/>
                    </a:lnTo>
                    <a:lnTo>
                      <a:pt x="5" y="241"/>
                    </a:lnTo>
                    <a:lnTo>
                      <a:pt x="2" y="242"/>
                    </a:lnTo>
                    <a:lnTo>
                      <a:pt x="1" y="245"/>
                    </a:lnTo>
                    <a:lnTo>
                      <a:pt x="0" y="248"/>
                    </a:lnTo>
                    <a:lnTo>
                      <a:pt x="0" y="252"/>
                    </a:lnTo>
                    <a:lnTo>
                      <a:pt x="1" y="256"/>
                    </a:lnTo>
                    <a:lnTo>
                      <a:pt x="4" y="257"/>
                    </a:lnTo>
                    <a:lnTo>
                      <a:pt x="7" y="259"/>
                    </a:lnTo>
                    <a:lnTo>
                      <a:pt x="11" y="259"/>
                    </a:lnTo>
                    <a:close/>
                  </a:path>
                </a:pathLst>
              </a:custGeom>
              <a:solidFill>
                <a:srgbClr val="9696BA"/>
              </a:solidFill>
              <a:ln w="9525">
                <a:noFill/>
                <a:round/>
                <a:headEnd/>
                <a:tailEnd/>
              </a:ln>
            </p:spPr>
            <p:txBody>
              <a:bodyPr/>
              <a:lstStyle/>
              <a:p>
                <a:endParaRPr lang="en-US" dirty="0"/>
              </a:p>
            </p:txBody>
          </p:sp>
          <p:sp>
            <p:nvSpPr>
              <p:cNvPr id="25" name="Freeform 24"/>
              <p:cNvSpPr>
                <a:spLocks/>
              </p:cNvSpPr>
              <p:nvPr/>
            </p:nvSpPr>
            <p:spPr bwMode="auto">
              <a:xfrm>
                <a:off x="4405313" y="3400425"/>
                <a:ext cx="1597025" cy="558800"/>
              </a:xfrm>
              <a:custGeom>
                <a:avLst/>
                <a:gdLst>
                  <a:gd name="T0" fmla="*/ 13 w 679"/>
                  <a:gd name="T1" fmla="*/ 237 h 238"/>
                  <a:gd name="T2" fmla="*/ 672 w 679"/>
                  <a:gd name="T3" fmla="*/ 18 h 238"/>
                  <a:gd name="T4" fmla="*/ 672 w 679"/>
                  <a:gd name="T5" fmla="*/ 18 h 238"/>
                  <a:gd name="T6" fmla="*/ 676 w 679"/>
                  <a:gd name="T7" fmla="*/ 16 h 238"/>
                  <a:gd name="T8" fmla="*/ 677 w 679"/>
                  <a:gd name="T9" fmla="*/ 12 h 238"/>
                  <a:gd name="T10" fmla="*/ 679 w 679"/>
                  <a:gd name="T11" fmla="*/ 10 h 238"/>
                  <a:gd name="T12" fmla="*/ 677 w 679"/>
                  <a:gd name="T13" fmla="*/ 6 h 238"/>
                  <a:gd name="T14" fmla="*/ 676 w 679"/>
                  <a:gd name="T15" fmla="*/ 2 h 238"/>
                  <a:gd name="T16" fmla="*/ 674 w 679"/>
                  <a:gd name="T17" fmla="*/ 1 h 238"/>
                  <a:gd name="T18" fmla="*/ 670 w 679"/>
                  <a:gd name="T19" fmla="*/ 0 h 238"/>
                  <a:gd name="T20" fmla="*/ 666 w 679"/>
                  <a:gd name="T21" fmla="*/ 0 h 238"/>
                  <a:gd name="T22" fmla="*/ 666 w 679"/>
                  <a:gd name="T23" fmla="*/ 0 h 238"/>
                  <a:gd name="T24" fmla="*/ 7 w 679"/>
                  <a:gd name="T25" fmla="*/ 220 h 238"/>
                  <a:gd name="T26" fmla="*/ 7 w 679"/>
                  <a:gd name="T27" fmla="*/ 220 h 238"/>
                  <a:gd name="T28" fmla="*/ 3 w 679"/>
                  <a:gd name="T29" fmla="*/ 221 h 238"/>
                  <a:gd name="T30" fmla="*/ 1 w 679"/>
                  <a:gd name="T31" fmla="*/ 224 h 238"/>
                  <a:gd name="T32" fmla="*/ 0 w 679"/>
                  <a:gd name="T33" fmla="*/ 228 h 238"/>
                  <a:gd name="T34" fmla="*/ 0 w 679"/>
                  <a:gd name="T35" fmla="*/ 232 h 238"/>
                  <a:gd name="T36" fmla="*/ 3 w 679"/>
                  <a:gd name="T37" fmla="*/ 235 h 238"/>
                  <a:gd name="T38" fmla="*/ 5 w 679"/>
                  <a:gd name="T39" fmla="*/ 237 h 238"/>
                  <a:gd name="T40" fmla="*/ 9 w 679"/>
                  <a:gd name="T41" fmla="*/ 238 h 238"/>
                  <a:gd name="T42" fmla="*/ 13 w 679"/>
                  <a:gd name="T43" fmla="*/ 237 h 238"/>
                  <a:gd name="T44" fmla="*/ 13 w 679"/>
                  <a:gd name="T45" fmla="*/ 237 h 2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9"/>
                  <a:gd name="T70" fmla="*/ 0 h 238"/>
                  <a:gd name="T71" fmla="*/ 679 w 679"/>
                  <a:gd name="T72" fmla="*/ 238 h 2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9" h="238">
                    <a:moveTo>
                      <a:pt x="13" y="237"/>
                    </a:moveTo>
                    <a:lnTo>
                      <a:pt x="672" y="18"/>
                    </a:lnTo>
                    <a:lnTo>
                      <a:pt x="676" y="16"/>
                    </a:lnTo>
                    <a:lnTo>
                      <a:pt x="677" y="12"/>
                    </a:lnTo>
                    <a:lnTo>
                      <a:pt x="679" y="10"/>
                    </a:lnTo>
                    <a:lnTo>
                      <a:pt x="677" y="6"/>
                    </a:lnTo>
                    <a:lnTo>
                      <a:pt x="676" y="2"/>
                    </a:lnTo>
                    <a:lnTo>
                      <a:pt x="674" y="1"/>
                    </a:lnTo>
                    <a:lnTo>
                      <a:pt x="670" y="0"/>
                    </a:lnTo>
                    <a:lnTo>
                      <a:pt x="666" y="0"/>
                    </a:lnTo>
                    <a:lnTo>
                      <a:pt x="7" y="220"/>
                    </a:lnTo>
                    <a:lnTo>
                      <a:pt x="3" y="221"/>
                    </a:lnTo>
                    <a:lnTo>
                      <a:pt x="1" y="224"/>
                    </a:lnTo>
                    <a:lnTo>
                      <a:pt x="0" y="228"/>
                    </a:lnTo>
                    <a:lnTo>
                      <a:pt x="0" y="232"/>
                    </a:lnTo>
                    <a:lnTo>
                      <a:pt x="3" y="235"/>
                    </a:lnTo>
                    <a:lnTo>
                      <a:pt x="5" y="237"/>
                    </a:lnTo>
                    <a:lnTo>
                      <a:pt x="9" y="238"/>
                    </a:lnTo>
                    <a:lnTo>
                      <a:pt x="13" y="237"/>
                    </a:lnTo>
                    <a:close/>
                  </a:path>
                </a:pathLst>
              </a:custGeom>
              <a:solidFill>
                <a:srgbClr val="9696BA"/>
              </a:solidFill>
              <a:ln w="9525">
                <a:noFill/>
                <a:round/>
                <a:headEnd/>
                <a:tailEnd/>
              </a:ln>
            </p:spPr>
            <p:txBody>
              <a:bodyPr/>
              <a:lstStyle/>
              <a:p>
                <a:endParaRPr lang="en-US" dirty="0"/>
              </a:p>
            </p:txBody>
          </p:sp>
          <p:sp>
            <p:nvSpPr>
              <p:cNvPr id="26" name="Freeform 25"/>
              <p:cNvSpPr>
                <a:spLocks/>
              </p:cNvSpPr>
              <p:nvPr/>
            </p:nvSpPr>
            <p:spPr bwMode="auto">
              <a:xfrm>
                <a:off x="4478339" y="3522785"/>
                <a:ext cx="1743075" cy="606425"/>
              </a:xfrm>
              <a:custGeom>
                <a:avLst/>
                <a:gdLst>
                  <a:gd name="T0" fmla="*/ 11 w 741"/>
                  <a:gd name="T1" fmla="*/ 258 h 258"/>
                  <a:gd name="T2" fmla="*/ 734 w 741"/>
                  <a:gd name="T3" fmla="*/ 17 h 258"/>
                  <a:gd name="T4" fmla="*/ 734 w 741"/>
                  <a:gd name="T5" fmla="*/ 17 h 258"/>
                  <a:gd name="T6" fmla="*/ 738 w 741"/>
                  <a:gd name="T7" fmla="*/ 16 h 258"/>
                  <a:gd name="T8" fmla="*/ 740 w 741"/>
                  <a:gd name="T9" fmla="*/ 12 h 258"/>
                  <a:gd name="T10" fmla="*/ 741 w 741"/>
                  <a:gd name="T11" fmla="*/ 10 h 258"/>
                  <a:gd name="T12" fmla="*/ 741 w 741"/>
                  <a:gd name="T13" fmla="*/ 6 h 258"/>
                  <a:gd name="T14" fmla="*/ 738 w 741"/>
                  <a:gd name="T15" fmla="*/ 2 h 258"/>
                  <a:gd name="T16" fmla="*/ 736 w 741"/>
                  <a:gd name="T17" fmla="*/ 1 h 258"/>
                  <a:gd name="T18" fmla="*/ 732 w 741"/>
                  <a:gd name="T19" fmla="*/ 0 h 258"/>
                  <a:gd name="T20" fmla="*/ 728 w 741"/>
                  <a:gd name="T21" fmla="*/ 0 h 258"/>
                  <a:gd name="T22" fmla="*/ 728 w 741"/>
                  <a:gd name="T23" fmla="*/ 0 h 258"/>
                  <a:gd name="T24" fmla="*/ 6 w 741"/>
                  <a:gd name="T25" fmla="*/ 240 h 258"/>
                  <a:gd name="T26" fmla="*/ 6 w 741"/>
                  <a:gd name="T27" fmla="*/ 240 h 258"/>
                  <a:gd name="T28" fmla="*/ 2 w 741"/>
                  <a:gd name="T29" fmla="*/ 243 h 258"/>
                  <a:gd name="T30" fmla="*/ 1 w 741"/>
                  <a:gd name="T31" fmla="*/ 246 h 258"/>
                  <a:gd name="T32" fmla="*/ 0 w 741"/>
                  <a:gd name="T33" fmla="*/ 249 h 258"/>
                  <a:gd name="T34" fmla="*/ 0 w 741"/>
                  <a:gd name="T35" fmla="*/ 252 h 258"/>
                  <a:gd name="T36" fmla="*/ 1 w 741"/>
                  <a:gd name="T37" fmla="*/ 256 h 258"/>
                  <a:gd name="T38" fmla="*/ 4 w 741"/>
                  <a:gd name="T39" fmla="*/ 257 h 258"/>
                  <a:gd name="T40" fmla="*/ 7 w 741"/>
                  <a:gd name="T41" fmla="*/ 258 h 258"/>
                  <a:gd name="T42" fmla="*/ 11 w 741"/>
                  <a:gd name="T43" fmla="*/ 258 h 258"/>
                  <a:gd name="T44" fmla="*/ 11 w 741"/>
                  <a:gd name="T45" fmla="*/ 258 h 2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58"/>
                  <a:gd name="T71" fmla="*/ 741 w 741"/>
                  <a:gd name="T72" fmla="*/ 258 h 2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58">
                    <a:moveTo>
                      <a:pt x="11" y="258"/>
                    </a:moveTo>
                    <a:lnTo>
                      <a:pt x="734" y="17"/>
                    </a:lnTo>
                    <a:lnTo>
                      <a:pt x="738" y="16"/>
                    </a:lnTo>
                    <a:lnTo>
                      <a:pt x="740" y="12"/>
                    </a:lnTo>
                    <a:lnTo>
                      <a:pt x="741" y="10"/>
                    </a:lnTo>
                    <a:lnTo>
                      <a:pt x="741" y="6"/>
                    </a:lnTo>
                    <a:lnTo>
                      <a:pt x="738" y="2"/>
                    </a:lnTo>
                    <a:lnTo>
                      <a:pt x="736" y="1"/>
                    </a:lnTo>
                    <a:lnTo>
                      <a:pt x="732" y="0"/>
                    </a:lnTo>
                    <a:lnTo>
                      <a:pt x="728" y="0"/>
                    </a:lnTo>
                    <a:lnTo>
                      <a:pt x="6" y="240"/>
                    </a:lnTo>
                    <a:lnTo>
                      <a:pt x="2" y="243"/>
                    </a:lnTo>
                    <a:lnTo>
                      <a:pt x="1" y="246"/>
                    </a:lnTo>
                    <a:lnTo>
                      <a:pt x="0" y="249"/>
                    </a:lnTo>
                    <a:lnTo>
                      <a:pt x="0" y="252"/>
                    </a:lnTo>
                    <a:lnTo>
                      <a:pt x="1" y="256"/>
                    </a:lnTo>
                    <a:lnTo>
                      <a:pt x="4" y="257"/>
                    </a:lnTo>
                    <a:lnTo>
                      <a:pt x="7" y="258"/>
                    </a:lnTo>
                    <a:lnTo>
                      <a:pt x="11" y="258"/>
                    </a:lnTo>
                    <a:close/>
                  </a:path>
                </a:pathLst>
              </a:custGeom>
              <a:solidFill>
                <a:srgbClr val="9696BA"/>
              </a:solidFill>
              <a:ln w="9525">
                <a:noFill/>
                <a:round/>
                <a:headEnd/>
                <a:tailEnd/>
              </a:ln>
            </p:spPr>
            <p:txBody>
              <a:bodyPr/>
              <a:lstStyle/>
              <a:p>
                <a:endParaRPr lang="en-US" dirty="0"/>
              </a:p>
            </p:txBody>
          </p:sp>
          <p:sp>
            <p:nvSpPr>
              <p:cNvPr id="27" name="Freeform 26"/>
              <p:cNvSpPr>
                <a:spLocks/>
              </p:cNvSpPr>
              <p:nvPr/>
            </p:nvSpPr>
            <p:spPr bwMode="auto">
              <a:xfrm>
                <a:off x="4546600" y="3802063"/>
                <a:ext cx="1655763" cy="581025"/>
              </a:xfrm>
              <a:custGeom>
                <a:avLst/>
                <a:gdLst>
                  <a:gd name="T0" fmla="*/ 13 w 704"/>
                  <a:gd name="T1" fmla="*/ 247 h 247"/>
                  <a:gd name="T2" fmla="*/ 698 w 704"/>
                  <a:gd name="T3" fmla="*/ 17 h 247"/>
                  <a:gd name="T4" fmla="*/ 698 w 704"/>
                  <a:gd name="T5" fmla="*/ 17 h 247"/>
                  <a:gd name="T6" fmla="*/ 702 w 704"/>
                  <a:gd name="T7" fmla="*/ 16 h 247"/>
                  <a:gd name="T8" fmla="*/ 703 w 704"/>
                  <a:gd name="T9" fmla="*/ 14 h 247"/>
                  <a:gd name="T10" fmla="*/ 704 w 704"/>
                  <a:gd name="T11" fmla="*/ 10 h 247"/>
                  <a:gd name="T12" fmla="*/ 703 w 704"/>
                  <a:gd name="T13" fmla="*/ 6 h 247"/>
                  <a:gd name="T14" fmla="*/ 702 w 704"/>
                  <a:gd name="T15" fmla="*/ 2 h 247"/>
                  <a:gd name="T16" fmla="*/ 699 w 704"/>
                  <a:gd name="T17" fmla="*/ 1 h 247"/>
                  <a:gd name="T18" fmla="*/ 695 w 704"/>
                  <a:gd name="T19" fmla="*/ 0 h 247"/>
                  <a:gd name="T20" fmla="*/ 691 w 704"/>
                  <a:gd name="T21" fmla="*/ 1 h 247"/>
                  <a:gd name="T22" fmla="*/ 691 w 704"/>
                  <a:gd name="T23" fmla="*/ 1 h 247"/>
                  <a:gd name="T24" fmla="*/ 6 w 704"/>
                  <a:gd name="T25" fmla="*/ 229 h 247"/>
                  <a:gd name="T26" fmla="*/ 6 w 704"/>
                  <a:gd name="T27" fmla="*/ 229 h 247"/>
                  <a:gd name="T28" fmla="*/ 3 w 704"/>
                  <a:gd name="T29" fmla="*/ 230 h 247"/>
                  <a:gd name="T30" fmla="*/ 1 w 704"/>
                  <a:gd name="T31" fmla="*/ 233 h 247"/>
                  <a:gd name="T32" fmla="*/ 0 w 704"/>
                  <a:gd name="T33" fmla="*/ 237 h 247"/>
                  <a:gd name="T34" fmla="*/ 1 w 704"/>
                  <a:gd name="T35" fmla="*/ 240 h 247"/>
                  <a:gd name="T36" fmla="*/ 3 w 704"/>
                  <a:gd name="T37" fmla="*/ 244 h 247"/>
                  <a:gd name="T38" fmla="*/ 5 w 704"/>
                  <a:gd name="T39" fmla="*/ 245 h 247"/>
                  <a:gd name="T40" fmla="*/ 9 w 704"/>
                  <a:gd name="T41" fmla="*/ 247 h 247"/>
                  <a:gd name="T42" fmla="*/ 13 w 704"/>
                  <a:gd name="T43" fmla="*/ 247 h 247"/>
                  <a:gd name="T44" fmla="*/ 13 w 704"/>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4"/>
                  <a:gd name="T70" fmla="*/ 0 h 247"/>
                  <a:gd name="T71" fmla="*/ 704 w 704"/>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4" h="247">
                    <a:moveTo>
                      <a:pt x="13" y="247"/>
                    </a:moveTo>
                    <a:lnTo>
                      <a:pt x="698" y="17"/>
                    </a:lnTo>
                    <a:lnTo>
                      <a:pt x="702" y="16"/>
                    </a:lnTo>
                    <a:lnTo>
                      <a:pt x="703" y="14"/>
                    </a:lnTo>
                    <a:lnTo>
                      <a:pt x="704" y="10"/>
                    </a:lnTo>
                    <a:lnTo>
                      <a:pt x="703" y="6"/>
                    </a:lnTo>
                    <a:lnTo>
                      <a:pt x="702" y="2"/>
                    </a:lnTo>
                    <a:lnTo>
                      <a:pt x="699" y="1"/>
                    </a:lnTo>
                    <a:lnTo>
                      <a:pt x="695" y="0"/>
                    </a:lnTo>
                    <a:lnTo>
                      <a:pt x="691" y="1"/>
                    </a:lnTo>
                    <a:lnTo>
                      <a:pt x="6" y="229"/>
                    </a:lnTo>
                    <a:lnTo>
                      <a:pt x="3" y="230"/>
                    </a:lnTo>
                    <a:lnTo>
                      <a:pt x="1" y="233"/>
                    </a:lnTo>
                    <a:lnTo>
                      <a:pt x="0" y="237"/>
                    </a:lnTo>
                    <a:lnTo>
                      <a:pt x="1" y="240"/>
                    </a:lnTo>
                    <a:lnTo>
                      <a:pt x="3" y="244"/>
                    </a:lnTo>
                    <a:lnTo>
                      <a:pt x="5" y="245"/>
                    </a:lnTo>
                    <a:lnTo>
                      <a:pt x="9" y="247"/>
                    </a:lnTo>
                    <a:lnTo>
                      <a:pt x="13" y="247"/>
                    </a:lnTo>
                    <a:close/>
                  </a:path>
                </a:pathLst>
              </a:custGeom>
              <a:solidFill>
                <a:srgbClr val="9696BA"/>
              </a:solidFill>
              <a:ln w="9525">
                <a:noFill/>
                <a:round/>
                <a:headEnd/>
                <a:tailEnd/>
              </a:ln>
            </p:spPr>
            <p:txBody>
              <a:bodyPr/>
              <a:lstStyle/>
              <a:p>
                <a:endParaRPr lang="en-US" dirty="0"/>
              </a:p>
            </p:txBody>
          </p:sp>
          <p:sp>
            <p:nvSpPr>
              <p:cNvPr id="28" name="Freeform 27"/>
              <p:cNvSpPr>
                <a:spLocks/>
              </p:cNvSpPr>
              <p:nvPr/>
            </p:nvSpPr>
            <p:spPr bwMode="auto">
              <a:xfrm>
                <a:off x="4619625" y="4052888"/>
                <a:ext cx="1530350" cy="541338"/>
              </a:xfrm>
              <a:custGeom>
                <a:avLst/>
                <a:gdLst>
                  <a:gd name="T0" fmla="*/ 11 w 651"/>
                  <a:gd name="T1" fmla="*/ 229 h 230"/>
                  <a:gd name="T2" fmla="*/ 645 w 651"/>
                  <a:gd name="T3" fmla="*/ 17 h 230"/>
                  <a:gd name="T4" fmla="*/ 645 w 651"/>
                  <a:gd name="T5" fmla="*/ 17 h 230"/>
                  <a:gd name="T6" fmla="*/ 649 w 651"/>
                  <a:gd name="T7" fmla="*/ 16 h 230"/>
                  <a:gd name="T8" fmla="*/ 650 w 651"/>
                  <a:gd name="T9" fmla="*/ 14 h 230"/>
                  <a:gd name="T10" fmla="*/ 651 w 651"/>
                  <a:gd name="T11" fmla="*/ 10 h 230"/>
                  <a:gd name="T12" fmla="*/ 651 w 651"/>
                  <a:gd name="T13" fmla="*/ 6 h 230"/>
                  <a:gd name="T14" fmla="*/ 650 w 651"/>
                  <a:gd name="T15" fmla="*/ 2 h 230"/>
                  <a:gd name="T16" fmla="*/ 648 w 651"/>
                  <a:gd name="T17" fmla="*/ 1 h 230"/>
                  <a:gd name="T18" fmla="*/ 644 w 651"/>
                  <a:gd name="T19" fmla="*/ 0 h 230"/>
                  <a:gd name="T20" fmla="*/ 640 w 651"/>
                  <a:gd name="T21" fmla="*/ 0 h 230"/>
                  <a:gd name="T22" fmla="*/ 640 w 651"/>
                  <a:gd name="T23" fmla="*/ 0 h 230"/>
                  <a:gd name="T24" fmla="*/ 6 w 651"/>
                  <a:gd name="T25" fmla="*/ 211 h 230"/>
                  <a:gd name="T26" fmla="*/ 6 w 651"/>
                  <a:gd name="T27" fmla="*/ 211 h 230"/>
                  <a:gd name="T28" fmla="*/ 2 w 651"/>
                  <a:gd name="T29" fmla="*/ 214 h 230"/>
                  <a:gd name="T30" fmla="*/ 1 w 651"/>
                  <a:gd name="T31" fmla="*/ 216 h 230"/>
                  <a:gd name="T32" fmla="*/ 0 w 651"/>
                  <a:gd name="T33" fmla="*/ 220 h 230"/>
                  <a:gd name="T34" fmla="*/ 0 w 651"/>
                  <a:gd name="T35" fmla="*/ 224 h 230"/>
                  <a:gd name="T36" fmla="*/ 1 w 651"/>
                  <a:gd name="T37" fmla="*/ 226 h 230"/>
                  <a:gd name="T38" fmla="*/ 4 w 651"/>
                  <a:gd name="T39" fmla="*/ 229 h 230"/>
                  <a:gd name="T40" fmla="*/ 7 w 651"/>
                  <a:gd name="T41" fmla="*/ 230 h 230"/>
                  <a:gd name="T42" fmla="*/ 11 w 651"/>
                  <a:gd name="T43" fmla="*/ 229 h 230"/>
                  <a:gd name="T44" fmla="*/ 11 w 651"/>
                  <a:gd name="T45" fmla="*/ 229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230"/>
                  <a:gd name="T71" fmla="*/ 651 w 651"/>
                  <a:gd name="T72" fmla="*/ 230 h 2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230">
                    <a:moveTo>
                      <a:pt x="11" y="229"/>
                    </a:moveTo>
                    <a:lnTo>
                      <a:pt x="645" y="17"/>
                    </a:lnTo>
                    <a:lnTo>
                      <a:pt x="649" y="16"/>
                    </a:lnTo>
                    <a:lnTo>
                      <a:pt x="650" y="14"/>
                    </a:lnTo>
                    <a:lnTo>
                      <a:pt x="651" y="10"/>
                    </a:lnTo>
                    <a:lnTo>
                      <a:pt x="651" y="6"/>
                    </a:lnTo>
                    <a:lnTo>
                      <a:pt x="650" y="2"/>
                    </a:lnTo>
                    <a:lnTo>
                      <a:pt x="648" y="1"/>
                    </a:lnTo>
                    <a:lnTo>
                      <a:pt x="644" y="0"/>
                    </a:lnTo>
                    <a:lnTo>
                      <a:pt x="640" y="0"/>
                    </a:lnTo>
                    <a:lnTo>
                      <a:pt x="6" y="211"/>
                    </a:lnTo>
                    <a:lnTo>
                      <a:pt x="2" y="214"/>
                    </a:lnTo>
                    <a:lnTo>
                      <a:pt x="1" y="216"/>
                    </a:lnTo>
                    <a:lnTo>
                      <a:pt x="0" y="220"/>
                    </a:lnTo>
                    <a:lnTo>
                      <a:pt x="0" y="224"/>
                    </a:lnTo>
                    <a:lnTo>
                      <a:pt x="1" y="226"/>
                    </a:lnTo>
                    <a:lnTo>
                      <a:pt x="4" y="229"/>
                    </a:lnTo>
                    <a:lnTo>
                      <a:pt x="7" y="230"/>
                    </a:lnTo>
                    <a:lnTo>
                      <a:pt x="11" y="229"/>
                    </a:lnTo>
                    <a:close/>
                  </a:path>
                </a:pathLst>
              </a:custGeom>
              <a:solidFill>
                <a:srgbClr val="9696BA"/>
              </a:solidFill>
              <a:ln w="9525">
                <a:noFill/>
                <a:round/>
                <a:headEnd/>
                <a:tailEnd/>
              </a:ln>
            </p:spPr>
            <p:txBody>
              <a:bodyPr/>
              <a:lstStyle/>
              <a:p>
                <a:endParaRPr lang="en-US" dirty="0"/>
              </a:p>
            </p:txBody>
          </p:sp>
          <p:sp>
            <p:nvSpPr>
              <p:cNvPr id="29" name="Freeform 28"/>
              <p:cNvSpPr>
                <a:spLocks/>
              </p:cNvSpPr>
              <p:nvPr/>
            </p:nvSpPr>
            <p:spPr bwMode="auto">
              <a:xfrm>
                <a:off x="4760913" y="4406900"/>
                <a:ext cx="1741488"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30" name="Freeform 29"/>
              <p:cNvSpPr>
                <a:spLocks/>
              </p:cNvSpPr>
              <p:nvPr/>
            </p:nvSpPr>
            <p:spPr bwMode="auto">
              <a:xfrm>
                <a:off x="2209800" y="2133600"/>
                <a:ext cx="2706688" cy="2547938"/>
              </a:xfrm>
              <a:custGeom>
                <a:avLst/>
                <a:gdLst>
                  <a:gd name="T0" fmla="*/ 1100 w 1151"/>
                  <a:gd name="T1" fmla="*/ 297 h 1084"/>
                  <a:gd name="T2" fmla="*/ 1062 w 1151"/>
                  <a:gd name="T3" fmla="*/ 229 h 1084"/>
                  <a:gd name="T4" fmla="*/ 1014 w 1151"/>
                  <a:gd name="T5" fmla="*/ 169 h 1084"/>
                  <a:gd name="T6" fmla="*/ 960 w 1151"/>
                  <a:gd name="T7" fmla="*/ 117 h 1084"/>
                  <a:gd name="T8" fmla="*/ 896 w 1151"/>
                  <a:gd name="T9" fmla="*/ 74 h 1084"/>
                  <a:gd name="T10" fmla="*/ 826 w 1151"/>
                  <a:gd name="T11" fmla="*/ 39 h 1084"/>
                  <a:gd name="T12" fmla="*/ 752 w 1151"/>
                  <a:gd name="T13" fmla="*/ 15 h 1084"/>
                  <a:gd name="T14" fmla="*/ 676 w 1151"/>
                  <a:gd name="T15" fmla="*/ 2 h 1084"/>
                  <a:gd name="T16" fmla="*/ 600 w 1151"/>
                  <a:gd name="T17" fmla="*/ 0 h 1084"/>
                  <a:gd name="T18" fmla="*/ 523 w 1151"/>
                  <a:gd name="T19" fmla="*/ 10 h 1084"/>
                  <a:gd name="T20" fmla="*/ 448 w 1151"/>
                  <a:gd name="T21" fmla="*/ 32 h 1084"/>
                  <a:gd name="T22" fmla="*/ 430 w 1151"/>
                  <a:gd name="T23" fmla="*/ 38 h 1084"/>
                  <a:gd name="T24" fmla="*/ 411 w 1151"/>
                  <a:gd name="T25" fmla="*/ 47 h 1084"/>
                  <a:gd name="T26" fmla="*/ 393 w 1151"/>
                  <a:gd name="T27" fmla="*/ 54 h 1084"/>
                  <a:gd name="T28" fmla="*/ 373 w 1151"/>
                  <a:gd name="T29" fmla="*/ 60 h 1084"/>
                  <a:gd name="T30" fmla="*/ 353 w 1151"/>
                  <a:gd name="T31" fmla="*/ 66 h 1084"/>
                  <a:gd name="T32" fmla="*/ 250 w 1151"/>
                  <a:gd name="T33" fmla="*/ 114 h 1084"/>
                  <a:gd name="T34" fmla="*/ 133 w 1151"/>
                  <a:gd name="T35" fmla="*/ 213 h 1084"/>
                  <a:gd name="T36" fmla="*/ 50 w 1151"/>
                  <a:gd name="T37" fmla="*/ 339 h 1084"/>
                  <a:gd name="T38" fmla="*/ 7 w 1151"/>
                  <a:gd name="T39" fmla="*/ 483 h 1084"/>
                  <a:gd name="T40" fmla="*/ 6 w 1151"/>
                  <a:gd name="T41" fmla="*/ 636 h 1084"/>
                  <a:gd name="T42" fmla="*/ 41 w 1151"/>
                  <a:gd name="T43" fmla="*/ 763 h 1084"/>
                  <a:gd name="T44" fmla="*/ 77 w 1151"/>
                  <a:gd name="T45" fmla="*/ 832 h 1084"/>
                  <a:gd name="T46" fmla="*/ 120 w 1151"/>
                  <a:gd name="T47" fmla="*/ 894 h 1084"/>
                  <a:gd name="T48" fmla="*/ 174 w 1151"/>
                  <a:gd name="T49" fmla="*/ 950 h 1084"/>
                  <a:gd name="T50" fmla="*/ 234 w 1151"/>
                  <a:gd name="T51" fmla="*/ 996 h 1084"/>
                  <a:gd name="T52" fmla="*/ 303 w 1151"/>
                  <a:gd name="T53" fmla="*/ 1034 h 1084"/>
                  <a:gd name="T54" fmla="*/ 375 w 1151"/>
                  <a:gd name="T55" fmla="*/ 1062 h 1084"/>
                  <a:gd name="T56" fmla="*/ 451 w 1151"/>
                  <a:gd name="T57" fmla="*/ 1079 h 1084"/>
                  <a:gd name="T58" fmla="*/ 526 w 1151"/>
                  <a:gd name="T59" fmla="*/ 1084 h 1084"/>
                  <a:gd name="T60" fmla="*/ 603 w 1151"/>
                  <a:gd name="T61" fmla="*/ 1078 h 1084"/>
                  <a:gd name="T62" fmla="*/ 678 w 1151"/>
                  <a:gd name="T63" fmla="*/ 1061 h 1084"/>
                  <a:gd name="T64" fmla="*/ 716 w 1151"/>
                  <a:gd name="T65" fmla="*/ 1047 h 1084"/>
                  <a:gd name="T66" fmla="*/ 734 w 1151"/>
                  <a:gd name="T67" fmla="*/ 1040 h 1084"/>
                  <a:gd name="T68" fmla="*/ 753 w 1151"/>
                  <a:gd name="T69" fmla="*/ 1032 h 1084"/>
                  <a:gd name="T70" fmla="*/ 773 w 1151"/>
                  <a:gd name="T71" fmla="*/ 1026 h 1084"/>
                  <a:gd name="T72" fmla="*/ 794 w 1151"/>
                  <a:gd name="T73" fmla="*/ 1020 h 1084"/>
                  <a:gd name="T74" fmla="*/ 856 w 1151"/>
                  <a:gd name="T75" fmla="*/ 995 h 1084"/>
                  <a:gd name="T76" fmla="*/ 984 w 1151"/>
                  <a:gd name="T77" fmla="*/ 907 h 1084"/>
                  <a:gd name="T78" fmla="*/ 1078 w 1151"/>
                  <a:gd name="T79" fmla="*/ 789 h 1084"/>
                  <a:gd name="T80" fmla="*/ 1136 w 1151"/>
                  <a:gd name="T81" fmla="*/ 650 h 1084"/>
                  <a:gd name="T82" fmla="*/ 1151 w 1151"/>
                  <a:gd name="T83" fmla="*/ 498 h 1084"/>
                  <a:gd name="T84" fmla="*/ 1120 w 1151"/>
                  <a:gd name="T85" fmla="*/ 344 h 10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1"/>
                  <a:gd name="T130" fmla="*/ 0 h 1084"/>
                  <a:gd name="T131" fmla="*/ 1151 w 1151"/>
                  <a:gd name="T132" fmla="*/ 1084 h 10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1" h="1084">
                    <a:moveTo>
                      <a:pt x="1120" y="344"/>
                    </a:moveTo>
                    <a:lnTo>
                      <a:pt x="1111" y="320"/>
                    </a:lnTo>
                    <a:lnTo>
                      <a:pt x="1100" y="297"/>
                    </a:lnTo>
                    <a:lnTo>
                      <a:pt x="1088" y="274"/>
                    </a:lnTo>
                    <a:lnTo>
                      <a:pt x="1076" y="251"/>
                    </a:lnTo>
                    <a:lnTo>
                      <a:pt x="1062" y="229"/>
                    </a:lnTo>
                    <a:lnTo>
                      <a:pt x="1048" y="209"/>
                    </a:lnTo>
                    <a:lnTo>
                      <a:pt x="1031" y="190"/>
                    </a:lnTo>
                    <a:lnTo>
                      <a:pt x="1014" y="169"/>
                    </a:lnTo>
                    <a:lnTo>
                      <a:pt x="997" y="151"/>
                    </a:lnTo>
                    <a:lnTo>
                      <a:pt x="979" y="133"/>
                    </a:lnTo>
                    <a:lnTo>
                      <a:pt x="960" y="117"/>
                    </a:lnTo>
                    <a:lnTo>
                      <a:pt x="939" y="102"/>
                    </a:lnTo>
                    <a:lnTo>
                      <a:pt x="918" y="88"/>
                    </a:lnTo>
                    <a:lnTo>
                      <a:pt x="896" y="74"/>
                    </a:lnTo>
                    <a:lnTo>
                      <a:pt x="873" y="61"/>
                    </a:lnTo>
                    <a:lnTo>
                      <a:pt x="850" y="49"/>
                    </a:lnTo>
                    <a:lnTo>
                      <a:pt x="826" y="39"/>
                    </a:lnTo>
                    <a:lnTo>
                      <a:pt x="801" y="29"/>
                    </a:lnTo>
                    <a:lnTo>
                      <a:pt x="777" y="21"/>
                    </a:lnTo>
                    <a:lnTo>
                      <a:pt x="752" y="15"/>
                    </a:lnTo>
                    <a:lnTo>
                      <a:pt x="728" y="9"/>
                    </a:lnTo>
                    <a:lnTo>
                      <a:pt x="702" y="5"/>
                    </a:lnTo>
                    <a:lnTo>
                      <a:pt x="676" y="2"/>
                    </a:lnTo>
                    <a:lnTo>
                      <a:pt x="651" y="0"/>
                    </a:lnTo>
                    <a:lnTo>
                      <a:pt x="625" y="0"/>
                    </a:lnTo>
                    <a:lnTo>
                      <a:pt x="600" y="0"/>
                    </a:lnTo>
                    <a:lnTo>
                      <a:pt x="574" y="2"/>
                    </a:lnTo>
                    <a:lnTo>
                      <a:pt x="549" y="6"/>
                    </a:lnTo>
                    <a:lnTo>
                      <a:pt x="523" y="10"/>
                    </a:lnTo>
                    <a:lnTo>
                      <a:pt x="498" y="16"/>
                    </a:lnTo>
                    <a:lnTo>
                      <a:pt x="474" y="23"/>
                    </a:lnTo>
                    <a:lnTo>
                      <a:pt x="448" y="32"/>
                    </a:lnTo>
                    <a:lnTo>
                      <a:pt x="442" y="34"/>
                    </a:lnTo>
                    <a:lnTo>
                      <a:pt x="437" y="35"/>
                    </a:lnTo>
                    <a:lnTo>
                      <a:pt x="430" y="38"/>
                    </a:lnTo>
                    <a:lnTo>
                      <a:pt x="424" y="40"/>
                    </a:lnTo>
                    <a:lnTo>
                      <a:pt x="418" y="43"/>
                    </a:lnTo>
                    <a:lnTo>
                      <a:pt x="411" y="47"/>
                    </a:lnTo>
                    <a:lnTo>
                      <a:pt x="406" y="49"/>
                    </a:lnTo>
                    <a:lnTo>
                      <a:pt x="400" y="52"/>
                    </a:lnTo>
                    <a:lnTo>
                      <a:pt x="393" y="54"/>
                    </a:lnTo>
                    <a:lnTo>
                      <a:pt x="387" y="56"/>
                    </a:lnTo>
                    <a:lnTo>
                      <a:pt x="379" y="58"/>
                    </a:lnTo>
                    <a:lnTo>
                      <a:pt x="373" y="60"/>
                    </a:lnTo>
                    <a:lnTo>
                      <a:pt x="367" y="62"/>
                    </a:lnTo>
                    <a:lnTo>
                      <a:pt x="360" y="63"/>
                    </a:lnTo>
                    <a:lnTo>
                      <a:pt x="353" y="66"/>
                    </a:lnTo>
                    <a:lnTo>
                      <a:pt x="346" y="69"/>
                    </a:lnTo>
                    <a:lnTo>
                      <a:pt x="296" y="89"/>
                    </a:lnTo>
                    <a:lnTo>
                      <a:pt x="250" y="114"/>
                    </a:lnTo>
                    <a:lnTo>
                      <a:pt x="208" y="144"/>
                    </a:lnTo>
                    <a:lnTo>
                      <a:pt x="169" y="177"/>
                    </a:lnTo>
                    <a:lnTo>
                      <a:pt x="133" y="213"/>
                    </a:lnTo>
                    <a:lnTo>
                      <a:pt x="101" y="252"/>
                    </a:lnTo>
                    <a:lnTo>
                      <a:pt x="73" y="294"/>
                    </a:lnTo>
                    <a:lnTo>
                      <a:pt x="50" y="339"/>
                    </a:lnTo>
                    <a:lnTo>
                      <a:pt x="31" y="385"/>
                    </a:lnTo>
                    <a:lnTo>
                      <a:pt x="16" y="433"/>
                    </a:lnTo>
                    <a:lnTo>
                      <a:pt x="7" y="483"/>
                    </a:lnTo>
                    <a:lnTo>
                      <a:pt x="2" y="534"/>
                    </a:lnTo>
                    <a:lnTo>
                      <a:pt x="0" y="585"/>
                    </a:lnTo>
                    <a:lnTo>
                      <a:pt x="6" y="636"/>
                    </a:lnTo>
                    <a:lnTo>
                      <a:pt x="17" y="688"/>
                    </a:lnTo>
                    <a:lnTo>
                      <a:pt x="32" y="739"/>
                    </a:lnTo>
                    <a:lnTo>
                      <a:pt x="41" y="763"/>
                    </a:lnTo>
                    <a:lnTo>
                      <a:pt x="53" y="787"/>
                    </a:lnTo>
                    <a:lnTo>
                      <a:pt x="64" y="810"/>
                    </a:lnTo>
                    <a:lnTo>
                      <a:pt x="77" y="832"/>
                    </a:lnTo>
                    <a:lnTo>
                      <a:pt x="90" y="854"/>
                    </a:lnTo>
                    <a:lnTo>
                      <a:pt x="105" y="875"/>
                    </a:lnTo>
                    <a:lnTo>
                      <a:pt x="120" y="894"/>
                    </a:lnTo>
                    <a:lnTo>
                      <a:pt x="137" y="913"/>
                    </a:lnTo>
                    <a:lnTo>
                      <a:pt x="155" y="933"/>
                    </a:lnTo>
                    <a:lnTo>
                      <a:pt x="174" y="950"/>
                    </a:lnTo>
                    <a:lnTo>
                      <a:pt x="193" y="967"/>
                    </a:lnTo>
                    <a:lnTo>
                      <a:pt x="213" y="982"/>
                    </a:lnTo>
                    <a:lnTo>
                      <a:pt x="234" y="996"/>
                    </a:lnTo>
                    <a:lnTo>
                      <a:pt x="257" y="1010"/>
                    </a:lnTo>
                    <a:lnTo>
                      <a:pt x="280" y="1023"/>
                    </a:lnTo>
                    <a:lnTo>
                      <a:pt x="303" y="1034"/>
                    </a:lnTo>
                    <a:lnTo>
                      <a:pt x="327" y="1045"/>
                    </a:lnTo>
                    <a:lnTo>
                      <a:pt x="351" y="1055"/>
                    </a:lnTo>
                    <a:lnTo>
                      <a:pt x="375" y="1062"/>
                    </a:lnTo>
                    <a:lnTo>
                      <a:pt x="401" y="1069"/>
                    </a:lnTo>
                    <a:lnTo>
                      <a:pt x="425" y="1075"/>
                    </a:lnTo>
                    <a:lnTo>
                      <a:pt x="451" y="1079"/>
                    </a:lnTo>
                    <a:lnTo>
                      <a:pt x="476" y="1082"/>
                    </a:lnTo>
                    <a:lnTo>
                      <a:pt x="502" y="1084"/>
                    </a:lnTo>
                    <a:lnTo>
                      <a:pt x="526" y="1084"/>
                    </a:lnTo>
                    <a:lnTo>
                      <a:pt x="551" y="1084"/>
                    </a:lnTo>
                    <a:lnTo>
                      <a:pt x="577" y="1082"/>
                    </a:lnTo>
                    <a:lnTo>
                      <a:pt x="603" y="1078"/>
                    </a:lnTo>
                    <a:lnTo>
                      <a:pt x="628" y="1074"/>
                    </a:lnTo>
                    <a:lnTo>
                      <a:pt x="654" y="1068"/>
                    </a:lnTo>
                    <a:lnTo>
                      <a:pt x="678" y="1061"/>
                    </a:lnTo>
                    <a:lnTo>
                      <a:pt x="703" y="1052"/>
                    </a:lnTo>
                    <a:lnTo>
                      <a:pt x="710" y="1050"/>
                    </a:lnTo>
                    <a:lnTo>
                      <a:pt x="716" y="1047"/>
                    </a:lnTo>
                    <a:lnTo>
                      <a:pt x="722" y="1045"/>
                    </a:lnTo>
                    <a:lnTo>
                      <a:pt x="729" y="1042"/>
                    </a:lnTo>
                    <a:lnTo>
                      <a:pt x="734" y="1040"/>
                    </a:lnTo>
                    <a:lnTo>
                      <a:pt x="740" y="1037"/>
                    </a:lnTo>
                    <a:lnTo>
                      <a:pt x="747" y="1034"/>
                    </a:lnTo>
                    <a:lnTo>
                      <a:pt x="753" y="1032"/>
                    </a:lnTo>
                    <a:lnTo>
                      <a:pt x="759" y="1029"/>
                    </a:lnTo>
                    <a:lnTo>
                      <a:pt x="767" y="1028"/>
                    </a:lnTo>
                    <a:lnTo>
                      <a:pt x="773" y="1026"/>
                    </a:lnTo>
                    <a:lnTo>
                      <a:pt x="780" y="1024"/>
                    </a:lnTo>
                    <a:lnTo>
                      <a:pt x="786" y="1022"/>
                    </a:lnTo>
                    <a:lnTo>
                      <a:pt x="794" y="1020"/>
                    </a:lnTo>
                    <a:lnTo>
                      <a:pt x="800" y="1018"/>
                    </a:lnTo>
                    <a:lnTo>
                      <a:pt x="807" y="1015"/>
                    </a:lnTo>
                    <a:lnTo>
                      <a:pt x="856" y="995"/>
                    </a:lnTo>
                    <a:lnTo>
                      <a:pt x="902" y="969"/>
                    </a:lnTo>
                    <a:lnTo>
                      <a:pt x="944" y="940"/>
                    </a:lnTo>
                    <a:lnTo>
                      <a:pt x="984" y="907"/>
                    </a:lnTo>
                    <a:lnTo>
                      <a:pt x="1020" y="871"/>
                    </a:lnTo>
                    <a:lnTo>
                      <a:pt x="1051" y="832"/>
                    </a:lnTo>
                    <a:lnTo>
                      <a:pt x="1078" y="789"/>
                    </a:lnTo>
                    <a:lnTo>
                      <a:pt x="1102" y="744"/>
                    </a:lnTo>
                    <a:lnTo>
                      <a:pt x="1122" y="698"/>
                    </a:lnTo>
                    <a:lnTo>
                      <a:pt x="1136" y="650"/>
                    </a:lnTo>
                    <a:lnTo>
                      <a:pt x="1146" y="600"/>
                    </a:lnTo>
                    <a:lnTo>
                      <a:pt x="1151" y="549"/>
                    </a:lnTo>
                    <a:lnTo>
                      <a:pt x="1151" y="498"/>
                    </a:lnTo>
                    <a:lnTo>
                      <a:pt x="1146" y="447"/>
                    </a:lnTo>
                    <a:lnTo>
                      <a:pt x="1136" y="395"/>
                    </a:lnTo>
                    <a:lnTo>
                      <a:pt x="1120" y="344"/>
                    </a:lnTo>
                    <a:close/>
                  </a:path>
                </a:pathLst>
              </a:custGeom>
              <a:solidFill>
                <a:srgbClr val="00007F"/>
              </a:solidFill>
              <a:ln w="9525">
                <a:noFill/>
                <a:round/>
                <a:headEnd/>
                <a:tailEnd/>
              </a:ln>
            </p:spPr>
            <p:txBody>
              <a:bodyPr/>
              <a:lstStyle/>
              <a:p>
                <a:endParaRPr lang="en-US" dirty="0"/>
              </a:p>
            </p:txBody>
          </p:sp>
          <p:sp>
            <p:nvSpPr>
              <p:cNvPr id="31" name="Freeform 30"/>
              <p:cNvSpPr>
                <a:spLocks/>
              </p:cNvSpPr>
              <p:nvPr/>
            </p:nvSpPr>
            <p:spPr bwMode="auto">
              <a:xfrm>
                <a:off x="2527300" y="2362200"/>
                <a:ext cx="2044700" cy="2198688"/>
              </a:xfrm>
              <a:custGeom>
                <a:avLst/>
                <a:gdLst>
                  <a:gd name="T0" fmla="*/ 555 w 870"/>
                  <a:gd name="T1" fmla="*/ 931 h 935"/>
                  <a:gd name="T2" fmla="*/ 465 w 870"/>
                  <a:gd name="T3" fmla="*/ 935 h 935"/>
                  <a:gd name="T4" fmla="*/ 379 w 870"/>
                  <a:gd name="T5" fmla="*/ 924 h 935"/>
                  <a:gd name="T6" fmla="*/ 297 w 870"/>
                  <a:gd name="T7" fmla="*/ 897 h 935"/>
                  <a:gd name="T8" fmla="*/ 220 w 870"/>
                  <a:gd name="T9" fmla="*/ 855 h 935"/>
                  <a:gd name="T10" fmla="*/ 152 w 870"/>
                  <a:gd name="T11" fmla="*/ 801 h 935"/>
                  <a:gd name="T12" fmla="*/ 93 w 870"/>
                  <a:gd name="T13" fmla="*/ 735 h 935"/>
                  <a:gd name="T14" fmla="*/ 47 w 870"/>
                  <a:gd name="T15" fmla="*/ 657 h 935"/>
                  <a:gd name="T16" fmla="*/ 15 w 870"/>
                  <a:gd name="T17" fmla="*/ 568 h 935"/>
                  <a:gd name="T18" fmla="*/ 0 w 870"/>
                  <a:gd name="T19" fmla="*/ 474 h 935"/>
                  <a:gd name="T20" fmla="*/ 5 w 870"/>
                  <a:gd name="T21" fmla="*/ 379 h 935"/>
                  <a:gd name="T22" fmla="*/ 28 w 870"/>
                  <a:gd name="T23" fmla="*/ 286 h 935"/>
                  <a:gd name="T24" fmla="*/ 55 w 870"/>
                  <a:gd name="T25" fmla="*/ 224 h 935"/>
                  <a:gd name="T26" fmla="*/ 75 w 870"/>
                  <a:gd name="T27" fmla="*/ 188 h 935"/>
                  <a:gd name="T28" fmla="*/ 99 w 870"/>
                  <a:gd name="T29" fmla="*/ 155 h 935"/>
                  <a:gd name="T30" fmla="*/ 125 w 870"/>
                  <a:gd name="T31" fmla="*/ 123 h 935"/>
                  <a:gd name="T32" fmla="*/ 154 w 870"/>
                  <a:gd name="T33" fmla="*/ 94 h 935"/>
                  <a:gd name="T34" fmla="*/ 185 w 870"/>
                  <a:gd name="T35" fmla="*/ 68 h 935"/>
                  <a:gd name="T36" fmla="*/ 218 w 870"/>
                  <a:gd name="T37" fmla="*/ 44 h 935"/>
                  <a:gd name="T38" fmla="*/ 254 w 870"/>
                  <a:gd name="T39" fmla="*/ 23 h 935"/>
                  <a:gd name="T40" fmla="*/ 292 w 870"/>
                  <a:gd name="T41" fmla="*/ 10 h 935"/>
                  <a:gd name="T42" fmla="*/ 331 w 870"/>
                  <a:gd name="T43" fmla="*/ 3 h 935"/>
                  <a:gd name="T44" fmla="*/ 372 w 870"/>
                  <a:gd name="T45" fmla="*/ 0 h 935"/>
                  <a:gd name="T46" fmla="*/ 412 w 870"/>
                  <a:gd name="T47" fmla="*/ 1 h 935"/>
                  <a:gd name="T48" fmla="*/ 453 w 870"/>
                  <a:gd name="T49" fmla="*/ 5 h 935"/>
                  <a:gd name="T50" fmla="*/ 492 w 870"/>
                  <a:gd name="T51" fmla="*/ 12 h 935"/>
                  <a:gd name="T52" fmla="*/ 532 w 870"/>
                  <a:gd name="T53" fmla="*/ 23 h 935"/>
                  <a:gd name="T54" fmla="*/ 570 w 870"/>
                  <a:gd name="T55" fmla="*/ 37 h 935"/>
                  <a:gd name="T56" fmla="*/ 611 w 870"/>
                  <a:gd name="T57" fmla="*/ 57 h 935"/>
                  <a:gd name="T58" fmla="*/ 653 w 870"/>
                  <a:gd name="T59" fmla="*/ 81 h 935"/>
                  <a:gd name="T60" fmla="*/ 691 w 870"/>
                  <a:gd name="T61" fmla="*/ 109 h 935"/>
                  <a:gd name="T62" fmla="*/ 727 w 870"/>
                  <a:gd name="T63" fmla="*/ 141 h 935"/>
                  <a:gd name="T64" fmla="*/ 759 w 870"/>
                  <a:gd name="T65" fmla="*/ 175 h 935"/>
                  <a:gd name="T66" fmla="*/ 787 w 870"/>
                  <a:gd name="T67" fmla="*/ 212 h 935"/>
                  <a:gd name="T68" fmla="*/ 812 w 870"/>
                  <a:gd name="T69" fmla="*/ 253 h 935"/>
                  <a:gd name="T70" fmla="*/ 833 w 870"/>
                  <a:gd name="T71" fmla="*/ 297 h 935"/>
                  <a:gd name="T72" fmla="*/ 856 w 870"/>
                  <a:gd name="T73" fmla="*/ 365 h 935"/>
                  <a:gd name="T74" fmla="*/ 870 w 870"/>
                  <a:gd name="T75" fmla="*/ 460 h 935"/>
                  <a:gd name="T76" fmla="*/ 866 w 870"/>
                  <a:gd name="T77" fmla="*/ 555 h 935"/>
                  <a:gd name="T78" fmla="*/ 843 w 870"/>
                  <a:gd name="T79" fmla="*/ 648 h 935"/>
                  <a:gd name="T80" fmla="*/ 816 w 870"/>
                  <a:gd name="T81" fmla="*/ 712 h 935"/>
                  <a:gd name="T82" fmla="*/ 794 w 870"/>
                  <a:gd name="T83" fmla="*/ 748 h 935"/>
                  <a:gd name="T84" fmla="*/ 771 w 870"/>
                  <a:gd name="T85" fmla="*/ 781 h 935"/>
                  <a:gd name="T86" fmla="*/ 745 w 870"/>
                  <a:gd name="T87" fmla="*/ 813 h 935"/>
                  <a:gd name="T88" fmla="*/ 717 w 870"/>
                  <a:gd name="T89" fmla="*/ 842 h 935"/>
                  <a:gd name="T90" fmla="*/ 686 w 870"/>
                  <a:gd name="T91" fmla="*/ 867 h 935"/>
                  <a:gd name="T92" fmla="*/ 653 w 870"/>
                  <a:gd name="T93" fmla="*/ 892 h 935"/>
                  <a:gd name="T94" fmla="*/ 617 w 870"/>
                  <a:gd name="T95" fmla="*/ 913 h 9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
                  <a:gd name="T145" fmla="*/ 0 h 935"/>
                  <a:gd name="T146" fmla="*/ 870 w 870"/>
                  <a:gd name="T147" fmla="*/ 935 h 9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 h="935">
                    <a:moveTo>
                      <a:pt x="599" y="922"/>
                    </a:moveTo>
                    <a:lnTo>
                      <a:pt x="555" y="931"/>
                    </a:lnTo>
                    <a:lnTo>
                      <a:pt x="510" y="935"/>
                    </a:lnTo>
                    <a:lnTo>
                      <a:pt x="465" y="935"/>
                    </a:lnTo>
                    <a:lnTo>
                      <a:pt x="422" y="931"/>
                    </a:lnTo>
                    <a:lnTo>
                      <a:pt x="379" y="924"/>
                    </a:lnTo>
                    <a:lnTo>
                      <a:pt x="337" y="912"/>
                    </a:lnTo>
                    <a:lnTo>
                      <a:pt x="297" y="897"/>
                    </a:lnTo>
                    <a:lnTo>
                      <a:pt x="257" y="878"/>
                    </a:lnTo>
                    <a:lnTo>
                      <a:pt x="220" y="855"/>
                    </a:lnTo>
                    <a:lnTo>
                      <a:pt x="185" y="829"/>
                    </a:lnTo>
                    <a:lnTo>
                      <a:pt x="152" y="801"/>
                    </a:lnTo>
                    <a:lnTo>
                      <a:pt x="121" y="769"/>
                    </a:lnTo>
                    <a:lnTo>
                      <a:pt x="93" y="735"/>
                    </a:lnTo>
                    <a:lnTo>
                      <a:pt x="69" y="697"/>
                    </a:lnTo>
                    <a:lnTo>
                      <a:pt x="47" y="657"/>
                    </a:lnTo>
                    <a:lnTo>
                      <a:pt x="29" y="614"/>
                    </a:lnTo>
                    <a:lnTo>
                      <a:pt x="15" y="568"/>
                    </a:lnTo>
                    <a:lnTo>
                      <a:pt x="5" y="521"/>
                    </a:lnTo>
                    <a:lnTo>
                      <a:pt x="0" y="474"/>
                    </a:lnTo>
                    <a:lnTo>
                      <a:pt x="0" y="427"/>
                    </a:lnTo>
                    <a:lnTo>
                      <a:pt x="5" y="379"/>
                    </a:lnTo>
                    <a:lnTo>
                      <a:pt x="14" y="332"/>
                    </a:lnTo>
                    <a:lnTo>
                      <a:pt x="28" y="286"/>
                    </a:lnTo>
                    <a:lnTo>
                      <a:pt x="46" y="242"/>
                    </a:lnTo>
                    <a:lnTo>
                      <a:pt x="55" y="224"/>
                    </a:lnTo>
                    <a:lnTo>
                      <a:pt x="65" y="205"/>
                    </a:lnTo>
                    <a:lnTo>
                      <a:pt x="75" y="188"/>
                    </a:lnTo>
                    <a:lnTo>
                      <a:pt x="87" y="170"/>
                    </a:lnTo>
                    <a:lnTo>
                      <a:pt x="99" y="155"/>
                    </a:lnTo>
                    <a:lnTo>
                      <a:pt x="112" y="139"/>
                    </a:lnTo>
                    <a:lnTo>
                      <a:pt x="125" y="123"/>
                    </a:lnTo>
                    <a:lnTo>
                      <a:pt x="139" y="108"/>
                    </a:lnTo>
                    <a:lnTo>
                      <a:pt x="154" y="94"/>
                    </a:lnTo>
                    <a:lnTo>
                      <a:pt x="168" y="81"/>
                    </a:lnTo>
                    <a:lnTo>
                      <a:pt x="185" y="68"/>
                    </a:lnTo>
                    <a:lnTo>
                      <a:pt x="201" y="56"/>
                    </a:lnTo>
                    <a:lnTo>
                      <a:pt x="218" y="44"/>
                    </a:lnTo>
                    <a:lnTo>
                      <a:pt x="236" y="33"/>
                    </a:lnTo>
                    <a:lnTo>
                      <a:pt x="254" y="23"/>
                    </a:lnTo>
                    <a:lnTo>
                      <a:pt x="271" y="14"/>
                    </a:lnTo>
                    <a:lnTo>
                      <a:pt x="292" y="10"/>
                    </a:lnTo>
                    <a:lnTo>
                      <a:pt x="311" y="6"/>
                    </a:lnTo>
                    <a:lnTo>
                      <a:pt x="331" y="3"/>
                    </a:lnTo>
                    <a:lnTo>
                      <a:pt x="352" y="1"/>
                    </a:lnTo>
                    <a:lnTo>
                      <a:pt x="372" y="0"/>
                    </a:lnTo>
                    <a:lnTo>
                      <a:pt x="391" y="0"/>
                    </a:lnTo>
                    <a:lnTo>
                      <a:pt x="412" y="1"/>
                    </a:lnTo>
                    <a:lnTo>
                      <a:pt x="432" y="2"/>
                    </a:lnTo>
                    <a:lnTo>
                      <a:pt x="453" y="5"/>
                    </a:lnTo>
                    <a:lnTo>
                      <a:pt x="472" y="9"/>
                    </a:lnTo>
                    <a:lnTo>
                      <a:pt x="492" y="12"/>
                    </a:lnTo>
                    <a:lnTo>
                      <a:pt x="511" y="17"/>
                    </a:lnTo>
                    <a:lnTo>
                      <a:pt x="532" y="23"/>
                    </a:lnTo>
                    <a:lnTo>
                      <a:pt x="551" y="29"/>
                    </a:lnTo>
                    <a:lnTo>
                      <a:pt x="570" y="37"/>
                    </a:lnTo>
                    <a:lnTo>
                      <a:pt x="589" y="45"/>
                    </a:lnTo>
                    <a:lnTo>
                      <a:pt x="611" y="57"/>
                    </a:lnTo>
                    <a:lnTo>
                      <a:pt x="632" y="68"/>
                    </a:lnTo>
                    <a:lnTo>
                      <a:pt x="653" y="81"/>
                    </a:lnTo>
                    <a:lnTo>
                      <a:pt x="672" y="95"/>
                    </a:lnTo>
                    <a:lnTo>
                      <a:pt x="691" y="109"/>
                    </a:lnTo>
                    <a:lnTo>
                      <a:pt x="709" y="124"/>
                    </a:lnTo>
                    <a:lnTo>
                      <a:pt x="727" y="141"/>
                    </a:lnTo>
                    <a:lnTo>
                      <a:pt x="743" y="158"/>
                    </a:lnTo>
                    <a:lnTo>
                      <a:pt x="759" y="175"/>
                    </a:lnTo>
                    <a:lnTo>
                      <a:pt x="773" y="193"/>
                    </a:lnTo>
                    <a:lnTo>
                      <a:pt x="787" y="212"/>
                    </a:lnTo>
                    <a:lnTo>
                      <a:pt x="800" y="233"/>
                    </a:lnTo>
                    <a:lnTo>
                      <a:pt x="812" y="253"/>
                    </a:lnTo>
                    <a:lnTo>
                      <a:pt x="822" y="275"/>
                    </a:lnTo>
                    <a:lnTo>
                      <a:pt x="833" y="297"/>
                    </a:lnTo>
                    <a:lnTo>
                      <a:pt x="842" y="319"/>
                    </a:lnTo>
                    <a:lnTo>
                      <a:pt x="856" y="365"/>
                    </a:lnTo>
                    <a:lnTo>
                      <a:pt x="865" y="412"/>
                    </a:lnTo>
                    <a:lnTo>
                      <a:pt x="870" y="460"/>
                    </a:lnTo>
                    <a:lnTo>
                      <a:pt x="870" y="508"/>
                    </a:lnTo>
                    <a:lnTo>
                      <a:pt x="866" y="555"/>
                    </a:lnTo>
                    <a:lnTo>
                      <a:pt x="857" y="601"/>
                    </a:lnTo>
                    <a:lnTo>
                      <a:pt x="843" y="648"/>
                    </a:lnTo>
                    <a:lnTo>
                      <a:pt x="825" y="693"/>
                    </a:lnTo>
                    <a:lnTo>
                      <a:pt x="816" y="712"/>
                    </a:lnTo>
                    <a:lnTo>
                      <a:pt x="806" y="730"/>
                    </a:lnTo>
                    <a:lnTo>
                      <a:pt x="794" y="748"/>
                    </a:lnTo>
                    <a:lnTo>
                      <a:pt x="783" y="764"/>
                    </a:lnTo>
                    <a:lnTo>
                      <a:pt x="771" y="781"/>
                    </a:lnTo>
                    <a:lnTo>
                      <a:pt x="759" y="797"/>
                    </a:lnTo>
                    <a:lnTo>
                      <a:pt x="745" y="813"/>
                    </a:lnTo>
                    <a:lnTo>
                      <a:pt x="731" y="827"/>
                    </a:lnTo>
                    <a:lnTo>
                      <a:pt x="717" y="842"/>
                    </a:lnTo>
                    <a:lnTo>
                      <a:pt x="701" y="855"/>
                    </a:lnTo>
                    <a:lnTo>
                      <a:pt x="686" y="867"/>
                    </a:lnTo>
                    <a:lnTo>
                      <a:pt x="669" y="880"/>
                    </a:lnTo>
                    <a:lnTo>
                      <a:pt x="653" y="892"/>
                    </a:lnTo>
                    <a:lnTo>
                      <a:pt x="635" y="903"/>
                    </a:lnTo>
                    <a:lnTo>
                      <a:pt x="617" y="913"/>
                    </a:lnTo>
                    <a:lnTo>
                      <a:pt x="599" y="922"/>
                    </a:lnTo>
                    <a:close/>
                  </a:path>
                </a:pathLst>
              </a:custGeom>
              <a:solidFill>
                <a:srgbClr val="FFFFFF"/>
              </a:solidFill>
              <a:ln w="9525">
                <a:noFill/>
                <a:round/>
                <a:headEnd/>
                <a:tailEnd/>
              </a:ln>
            </p:spPr>
            <p:txBody>
              <a:bodyPr/>
              <a:lstStyle/>
              <a:p>
                <a:endParaRPr lang="en-US" dirty="0"/>
              </a:p>
            </p:txBody>
          </p:sp>
          <p:sp>
            <p:nvSpPr>
              <p:cNvPr id="32" name="Freeform 31"/>
              <p:cNvSpPr>
                <a:spLocks/>
              </p:cNvSpPr>
              <p:nvPr/>
            </p:nvSpPr>
            <p:spPr bwMode="auto">
              <a:xfrm>
                <a:off x="4086225" y="4692650"/>
                <a:ext cx="268288" cy="463550"/>
              </a:xfrm>
              <a:custGeom>
                <a:avLst/>
                <a:gdLst>
                  <a:gd name="T0" fmla="*/ 46 w 114"/>
                  <a:gd name="T1" fmla="*/ 5 h 197"/>
                  <a:gd name="T2" fmla="*/ 0 w 114"/>
                  <a:gd name="T3" fmla="*/ 0 h 197"/>
                  <a:gd name="T4" fmla="*/ 70 w 114"/>
                  <a:gd name="T5" fmla="*/ 197 h 197"/>
                  <a:gd name="T6" fmla="*/ 114 w 114"/>
                  <a:gd name="T7" fmla="*/ 197 h 197"/>
                  <a:gd name="T8" fmla="*/ 46 w 114"/>
                  <a:gd name="T9" fmla="*/ 5 h 197"/>
                  <a:gd name="T10" fmla="*/ 0 60000 65536"/>
                  <a:gd name="T11" fmla="*/ 0 60000 65536"/>
                  <a:gd name="T12" fmla="*/ 0 60000 65536"/>
                  <a:gd name="T13" fmla="*/ 0 60000 65536"/>
                  <a:gd name="T14" fmla="*/ 0 60000 65536"/>
                  <a:gd name="T15" fmla="*/ 0 w 114"/>
                  <a:gd name="T16" fmla="*/ 0 h 197"/>
                  <a:gd name="T17" fmla="*/ 114 w 114"/>
                  <a:gd name="T18" fmla="*/ 197 h 197"/>
                </a:gdLst>
                <a:ahLst/>
                <a:cxnLst>
                  <a:cxn ang="T10">
                    <a:pos x="T0" y="T1"/>
                  </a:cxn>
                  <a:cxn ang="T11">
                    <a:pos x="T2" y="T3"/>
                  </a:cxn>
                  <a:cxn ang="T12">
                    <a:pos x="T4" y="T5"/>
                  </a:cxn>
                  <a:cxn ang="T13">
                    <a:pos x="T6" y="T7"/>
                  </a:cxn>
                  <a:cxn ang="T14">
                    <a:pos x="T8" y="T9"/>
                  </a:cxn>
                </a:cxnLst>
                <a:rect l="T15" t="T16" r="T17" b="T18"/>
                <a:pathLst>
                  <a:path w="114" h="197">
                    <a:moveTo>
                      <a:pt x="46" y="5"/>
                    </a:moveTo>
                    <a:lnTo>
                      <a:pt x="0" y="0"/>
                    </a:lnTo>
                    <a:lnTo>
                      <a:pt x="70" y="197"/>
                    </a:lnTo>
                    <a:lnTo>
                      <a:pt x="114" y="197"/>
                    </a:lnTo>
                    <a:lnTo>
                      <a:pt x="46" y="5"/>
                    </a:lnTo>
                    <a:close/>
                  </a:path>
                </a:pathLst>
              </a:custGeom>
              <a:solidFill>
                <a:srgbClr val="2D2D8C"/>
              </a:solidFill>
              <a:ln w="9525">
                <a:noFill/>
                <a:round/>
                <a:headEnd/>
                <a:tailEnd/>
              </a:ln>
            </p:spPr>
            <p:txBody>
              <a:bodyPr/>
              <a:lstStyle/>
              <a:p>
                <a:endParaRPr lang="en-US" dirty="0"/>
              </a:p>
            </p:txBody>
          </p:sp>
          <p:sp>
            <p:nvSpPr>
              <p:cNvPr id="33" name="Freeform 32"/>
              <p:cNvSpPr>
                <a:spLocks/>
              </p:cNvSpPr>
              <p:nvPr/>
            </p:nvSpPr>
            <p:spPr bwMode="auto">
              <a:xfrm>
                <a:off x="4967288" y="4637088"/>
                <a:ext cx="1547813" cy="509588"/>
              </a:xfrm>
              <a:custGeom>
                <a:avLst/>
                <a:gdLst>
                  <a:gd name="T0" fmla="*/ 658 w 658"/>
                  <a:gd name="T1" fmla="*/ 6 h 217"/>
                  <a:gd name="T2" fmla="*/ 655 w 658"/>
                  <a:gd name="T3" fmla="*/ 3 h 217"/>
                  <a:gd name="T4" fmla="*/ 653 w 658"/>
                  <a:gd name="T5" fmla="*/ 1 h 217"/>
                  <a:gd name="T6" fmla="*/ 649 w 658"/>
                  <a:gd name="T7" fmla="*/ 0 h 217"/>
                  <a:gd name="T8" fmla="*/ 645 w 658"/>
                  <a:gd name="T9" fmla="*/ 1 h 217"/>
                  <a:gd name="T10" fmla="*/ 0 w 658"/>
                  <a:gd name="T11" fmla="*/ 217 h 217"/>
                  <a:gd name="T12" fmla="*/ 58 w 658"/>
                  <a:gd name="T13" fmla="*/ 217 h 217"/>
                  <a:gd name="T14" fmla="*/ 651 w 658"/>
                  <a:gd name="T15" fmla="*/ 18 h 217"/>
                  <a:gd name="T16" fmla="*/ 655 w 658"/>
                  <a:gd name="T17" fmla="*/ 17 h 217"/>
                  <a:gd name="T18" fmla="*/ 657 w 658"/>
                  <a:gd name="T19" fmla="*/ 14 h 217"/>
                  <a:gd name="T20" fmla="*/ 658 w 658"/>
                  <a:gd name="T21" fmla="*/ 10 h 217"/>
                  <a:gd name="T22" fmla="*/ 658 w 658"/>
                  <a:gd name="T23" fmla="*/ 6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8"/>
                  <a:gd name="T37" fmla="*/ 0 h 217"/>
                  <a:gd name="T38" fmla="*/ 658 w 658"/>
                  <a:gd name="T39" fmla="*/ 217 h 2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8" h="217">
                    <a:moveTo>
                      <a:pt x="658" y="6"/>
                    </a:moveTo>
                    <a:lnTo>
                      <a:pt x="655" y="3"/>
                    </a:lnTo>
                    <a:lnTo>
                      <a:pt x="653" y="1"/>
                    </a:lnTo>
                    <a:lnTo>
                      <a:pt x="649" y="0"/>
                    </a:lnTo>
                    <a:lnTo>
                      <a:pt x="645" y="1"/>
                    </a:lnTo>
                    <a:lnTo>
                      <a:pt x="0" y="217"/>
                    </a:lnTo>
                    <a:lnTo>
                      <a:pt x="58" y="217"/>
                    </a:lnTo>
                    <a:lnTo>
                      <a:pt x="651" y="18"/>
                    </a:lnTo>
                    <a:lnTo>
                      <a:pt x="655" y="17"/>
                    </a:lnTo>
                    <a:lnTo>
                      <a:pt x="657" y="14"/>
                    </a:lnTo>
                    <a:lnTo>
                      <a:pt x="658" y="10"/>
                    </a:lnTo>
                    <a:lnTo>
                      <a:pt x="658" y="6"/>
                    </a:lnTo>
                    <a:close/>
                  </a:path>
                </a:pathLst>
              </a:custGeom>
              <a:solidFill>
                <a:srgbClr val="9696BA"/>
              </a:solidFill>
              <a:ln w="9525">
                <a:noFill/>
                <a:round/>
                <a:headEnd/>
                <a:tailEnd/>
              </a:ln>
            </p:spPr>
            <p:txBody>
              <a:bodyPr/>
              <a:lstStyle/>
              <a:p>
                <a:endParaRPr lang="en-US" dirty="0"/>
              </a:p>
            </p:txBody>
          </p:sp>
          <p:sp>
            <p:nvSpPr>
              <p:cNvPr id="34" name="Freeform 33"/>
              <p:cNvSpPr>
                <a:spLocks/>
              </p:cNvSpPr>
              <p:nvPr/>
            </p:nvSpPr>
            <p:spPr bwMode="auto">
              <a:xfrm>
                <a:off x="3638550" y="3292475"/>
                <a:ext cx="942975" cy="358775"/>
              </a:xfrm>
              <a:custGeom>
                <a:avLst/>
                <a:gdLst>
                  <a:gd name="T0" fmla="*/ 1 w 401"/>
                  <a:gd name="T1" fmla="*/ 145 h 153"/>
                  <a:gd name="T2" fmla="*/ 3 w 401"/>
                  <a:gd name="T3" fmla="*/ 149 h 153"/>
                  <a:gd name="T4" fmla="*/ 6 w 401"/>
                  <a:gd name="T5" fmla="*/ 152 h 153"/>
                  <a:gd name="T6" fmla="*/ 11 w 401"/>
                  <a:gd name="T7" fmla="*/ 153 h 153"/>
                  <a:gd name="T8" fmla="*/ 15 w 401"/>
                  <a:gd name="T9" fmla="*/ 153 h 153"/>
                  <a:gd name="T10" fmla="*/ 15 w 401"/>
                  <a:gd name="T11" fmla="*/ 153 h 153"/>
                  <a:gd name="T12" fmla="*/ 401 w 401"/>
                  <a:gd name="T13" fmla="*/ 24 h 153"/>
                  <a:gd name="T14" fmla="*/ 401 w 401"/>
                  <a:gd name="T15" fmla="*/ 18 h 153"/>
                  <a:gd name="T16" fmla="*/ 400 w 401"/>
                  <a:gd name="T17" fmla="*/ 11 h 153"/>
                  <a:gd name="T18" fmla="*/ 400 w 401"/>
                  <a:gd name="T19" fmla="*/ 6 h 153"/>
                  <a:gd name="T20" fmla="*/ 399 w 401"/>
                  <a:gd name="T21" fmla="*/ 0 h 153"/>
                  <a:gd name="T22" fmla="*/ 9 w 401"/>
                  <a:gd name="T23" fmla="*/ 130 h 153"/>
                  <a:gd name="T24" fmla="*/ 5 w 401"/>
                  <a:gd name="T25" fmla="*/ 132 h 153"/>
                  <a:gd name="T26" fmla="*/ 1 w 401"/>
                  <a:gd name="T27" fmla="*/ 136 h 153"/>
                  <a:gd name="T28" fmla="*/ 0 w 401"/>
                  <a:gd name="T29" fmla="*/ 140 h 153"/>
                  <a:gd name="T30" fmla="*/ 1 w 401"/>
                  <a:gd name="T31" fmla="*/ 145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153"/>
                  <a:gd name="T50" fmla="*/ 401 w 401"/>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153">
                    <a:moveTo>
                      <a:pt x="1" y="145"/>
                    </a:moveTo>
                    <a:lnTo>
                      <a:pt x="3" y="149"/>
                    </a:lnTo>
                    <a:lnTo>
                      <a:pt x="6" y="152"/>
                    </a:lnTo>
                    <a:lnTo>
                      <a:pt x="11" y="153"/>
                    </a:lnTo>
                    <a:lnTo>
                      <a:pt x="15" y="153"/>
                    </a:lnTo>
                    <a:lnTo>
                      <a:pt x="401" y="24"/>
                    </a:lnTo>
                    <a:lnTo>
                      <a:pt x="401" y="18"/>
                    </a:lnTo>
                    <a:lnTo>
                      <a:pt x="400" y="11"/>
                    </a:lnTo>
                    <a:lnTo>
                      <a:pt x="400" y="6"/>
                    </a:lnTo>
                    <a:lnTo>
                      <a:pt x="399" y="0"/>
                    </a:lnTo>
                    <a:lnTo>
                      <a:pt x="9" y="130"/>
                    </a:lnTo>
                    <a:lnTo>
                      <a:pt x="5" y="132"/>
                    </a:lnTo>
                    <a:lnTo>
                      <a:pt x="1" y="136"/>
                    </a:lnTo>
                    <a:lnTo>
                      <a:pt x="0" y="140"/>
                    </a:lnTo>
                    <a:lnTo>
                      <a:pt x="1" y="145"/>
                    </a:lnTo>
                    <a:close/>
                  </a:path>
                </a:pathLst>
              </a:custGeom>
              <a:solidFill>
                <a:srgbClr val="9696BA"/>
              </a:solidFill>
              <a:ln w="9525">
                <a:noFill/>
                <a:round/>
                <a:headEnd/>
                <a:tailEnd/>
              </a:ln>
            </p:spPr>
            <p:txBody>
              <a:bodyPr/>
              <a:lstStyle/>
              <a:p>
                <a:endParaRPr lang="en-US" dirty="0"/>
              </a:p>
            </p:txBody>
          </p:sp>
          <p:sp>
            <p:nvSpPr>
              <p:cNvPr id="35" name="Freeform 34"/>
              <p:cNvSpPr>
                <a:spLocks/>
              </p:cNvSpPr>
              <p:nvPr/>
            </p:nvSpPr>
            <p:spPr bwMode="auto">
              <a:xfrm>
                <a:off x="3700463" y="3475038"/>
                <a:ext cx="889000" cy="342900"/>
              </a:xfrm>
              <a:custGeom>
                <a:avLst/>
                <a:gdLst>
                  <a:gd name="T0" fmla="*/ 2 w 378"/>
                  <a:gd name="T1" fmla="*/ 137 h 146"/>
                  <a:gd name="T2" fmla="*/ 3 w 378"/>
                  <a:gd name="T3" fmla="*/ 141 h 146"/>
                  <a:gd name="T4" fmla="*/ 7 w 378"/>
                  <a:gd name="T5" fmla="*/ 145 h 146"/>
                  <a:gd name="T6" fmla="*/ 11 w 378"/>
                  <a:gd name="T7" fmla="*/ 146 h 146"/>
                  <a:gd name="T8" fmla="*/ 16 w 378"/>
                  <a:gd name="T9" fmla="*/ 145 h 146"/>
                  <a:gd name="T10" fmla="*/ 16 w 378"/>
                  <a:gd name="T11" fmla="*/ 145 h 146"/>
                  <a:gd name="T12" fmla="*/ 377 w 378"/>
                  <a:gd name="T13" fmla="*/ 25 h 146"/>
                  <a:gd name="T14" fmla="*/ 377 w 378"/>
                  <a:gd name="T15" fmla="*/ 19 h 146"/>
                  <a:gd name="T16" fmla="*/ 377 w 378"/>
                  <a:gd name="T17" fmla="*/ 12 h 146"/>
                  <a:gd name="T18" fmla="*/ 377 w 378"/>
                  <a:gd name="T19" fmla="*/ 6 h 146"/>
                  <a:gd name="T20" fmla="*/ 378 w 378"/>
                  <a:gd name="T21" fmla="*/ 0 h 146"/>
                  <a:gd name="T22" fmla="*/ 8 w 378"/>
                  <a:gd name="T23" fmla="*/ 123 h 146"/>
                  <a:gd name="T24" fmla="*/ 4 w 378"/>
                  <a:gd name="T25" fmla="*/ 126 h 146"/>
                  <a:gd name="T26" fmla="*/ 2 w 378"/>
                  <a:gd name="T27" fmla="*/ 128 h 146"/>
                  <a:gd name="T28" fmla="*/ 0 w 378"/>
                  <a:gd name="T29" fmla="*/ 133 h 146"/>
                  <a:gd name="T30" fmla="*/ 2 w 378"/>
                  <a:gd name="T31" fmla="*/ 137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146"/>
                  <a:gd name="T50" fmla="*/ 378 w 378"/>
                  <a:gd name="T51" fmla="*/ 146 h 1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146">
                    <a:moveTo>
                      <a:pt x="2" y="137"/>
                    </a:moveTo>
                    <a:lnTo>
                      <a:pt x="3" y="141"/>
                    </a:lnTo>
                    <a:lnTo>
                      <a:pt x="7" y="145"/>
                    </a:lnTo>
                    <a:lnTo>
                      <a:pt x="11" y="146"/>
                    </a:lnTo>
                    <a:lnTo>
                      <a:pt x="16" y="145"/>
                    </a:lnTo>
                    <a:lnTo>
                      <a:pt x="377" y="25"/>
                    </a:lnTo>
                    <a:lnTo>
                      <a:pt x="377" y="19"/>
                    </a:lnTo>
                    <a:lnTo>
                      <a:pt x="377" y="12"/>
                    </a:lnTo>
                    <a:lnTo>
                      <a:pt x="377" y="6"/>
                    </a:lnTo>
                    <a:lnTo>
                      <a:pt x="378" y="0"/>
                    </a:lnTo>
                    <a:lnTo>
                      <a:pt x="8" y="123"/>
                    </a:lnTo>
                    <a:lnTo>
                      <a:pt x="4" y="126"/>
                    </a:lnTo>
                    <a:lnTo>
                      <a:pt x="2" y="128"/>
                    </a:lnTo>
                    <a:lnTo>
                      <a:pt x="0" y="133"/>
                    </a:lnTo>
                    <a:lnTo>
                      <a:pt x="2" y="137"/>
                    </a:lnTo>
                    <a:close/>
                  </a:path>
                </a:pathLst>
              </a:custGeom>
              <a:solidFill>
                <a:srgbClr val="9696BA"/>
              </a:solidFill>
              <a:ln w="9525">
                <a:noFill/>
                <a:round/>
                <a:headEnd/>
                <a:tailEnd/>
              </a:ln>
            </p:spPr>
            <p:txBody>
              <a:bodyPr/>
              <a:lstStyle/>
              <a:p>
                <a:endParaRPr lang="en-US" dirty="0"/>
              </a:p>
            </p:txBody>
          </p:sp>
          <p:sp>
            <p:nvSpPr>
              <p:cNvPr id="36" name="Freeform 35"/>
              <p:cNvSpPr>
                <a:spLocks/>
              </p:cNvSpPr>
              <p:nvPr/>
            </p:nvSpPr>
            <p:spPr bwMode="auto">
              <a:xfrm>
                <a:off x="3784600" y="3681413"/>
                <a:ext cx="781050" cy="307975"/>
              </a:xfrm>
              <a:custGeom>
                <a:avLst/>
                <a:gdLst>
                  <a:gd name="T0" fmla="*/ 0 w 332"/>
                  <a:gd name="T1" fmla="*/ 122 h 131"/>
                  <a:gd name="T2" fmla="*/ 3 w 332"/>
                  <a:gd name="T3" fmla="*/ 126 h 131"/>
                  <a:gd name="T4" fmla="*/ 6 w 332"/>
                  <a:gd name="T5" fmla="*/ 130 h 131"/>
                  <a:gd name="T6" fmla="*/ 10 w 332"/>
                  <a:gd name="T7" fmla="*/ 131 h 131"/>
                  <a:gd name="T8" fmla="*/ 15 w 332"/>
                  <a:gd name="T9" fmla="*/ 130 h 131"/>
                  <a:gd name="T10" fmla="*/ 15 w 332"/>
                  <a:gd name="T11" fmla="*/ 130 h 131"/>
                  <a:gd name="T12" fmla="*/ 325 w 332"/>
                  <a:gd name="T13" fmla="*/ 26 h 131"/>
                  <a:gd name="T14" fmla="*/ 327 w 332"/>
                  <a:gd name="T15" fmla="*/ 20 h 131"/>
                  <a:gd name="T16" fmla="*/ 329 w 332"/>
                  <a:gd name="T17" fmla="*/ 12 h 131"/>
                  <a:gd name="T18" fmla="*/ 330 w 332"/>
                  <a:gd name="T19" fmla="*/ 6 h 131"/>
                  <a:gd name="T20" fmla="*/ 332 w 332"/>
                  <a:gd name="T21" fmla="*/ 0 h 131"/>
                  <a:gd name="T22" fmla="*/ 8 w 332"/>
                  <a:gd name="T23" fmla="*/ 108 h 131"/>
                  <a:gd name="T24" fmla="*/ 4 w 332"/>
                  <a:gd name="T25" fmla="*/ 109 h 131"/>
                  <a:gd name="T26" fmla="*/ 1 w 332"/>
                  <a:gd name="T27" fmla="*/ 113 h 131"/>
                  <a:gd name="T28" fmla="*/ 0 w 332"/>
                  <a:gd name="T29" fmla="*/ 117 h 131"/>
                  <a:gd name="T30" fmla="*/ 0 w 332"/>
                  <a:gd name="T31" fmla="*/ 122 h 1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131"/>
                  <a:gd name="T50" fmla="*/ 332 w 332"/>
                  <a:gd name="T51" fmla="*/ 131 h 1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131">
                    <a:moveTo>
                      <a:pt x="0" y="122"/>
                    </a:moveTo>
                    <a:lnTo>
                      <a:pt x="3" y="126"/>
                    </a:lnTo>
                    <a:lnTo>
                      <a:pt x="6" y="130"/>
                    </a:lnTo>
                    <a:lnTo>
                      <a:pt x="10" y="131"/>
                    </a:lnTo>
                    <a:lnTo>
                      <a:pt x="15" y="130"/>
                    </a:lnTo>
                    <a:lnTo>
                      <a:pt x="325" y="26"/>
                    </a:lnTo>
                    <a:lnTo>
                      <a:pt x="327" y="20"/>
                    </a:lnTo>
                    <a:lnTo>
                      <a:pt x="329" y="12"/>
                    </a:lnTo>
                    <a:lnTo>
                      <a:pt x="330" y="6"/>
                    </a:lnTo>
                    <a:lnTo>
                      <a:pt x="332" y="0"/>
                    </a:lnTo>
                    <a:lnTo>
                      <a:pt x="8" y="108"/>
                    </a:lnTo>
                    <a:lnTo>
                      <a:pt x="4" y="109"/>
                    </a:lnTo>
                    <a:lnTo>
                      <a:pt x="1" y="113"/>
                    </a:lnTo>
                    <a:lnTo>
                      <a:pt x="0" y="117"/>
                    </a:lnTo>
                    <a:lnTo>
                      <a:pt x="0" y="122"/>
                    </a:lnTo>
                    <a:close/>
                  </a:path>
                </a:pathLst>
              </a:custGeom>
              <a:solidFill>
                <a:srgbClr val="9696BA"/>
              </a:solidFill>
              <a:ln w="9525">
                <a:noFill/>
                <a:round/>
                <a:headEnd/>
                <a:tailEnd/>
              </a:ln>
            </p:spPr>
            <p:txBody>
              <a:bodyPr/>
              <a:lstStyle/>
              <a:p>
                <a:endParaRPr lang="en-US" dirty="0"/>
              </a:p>
            </p:txBody>
          </p:sp>
          <p:sp>
            <p:nvSpPr>
              <p:cNvPr id="37" name="Freeform 36"/>
              <p:cNvSpPr>
                <a:spLocks/>
              </p:cNvSpPr>
              <p:nvPr/>
            </p:nvSpPr>
            <p:spPr bwMode="auto">
              <a:xfrm>
                <a:off x="3848100" y="3890963"/>
                <a:ext cx="652463" cy="263525"/>
              </a:xfrm>
              <a:custGeom>
                <a:avLst/>
                <a:gdLst>
                  <a:gd name="T0" fmla="*/ 0 w 277"/>
                  <a:gd name="T1" fmla="*/ 104 h 112"/>
                  <a:gd name="T2" fmla="*/ 2 w 277"/>
                  <a:gd name="T3" fmla="*/ 108 h 112"/>
                  <a:gd name="T4" fmla="*/ 6 w 277"/>
                  <a:gd name="T5" fmla="*/ 111 h 112"/>
                  <a:gd name="T6" fmla="*/ 10 w 277"/>
                  <a:gd name="T7" fmla="*/ 112 h 112"/>
                  <a:gd name="T8" fmla="*/ 15 w 277"/>
                  <a:gd name="T9" fmla="*/ 112 h 112"/>
                  <a:gd name="T10" fmla="*/ 15 w 277"/>
                  <a:gd name="T11" fmla="*/ 112 h 112"/>
                  <a:gd name="T12" fmla="*/ 263 w 277"/>
                  <a:gd name="T13" fmla="*/ 29 h 112"/>
                  <a:gd name="T14" fmla="*/ 264 w 277"/>
                  <a:gd name="T15" fmla="*/ 26 h 112"/>
                  <a:gd name="T16" fmla="*/ 266 w 277"/>
                  <a:gd name="T17" fmla="*/ 24 h 112"/>
                  <a:gd name="T18" fmla="*/ 268 w 277"/>
                  <a:gd name="T19" fmla="*/ 21 h 112"/>
                  <a:gd name="T20" fmla="*/ 269 w 277"/>
                  <a:gd name="T21" fmla="*/ 19 h 112"/>
                  <a:gd name="T22" fmla="*/ 272 w 277"/>
                  <a:gd name="T23" fmla="*/ 14 h 112"/>
                  <a:gd name="T24" fmla="*/ 273 w 277"/>
                  <a:gd name="T25" fmla="*/ 9 h 112"/>
                  <a:gd name="T26" fmla="*/ 275 w 277"/>
                  <a:gd name="T27" fmla="*/ 5 h 112"/>
                  <a:gd name="T28" fmla="*/ 277 w 277"/>
                  <a:gd name="T29" fmla="*/ 0 h 112"/>
                  <a:gd name="T30" fmla="*/ 8 w 277"/>
                  <a:gd name="T31" fmla="*/ 89 h 112"/>
                  <a:gd name="T32" fmla="*/ 4 w 277"/>
                  <a:gd name="T33" fmla="*/ 91 h 112"/>
                  <a:gd name="T34" fmla="*/ 1 w 277"/>
                  <a:gd name="T35" fmla="*/ 95 h 112"/>
                  <a:gd name="T36" fmla="*/ 0 w 277"/>
                  <a:gd name="T37" fmla="*/ 99 h 112"/>
                  <a:gd name="T38" fmla="*/ 0 w 277"/>
                  <a:gd name="T39" fmla="*/ 104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7"/>
                  <a:gd name="T61" fmla="*/ 0 h 112"/>
                  <a:gd name="T62" fmla="*/ 277 w 27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7" h="112">
                    <a:moveTo>
                      <a:pt x="0" y="104"/>
                    </a:moveTo>
                    <a:lnTo>
                      <a:pt x="2" y="108"/>
                    </a:lnTo>
                    <a:lnTo>
                      <a:pt x="6" y="111"/>
                    </a:lnTo>
                    <a:lnTo>
                      <a:pt x="10" y="112"/>
                    </a:lnTo>
                    <a:lnTo>
                      <a:pt x="15" y="112"/>
                    </a:lnTo>
                    <a:lnTo>
                      <a:pt x="263" y="29"/>
                    </a:lnTo>
                    <a:lnTo>
                      <a:pt x="264" y="26"/>
                    </a:lnTo>
                    <a:lnTo>
                      <a:pt x="266" y="24"/>
                    </a:lnTo>
                    <a:lnTo>
                      <a:pt x="268" y="21"/>
                    </a:lnTo>
                    <a:lnTo>
                      <a:pt x="269" y="19"/>
                    </a:lnTo>
                    <a:lnTo>
                      <a:pt x="272" y="14"/>
                    </a:lnTo>
                    <a:lnTo>
                      <a:pt x="273" y="9"/>
                    </a:lnTo>
                    <a:lnTo>
                      <a:pt x="275" y="5"/>
                    </a:lnTo>
                    <a:lnTo>
                      <a:pt x="277" y="0"/>
                    </a:lnTo>
                    <a:lnTo>
                      <a:pt x="8" y="89"/>
                    </a:lnTo>
                    <a:lnTo>
                      <a:pt x="4" y="91"/>
                    </a:lnTo>
                    <a:lnTo>
                      <a:pt x="1" y="95"/>
                    </a:lnTo>
                    <a:lnTo>
                      <a:pt x="0" y="99"/>
                    </a:lnTo>
                    <a:lnTo>
                      <a:pt x="0" y="104"/>
                    </a:lnTo>
                    <a:close/>
                  </a:path>
                </a:pathLst>
              </a:custGeom>
              <a:solidFill>
                <a:srgbClr val="9696BA"/>
              </a:solidFill>
              <a:ln w="9525">
                <a:noFill/>
                <a:round/>
                <a:headEnd/>
                <a:tailEnd/>
              </a:ln>
            </p:spPr>
            <p:txBody>
              <a:bodyPr/>
              <a:lstStyle/>
              <a:p>
                <a:endParaRPr lang="en-US" dirty="0"/>
              </a:p>
            </p:txBody>
          </p:sp>
          <p:sp>
            <p:nvSpPr>
              <p:cNvPr id="38" name="Text Box 37"/>
              <p:cNvSpPr txBox="1">
                <a:spLocks noChangeArrowheads="1"/>
              </p:cNvSpPr>
              <p:nvPr/>
            </p:nvSpPr>
            <p:spPr bwMode="auto">
              <a:xfrm rot="20460668">
                <a:off x="2923311" y="2457081"/>
                <a:ext cx="2132315" cy="925697"/>
              </a:xfrm>
              <a:prstGeom prst="rect">
                <a:avLst/>
              </a:prstGeom>
              <a:noFill/>
              <a:ln w="9525">
                <a:noFill/>
                <a:miter lim="800000"/>
                <a:headEnd/>
                <a:tailEnd/>
              </a:ln>
            </p:spPr>
            <p:txBody>
              <a:bodyPr wrap="none">
                <a:spAutoFit/>
              </a:bodyPr>
              <a:lstStyle/>
              <a:p>
                <a:pPr algn="r"/>
                <a:r>
                  <a:rPr lang="en-US" sz="2800" dirty="0" smtClean="0">
                    <a:solidFill>
                      <a:srgbClr val="00007F"/>
                    </a:solidFill>
                    <a:latin typeface="Arial" charset="0"/>
                  </a:rPr>
                  <a:t>Activi</a:t>
                </a:r>
                <a:endParaRPr lang="en-US" sz="2800" dirty="0">
                  <a:solidFill>
                    <a:srgbClr val="00007F"/>
                  </a:solidFill>
                  <a:latin typeface="Arial" charset="0"/>
                </a:endParaRPr>
              </a:p>
            </p:txBody>
          </p:sp>
          <p:sp>
            <p:nvSpPr>
              <p:cNvPr id="39" name="Freeform 39"/>
              <p:cNvSpPr>
                <a:spLocks/>
              </p:cNvSpPr>
              <p:nvPr/>
            </p:nvSpPr>
            <p:spPr bwMode="auto">
              <a:xfrm>
                <a:off x="4694238" y="4178300"/>
                <a:ext cx="1743075" cy="611188"/>
              </a:xfrm>
              <a:custGeom>
                <a:avLst/>
                <a:gdLst>
                  <a:gd name="T0" fmla="*/ 11 w 741"/>
                  <a:gd name="T1" fmla="*/ 259 h 260"/>
                  <a:gd name="T2" fmla="*/ 734 w 741"/>
                  <a:gd name="T3" fmla="*/ 18 h 260"/>
                  <a:gd name="T4" fmla="*/ 734 w 741"/>
                  <a:gd name="T5" fmla="*/ 18 h 260"/>
                  <a:gd name="T6" fmla="*/ 738 w 741"/>
                  <a:gd name="T7" fmla="*/ 16 h 260"/>
                  <a:gd name="T8" fmla="*/ 739 w 741"/>
                  <a:gd name="T9" fmla="*/ 14 h 260"/>
                  <a:gd name="T10" fmla="*/ 741 w 741"/>
                  <a:gd name="T11" fmla="*/ 10 h 260"/>
                  <a:gd name="T12" fmla="*/ 741 w 741"/>
                  <a:gd name="T13" fmla="*/ 6 h 260"/>
                  <a:gd name="T14" fmla="*/ 739 w 741"/>
                  <a:gd name="T15" fmla="*/ 2 h 260"/>
                  <a:gd name="T16" fmla="*/ 736 w 741"/>
                  <a:gd name="T17" fmla="*/ 1 h 260"/>
                  <a:gd name="T18" fmla="*/ 733 w 741"/>
                  <a:gd name="T19" fmla="*/ 0 h 260"/>
                  <a:gd name="T20" fmla="*/ 729 w 741"/>
                  <a:gd name="T21" fmla="*/ 0 h 260"/>
                  <a:gd name="T22" fmla="*/ 729 w 741"/>
                  <a:gd name="T23" fmla="*/ 0 h 260"/>
                  <a:gd name="T24" fmla="*/ 6 w 741"/>
                  <a:gd name="T25" fmla="*/ 242 h 260"/>
                  <a:gd name="T26" fmla="*/ 6 w 741"/>
                  <a:gd name="T27" fmla="*/ 242 h 260"/>
                  <a:gd name="T28" fmla="*/ 2 w 741"/>
                  <a:gd name="T29" fmla="*/ 243 h 260"/>
                  <a:gd name="T30" fmla="*/ 1 w 741"/>
                  <a:gd name="T31" fmla="*/ 246 h 260"/>
                  <a:gd name="T32" fmla="*/ 0 w 741"/>
                  <a:gd name="T33" fmla="*/ 250 h 260"/>
                  <a:gd name="T34" fmla="*/ 0 w 741"/>
                  <a:gd name="T35" fmla="*/ 254 h 260"/>
                  <a:gd name="T36" fmla="*/ 1 w 741"/>
                  <a:gd name="T37" fmla="*/ 257 h 260"/>
                  <a:gd name="T38" fmla="*/ 5 w 741"/>
                  <a:gd name="T39" fmla="*/ 259 h 260"/>
                  <a:gd name="T40" fmla="*/ 7 w 741"/>
                  <a:gd name="T41" fmla="*/ 260 h 260"/>
                  <a:gd name="T42" fmla="*/ 11 w 741"/>
                  <a:gd name="T43" fmla="*/ 259 h 260"/>
                  <a:gd name="T44" fmla="*/ 11 w 741"/>
                  <a:gd name="T45" fmla="*/ 259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1"/>
                  <a:gd name="T70" fmla="*/ 0 h 260"/>
                  <a:gd name="T71" fmla="*/ 741 w 741"/>
                  <a:gd name="T72" fmla="*/ 260 h 2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1" h="260">
                    <a:moveTo>
                      <a:pt x="11" y="259"/>
                    </a:moveTo>
                    <a:lnTo>
                      <a:pt x="734" y="18"/>
                    </a:lnTo>
                    <a:lnTo>
                      <a:pt x="738" y="16"/>
                    </a:lnTo>
                    <a:lnTo>
                      <a:pt x="739" y="14"/>
                    </a:lnTo>
                    <a:lnTo>
                      <a:pt x="741" y="10"/>
                    </a:lnTo>
                    <a:lnTo>
                      <a:pt x="741" y="6"/>
                    </a:lnTo>
                    <a:lnTo>
                      <a:pt x="739" y="2"/>
                    </a:lnTo>
                    <a:lnTo>
                      <a:pt x="736" y="1"/>
                    </a:lnTo>
                    <a:lnTo>
                      <a:pt x="733" y="0"/>
                    </a:lnTo>
                    <a:lnTo>
                      <a:pt x="729" y="0"/>
                    </a:lnTo>
                    <a:lnTo>
                      <a:pt x="6" y="242"/>
                    </a:lnTo>
                    <a:lnTo>
                      <a:pt x="2" y="243"/>
                    </a:lnTo>
                    <a:lnTo>
                      <a:pt x="1" y="246"/>
                    </a:lnTo>
                    <a:lnTo>
                      <a:pt x="0" y="250"/>
                    </a:lnTo>
                    <a:lnTo>
                      <a:pt x="0" y="254"/>
                    </a:lnTo>
                    <a:lnTo>
                      <a:pt x="1" y="257"/>
                    </a:lnTo>
                    <a:lnTo>
                      <a:pt x="5" y="259"/>
                    </a:lnTo>
                    <a:lnTo>
                      <a:pt x="7" y="260"/>
                    </a:lnTo>
                    <a:lnTo>
                      <a:pt x="11" y="259"/>
                    </a:lnTo>
                    <a:close/>
                  </a:path>
                </a:pathLst>
              </a:custGeom>
              <a:solidFill>
                <a:srgbClr val="9696BA"/>
              </a:solidFill>
              <a:ln w="9525">
                <a:noFill/>
                <a:round/>
                <a:headEnd/>
                <a:tailEnd/>
              </a:ln>
            </p:spPr>
            <p:txBody>
              <a:bodyPr/>
              <a:lstStyle/>
              <a:p>
                <a:endParaRPr lang="en-US" dirty="0"/>
              </a:p>
            </p:txBody>
          </p:sp>
          <p:sp>
            <p:nvSpPr>
              <p:cNvPr id="40" name="Line 40"/>
              <p:cNvSpPr>
                <a:spLocks noChangeShapeType="1"/>
              </p:cNvSpPr>
              <p:nvPr/>
            </p:nvSpPr>
            <p:spPr bwMode="auto">
              <a:xfrm>
                <a:off x="2847975" y="2590800"/>
                <a:ext cx="762000" cy="1981200"/>
              </a:xfrm>
              <a:prstGeom prst="line">
                <a:avLst/>
              </a:prstGeom>
              <a:noFill/>
              <a:ln w="28575">
                <a:solidFill>
                  <a:schemeClr val="tx1"/>
                </a:solidFill>
                <a:round/>
                <a:headEnd/>
                <a:tailEnd/>
              </a:ln>
            </p:spPr>
            <p:txBody>
              <a:bodyPr wrap="none" anchor="ctr"/>
              <a:lstStyle/>
              <a:p>
                <a:endParaRPr lang="en-US" dirty="0"/>
              </a:p>
            </p:txBody>
          </p:sp>
          <p:sp>
            <p:nvSpPr>
              <p:cNvPr id="41" name="Freeform 41"/>
              <p:cNvSpPr>
                <a:spLocks/>
              </p:cNvSpPr>
              <p:nvPr/>
            </p:nvSpPr>
            <p:spPr bwMode="auto">
              <a:xfrm>
                <a:off x="4295775" y="1905000"/>
                <a:ext cx="2590800" cy="3505200"/>
              </a:xfrm>
              <a:custGeom>
                <a:avLst/>
                <a:gdLst>
                  <a:gd name="T0" fmla="*/ 48 w 1632"/>
                  <a:gd name="T1" fmla="*/ 288 h 2208"/>
                  <a:gd name="T2" fmla="*/ 1056 w 1632"/>
                  <a:gd name="T3" fmla="*/ 0 h 2208"/>
                  <a:gd name="T4" fmla="*/ 1632 w 1632"/>
                  <a:gd name="T5" fmla="*/ 1872 h 2208"/>
                  <a:gd name="T6" fmla="*/ 240 w 1632"/>
                  <a:gd name="T7" fmla="*/ 2208 h 2208"/>
                  <a:gd name="T8" fmla="*/ 0 w 1632"/>
                  <a:gd name="T9" fmla="*/ 1584 h 2208"/>
                  <a:gd name="T10" fmla="*/ 0 60000 65536"/>
                  <a:gd name="T11" fmla="*/ 0 60000 65536"/>
                  <a:gd name="T12" fmla="*/ 0 60000 65536"/>
                  <a:gd name="T13" fmla="*/ 0 60000 65536"/>
                  <a:gd name="T14" fmla="*/ 0 60000 65536"/>
                  <a:gd name="T15" fmla="*/ 0 w 1632"/>
                  <a:gd name="T16" fmla="*/ 0 h 2208"/>
                  <a:gd name="T17" fmla="*/ 1632 w 1632"/>
                  <a:gd name="T18" fmla="*/ 2208 h 2208"/>
                </a:gdLst>
                <a:ahLst/>
                <a:cxnLst>
                  <a:cxn ang="T10">
                    <a:pos x="T0" y="T1"/>
                  </a:cxn>
                  <a:cxn ang="T11">
                    <a:pos x="T2" y="T3"/>
                  </a:cxn>
                  <a:cxn ang="T12">
                    <a:pos x="T4" y="T5"/>
                  </a:cxn>
                  <a:cxn ang="T13">
                    <a:pos x="T6" y="T7"/>
                  </a:cxn>
                  <a:cxn ang="T14">
                    <a:pos x="T8" y="T9"/>
                  </a:cxn>
                </a:cxnLst>
                <a:rect l="T15" t="T16" r="T17" b="T18"/>
                <a:pathLst>
                  <a:path w="1632" h="2208">
                    <a:moveTo>
                      <a:pt x="48" y="288"/>
                    </a:moveTo>
                    <a:lnTo>
                      <a:pt x="1056" y="0"/>
                    </a:lnTo>
                    <a:lnTo>
                      <a:pt x="1632" y="1872"/>
                    </a:lnTo>
                    <a:lnTo>
                      <a:pt x="240" y="2208"/>
                    </a:lnTo>
                    <a:lnTo>
                      <a:pt x="0" y="1584"/>
                    </a:lnTo>
                  </a:path>
                </a:pathLst>
              </a:custGeom>
              <a:noFill/>
              <a:ln w="28575" cmpd="sng">
                <a:solidFill>
                  <a:schemeClr val="tx1"/>
                </a:solidFill>
                <a:round/>
                <a:headEnd/>
                <a:tailEnd/>
              </a:ln>
            </p:spPr>
            <p:txBody>
              <a:bodyPr wrap="none" anchor="ctr"/>
              <a:lstStyle/>
              <a:p>
                <a:endParaRPr lang="en-US" dirty="0"/>
              </a:p>
            </p:txBody>
          </p:sp>
        </p:grpSp>
        <p:sp>
          <p:nvSpPr>
            <p:cNvPr id="42" name="TextBox 41"/>
            <p:cNvSpPr txBox="1"/>
            <p:nvPr/>
          </p:nvSpPr>
          <p:spPr>
            <a:xfrm rot="20640256">
              <a:off x="7816506" y="1408502"/>
              <a:ext cx="569387" cy="400110"/>
            </a:xfrm>
            <a:prstGeom prst="rect">
              <a:avLst/>
            </a:prstGeom>
            <a:noFill/>
          </p:spPr>
          <p:txBody>
            <a:bodyPr wrap="none" rtlCol="0">
              <a:spAutoFit/>
            </a:bodyPr>
            <a:lstStyle/>
            <a:p>
              <a:r>
                <a:rPr lang="en-US" sz="2000" dirty="0" smtClean="0">
                  <a:solidFill>
                    <a:srgbClr val="002060"/>
                  </a:solidFill>
                  <a:latin typeface="+mj-lt"/>
                </a:rPr>
                <a:t>vity</a:t>
              </a:r>
              <a:endParaRPr lang="en-US" sz="2000" dirty="0">
                <a:solidFill>
                  <a:srgbClr val="002060"/>
                </a:solidFill>
                <a:latin typeface="+mj-lt"/>
              </a:endParaRPr>
            </a:p>
          </p:txBody>
        </p:sp>
      </p:grpSp>
      <p:sp>
        <p:nvSpPr>
          <p:cNvPr id="43" name="TextBox 42"/>
          <p:cNvSpPr txBox="1"/>
          <p:nvPr/>
        </p:nvSpPr>
        <p:spPr>
          <a:xfrm>
            <a:off x="76200" y="1600200"/>
            <a:ext cx="5943600" cy="830997"/>
          </a:xfrm>
          <a:prstGeom prst="rect">
            <a:avLst/>
          </a:prstGeom>
          <a:noFill/>
        </p:spPr>
        <p:txBody>
          <a:bodyPr wrap="square" rtlCol="0">
            <a:spAutoFit/>
          </a:bodyPr>
          <a:lstStyle/>
          <a:p>
            <a:pPr marL="457200" indent="-457200"/>
            <a:r>
              <a:rPr lang="en-US" dirty="0" smtClean="0">
                <a:latin typeface="Arial Black" pitchFamily="34" charset="0"/>
              </a:rPr>
              <a:t>What should the CSR do in the </a:t>
            </a:r>
          </a:p>
          <a:p>
            <a:pPr marL="457200" indent="-457200"/>
            <a:r>
              <a:rPr lang="en-US" dirty="0" smtClean="0">
                <a:latin typeface="Arial Black" pitchFamily="34" charset="0"/>
              </a:rPr>
              <a:t>following scenario’s? </a:t>
            </a:r>
          </a:p>
        </p:txBody>
      </p:sp>
      <p:sp>
        <p:nvSpPr>
          <p:cNvPr id="44" name="TextBox 43"/>
          <p:cNvSpPr txBox="1"/>
          <p:nvPr/>
        </p:nvSpPr>
        <p:spPr>
          <a:xfrm>
            <a:off x="0" y="2759166"/>
            <a:ext cx="381000" cy="731520"/>
          </a:xfrm>
          <a:prstGeom prst="rect">
            <a:avLst/>
          </a:prstGeom>
          <a:noFill/>
        </p:spPr>
        <p:txBody>
          <a:bodyPr wrap="square" rtlCol="0">
            <a:spAutoFit/>
          </a:bodyPr>
          <a:lstStyle/>
          <a:p>
            <a:pPr marL="457200" indent="-457200"/>
            <a:r>
              <a:rPr lang="en-US" sz="4000" dirty="0" smtClean="0">
                <a:latin typeface="Arial Black" pitchFamily="34" charset="0"/>
              </a:rPr>
              <a:t>1 </a:t>
            </a:r>
          </a:p>
        </p:txBody>
      </p:sp>
      <p:sp>
        <p:nvSpPr>
          <p:cNvPr id="45" name="TextBox 44"/>
          <p:cNvSpPr txBox="1"/>
          <p:nvPr/>
        </p:nvSpPr>
        <p:spPr>
          <a:xfrm>
            <a:off x="733669" y="2667000"/>
            <a:ext cx="6810131" cy="830997"/>
          </a:xfrm>
          <a:prstGeom prst="rect">
            <a:avLst/>
          </a:prstGeom>
          <a:noFill/>
        </p:spPr>
        <p:txBody>
          <a:bodyPr wrap="square" rtlCol="0">
            <a:spAutoFit/>
          </a:bodyPr>
          <a:lstStyle/>
          <a:p>
            <a:pPr marL="457200" indent="-457200"/>
            <a:r>
              <a:rPr lang="en-US" dirty="0" smtClean="0">
                <a:latin typeface="Arial Black" pitchFamily="34" charset="0"/>
              </a:rPr>
              <a:t>A group of 6 students order for </a:t>
            </a:r>
          </a:p>
          <a:p>
            <a:pPr marL="457200" indent="-457200"/>
            <a:r>
              <a:rPr lang="en-US" dirty="0" smtClean="0">
                <a:latin typeface="Arial Black" pitchFamily="34" charset="0"/>
              </a:rPr>
              <a:t>4 small Zesty chicken pizzas </a:t>
            </a:r>
          </a:p>
        </p:txBody>
      </p:sp>
      <p:sp>
        <p:nvSpPr>
          <p:cNvPr id="46" name="TextBox 45"/>
          <p:cNvSpPr txBox="1"/>
          <p:nvPr/>
        </p:nvSpPr>
        <p:spPr>
          <a:xfrm>
            <a:off x="18144" y="4035754"/>
            <a:ext cx="365760" cy="707886"/>
          </a:xfrm>
          <a:prstGeom prst="rect">
            <a:avLst/>
          </a:prstGeom>
          <a:noFill/>
        </p:spPr>
        <p:txBody>
          <a:bodyPr wrap="square" rtlCol="0">
            <a:spAutoFit/>
          </a:bodyPr>
          <a:lstStyle/>
          <a:p>
            <a:pPr marL="457200" indent="-457200"/>
            <a:r>
              <a:rPr lang="en-US" sz="4000" dirty="0" smtClean="0">
                <a:latin typeface="Arial Black" pitchFamily="34" charset="0"/>
              </a:rPr>
              <a:t>2</a:t>
            </a:r>
          </a:p>
        </p:txBody>
      </p:sp>
      <p:sp>
        <p:nvSpPr>
          <p:cNvPr id="47" name="TextBox 46"/>
          <p:cNvSpPr txBox="1"/>
          <p:nvPr/>
        </p:nvSpPr>
        <p:spPr>
          <a:xfrm>
            <a:off x="809869" y="3951516"/>
            <a:ext cx="5590931" cy="830997"/>
          </a:xfrm>
          <a:prstGeom prst="rect">
            <a:avLst/>
          </a:prstGeom>
          <a:noFill/>
        </p:spPr>
        <p:txBody>
          <a:bodyPr wrap="square" rtlCol="0">
            <a:spAutoFit/>
          </a:bodyPr>
          <a:lstStyle/>
          <a:p>
            <a:pPr marL="457200" indent="-457200"/>
            <a:r>
              <a:rPr lang="en-US" dirty="0" smtClean="0">
                <a:latin typeface="Arial Black" pitchFamily="34" charset="0"/>
              </a:rPr>
              <a:t>A single customer orders for a</a:t>
            </a:r>
          </a:p>
          <a:p>
            <a:pPr marL="457200" indent="-457200"/>
            <a:r>
              <a:rPr lang="en-US" dirty="0" smtClean="0">
                <a:latin typeface="Arial Black" pitchFamily="34" charset="0"/>
              </a:rPr>
              <a:t>magic pan solo pizza </a:t>
            </a:r>
          </a:p>
        </p:txBody>
      </p:sp>
      <p:sp>
        <p:nvSpPr>
          <p:cNvPr id="49" name="TextBox 48"/>
          <p:cNvSpPr txBox="1"/>
          <p:nvPr/>
        </p:nvSpPr>
        <p:spPr>
          <a:xfrm>
            <a:off x="728785" y="5257800"/>
            <a:ext cx="6752902" cy="830997"/>
          </a:xfrm>
          <a:prstGeom prst="rect">
            <a:avLst/>
          </a:prstGeom>
          <a:noFill/>
        </p:spPr>
        <p:txBody>
          <a:bodyPr wrap="square" rtlCol="0">
            <a:spAutoFit/>
          </a:bodyPr>
          <a:lstStyle/>
          <a:p>
            <a:pPr marL="457200" indent="-457200"/>
            <a:r>
              <a:rPr lang="en-US" dirty="0" smtClean="0">
                <a:latin typeface="Arial Black" pitchFamily="34" charset="0"/>
              </a:rPr>
              <a:t>A group of 2 customers order for </a:t>
            </a:r>
          </a:p>
          <a:p>
            <a:pPr marL="457200" indent="-457200"/>
            <a:r>
              <a:rPr lang="en-US" dirty="0" smtClean="0">
                <a:latin typeface="Arial Black" pitchFamily="34" charset="0"/>
              </a:rPr>
              <a:t>A medium pan chicken tikka pizza</a:t>
            </a:r>
          </a:p>
        </p:txBody>
      </p:sp>
      <p:sp>
        <p:nvSpPr>
          <p:cNvPr id="65" name="TextBox 64"/>
          <p:cNvSpPr txBox="1"/>
          <p:nvPr/>
        </p:nvSpPr>
        <p:spPr>
          <a:xfrm>
            <a:off x="76200" y="5257800"/>
            <a:ext cx="365760" cy="707886"/>
          </a:xfrm>
          <a:prstGeom prst="rect">
            <a:avLst/>
          </a:prstGeom>
          <a:noFill/>
        </p:spPr>
        <p:txBody>
          <a:bodyPr wrap="square" rtlCol="0">
            <a:spAutoFit/>
          </a:bodyPr>
          <a:lstStyle/>
          <a:p>
            <a:pPr marL="457200" indent="-457200"/>
            <a:r>
              <a:rPr lang="en-US" sz="4000" dirty="0" smtClean="0">
                <a:latin typeface="Arial Black" pitchFamily="3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9"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Captains In This Battle</a:t>
            </a:r>
            <a:endParaRPr lang="en-US" dirty="0"/>
          </a:p>
        </p:txBody>
      </p:sp>
      <p:sp>
        <p:nvSpPr>
          <p:cNvPr id="4" name="TextBox 3"/>
          <p:cNvSpPr txBox="1"/>
          <p:nvPr/>
        </p:nvSpPr>
        <p:spPr>
          <a:xfrm>
            <a:off x="2819400" y="1752600"/>
            <a:ext cx="3185487" cy="1200329"/>
          </a:xfrm>
          <a:prstGeom prst="rect">
            <a:avLst/>
          </a:prstGeom>
          <a:noFill/>
        </p:spPr>
        <p:txBody>
          <a:bodyPr wrap="none" rtlCol="0">
            <a:spAutoFit/>
          </a:bodyPr>
          <a:lstStyle/>
          <a:p>
            <a:r>
              <a:rPr lang="en-US" sz="7200" dirty="0" smtClean="0"/>
              <a:t>YOU!...</a:t>
            </a:r>
            <a:endParaRPr lang="en-US" sz="7200" dirty="0"/>
          </a:p>
        </p:txBody>
      </p:sp>
      <p:pic>
        <p:nvPicPr>
          <p:cNvPr id="3" name="Picture 2"/>
          <p:cNvPicPr>
            <a:picLocks noChangeAspect="1" noChangeArrowheads="1"/>
          </p:cNvPicPr>
          <p:nvPr/>
        </p:nvPicPr>
        <p:blipFill>
          <a:blip r:embed="rId3" cstate="print"/>
          <a:srcRect/>
          <a:stretch>
            <a:fillRect/>
          </a:stretch>
        </p:blipFill>
        <p:spPr bwMode="auto">
          <a:xfrm>
            <a:off x="1676400" y="2990850"/>
            <a:ext cx="1590675" cy="22669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3139" b="5844"/>
          <a:stretch>
            <a:fillRect/>
          </a:stretch>
        </p:blipFill>
        <p:spPr bwMode="auto">
          <a:xfrm>
            <a:off x="3429000" y="2971800"/>
            <a:ext cx="1524000" cy="22098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105400" y="2895600"/>
            <a:ext cx="158115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839200" cy="1141412"/>
          </a:xfrm>
        </p:spPr>
        <p:txBody>
          <a:bodyPr/>
          <a:lstStyle/>
          <a:p>
            <a:r>
              <a:rPr lang="en-US" dirty="0" smtClean="0"/>
              <a:t>What is thing a ‘Friend On The Inside’ should NOT DO?</a:t>
            </a:r>
            <a:endParaRPr lang="en-US" dirty="0"/>
          </a:p>
        </p:txBody>
      </p:sp>
      <p:sp>
        <p:nvSpPr>
          <p:cNvPr id="8" name="TextBox 7"/>
          <p:cNvSpPr txBox="1"/>
          <p:nvPr/>
        </p:nvSpPr>
        <p:spPr>
          <a:xfrm>
            <a:off x="609600" y="2598003"/>
            <a:ext cx="7391400" cy="830997"/>
          </a:xfrm>
          <a:prstGeom prst="rect">
            <a:avLst/>
          </a:prstGeom>
          <a:noFill/>
        </p:spPr>
        <p:txBody>
          <a:bodyPr wrap="square" rtlCol="0">
            <a:spAutoFit/>
          </a:bodyPr>
          <a:lstStyle/>
          <a:p>
            <a:pPr marL="457200" indent="-457200" algn="ctr"/>
            <a:r>
              <a:rPr lang="en-US" dirty="0" smtClean="0">
                <a:latin typeface="Arial Black" pitchFamily="34" charset="0"/>
              </a:rPr>
              <a:t> Never sell more than what a customer needs. </a:t>
            </a:r>
          </a:p>
        </p:txBody>
      </p:sp>
      <p:sp>
        <p:nvSpPr>
          <p:cNvPr id="10" name="TextBox 9"/>
          <p:cNvSpPr txBox="1"/>
          <p:nvPr/>
        </p:nvSpPr>
        <p:spPr>
          <a:xfrm>
            <a:off x="685800" y="4426803"/>
            <a:ext cx="7391400" cy="830997"/>
          </a:xfrm>
          <a:prstGeom prst="rect">
            <a:avLst/>
          </a:prstGeom>
          <a:noFill/>
        </p:spPr>
        <p:txBody>
          <a:bodyPr wrap="square" rtlCol="0">
            <a:spAutoFit/>
          </a:bodyPr>
          <a:lstStyle/>
          <a:p>
            <a:pPr marL="457200" indent="-457200" algn="ctr"/>
            <a:r>
              <a:rPr lang="en-US" i="1" dirty="0" smtClean="0">
                <a:latin typeface="Arial Black" pitchFamily="34" charset="0"/>
              </a:rPr>
              <a:t>Customers who get great value will come to pizza hut many more times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4495800"/>
            <a:ext cx="8686800" cy="1101725"/>
          </a:xfrm>
        </p:spPr>
        <p:txBody>
          <a:bodyPr/>
          <a:lstStyle/>
          <a:p>
            <a:r>
              <a:rPr lang="en-US" dirty="0" smtClean="0"/>
              <a:t>Maximizing Sales In Delivery</a:t>
            </a:r>
            <a:endParaRPr lang="en-US" dirty="0"/>
          </a:p>
        </p:txBody>
      </p:sp>
      <p:pic>
        <p:nvPicPr>
          <p:cNvPr id="14" name="Picture 2" descr="C:\Users\vqg4244\AppData\Local\Temp\Rar$DI00.351\PPP_CSYMB_CLP_circlepuzzle5.png"/>
          <p:cNvPicPr>
            <a:picLocks noChangeAspect="1" noChangeArrowheads="1"/>
          </p:cNvPicPr>
          <p:nvPr/>
        </p:nvPicPr>
        <p:blipFill>
          <a:blip r:embed="rId3" cstate="print"/>
          <a:srcRect/>
          <a:stretch>
            <a:fillRect/>
          </a:stretch>
        </p:blipFill>
        <p:spPr bwMode="auto">
          <a:xfrm>
            <a:off x="1524000" y="152718"/>
            <a:ext cx="5791200" cy="4190683"/>
          </a:xfrm>
          <a:prstGeom prst="rect">
            <a:avLst/>
          </a:prstGeom>
          <a:noFill/>
        </p:spPr>
      </p:pic>
      <p:sp>
        <p:nvSpPr>
          <p:cNvPr id="15" name="TextBox 14"/>
          <p:cNvSpPr txBox="1"/>
          <p:nvPr/>
        </p:nvSpPr>
        <p:spPr>
          <a:xfrm>
            <a:off x="5347963" y="881311"/>
            <a:ext cx="1828066" cy="954107"/>
          </a:xfrm>
          <a:prstGeom prst="rect">
            <a:avLst/>
          </a:prstGeom>
          <a:noFill/>
        </p:spPr>
        <p:txBody>
          <a:bodyPr wrap="none" rtlCol="0">
            <a:spAutoFit/>
          </a:bodyPr>
          <a:lstStyle/>
          <a:p>
            <a:pPr algn="ctr"/>
            <a:r>
              <a:rPr lang="en-US" b="1" dirty="0" smtClean="0">
                <a:solidFill>
                  <a:schemeClr val="bg1"/>
                </a:solidFill>
                <a:latin typeface="Arial Black" pitchFamily="34" charset="0"/>
              </a:rPr>
              <a:t>1.</a:t>
            </a:r>
          </a:p>
          <a:p>
            <a:pPr algn="ctr"/>
            <a:r>
              <a:rPr lang="en-US" sz="1600" b="1" dirty="0" smtClean="0">
                <a:solidFill>
                  <a:schemeClr val="bg1"/>
                </a:solidFill>
                <a:latin typeface="Arial Black" pitchFamily="34" charset="0"/>
              </a:rPr>
              <a:t>Understanding</a:t>
            </a:r>
          </a:p>
          <a:p>
            <a:pPr algn="ctr"/>
            <a:r>
              <a:rPr lang="en-US" sz="1600" b="1" dirty="0" smtClean="0">
                <a:solidFill>
                  <a:schemeClr val="bg1"/>
                </a:solidFill>
                <a:latin typeface="Arial Black" pitchFamily="34" charset="0"/>
              </a:rPr>
              <a:t>Sales</a:t>
            </a:r>
            <a:endParaRPr lang="en-US" sz="1600" b="1" dirty="0">
              <a:solidFill>
                <a:schemeClr val="bg1"/>
              </a:solidFill>
              <a:latin typeface="Arial Black" pitchFamily="34" charset="0"/>
            </a:endParaRPr>
          </a:p>
        </p:txBody>
      </p:sp>
      <p:sp>
        <p:nvSpPr>
          <p:cNvPr id="16" name="TextBox 15"/>
          <p:cNvSpPr txBox="1"/>
          <p:nvPr/>
        </p:nvSpPr>
        <p:spPr>
          <a:xfrm>
            <a:off x="4744162" y="2184400"/>
            <a:ext cx="2062817" cy="1200329"/>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chemeClr val="tx1">
                    <a:lumMod val="50000"/>
                    <a:lumOff val="50000"/>
                  </a:schemeClr>
                </a:solidFill>
                <a:latin typeface="Arial Black" pitchFamily="34" charset="0"/>
              </a:rPr>
              <a:t>2. </a:t>
            </a:r>
          </a:p>
          <a:p>
            <a:pPr algn="ctr"/>
            <a:r>
              <a:rPr lang="en-US" sz="1600" b="1" dirty="0" smtClean="0">
                <a:solidFill>
                  <a:schemeClr val="tx1">
                    <a:lumMod val="50000"/>
                    <a:lumOff val="50000"/>
                  </a:schemeClr>
                </a:solidFill>
                <a:latin typeface="Arial Black" pitchFamily="34" charset="0"/>
              </a:rPr>
              <a:t>Maximize sales inside </a:t>
            </a:r>
            <a:r>
              <a:rPr lang="en-US" sz="1600" b="1" dirty="0">
                <a:solidFill>
                  <a:schemeClr val="tx1">
                    <a:lumMod val="50000"/>
                    <a:lumOff val="50000"/>
                  </a:schemeClr>
                </a:solidFill>
                <a:latin typeface="Arial Black" pitchFamily="34" charset="0"/>
              </a:rPr>
              <a:t>t</a:t>
            </a:r>
            <a:r>
              <a:rPr lang="en-US" sz="1600" b="1" dirty="0" smtClean="0">
                <a:solidFill>
                  <a:schemeClr val="tx1">
                    <a:lumMod val="50000"/>
                    <a:lumOff val="50000"/>
                  </a:schemeClr>
                </a:solidFill>
                <a:latin typeface="Arial Black" pitchFamily="34" charset="0"/>
              </a:rPr>
              <a:t>he store</a:t>
            </a:r>
          </a:p>
        </p:txBody>
      </p:sp>
      <p:sp>
        <p:nvSpPr>
          <p:cNvPr id="17" name="TextBox 16"/>
          <p:cNvSpPr txBox="1"/>
          <p:nvPr/>
        </p:nvSpPr>
        <p:spPr>
          <a:xfrm>
            <a:off x="1978883" y="2184400"/>
            <a:ext cx="2223465" cy="1200329"/>
          </a:xfrm>
          <a:prstGeom prst="rect">
            <a:avLst/>
          </a:prstGeom>
          <a:noFill/>
        </p:spPr>
        <p:txBody>
          <a:bodyPr wrap="square" rtlCol="0">
            <a:spAutoFit/>
          </a:bodyPr>
          <a:lstStyle/>
          <a:p>
            <a:pPr algn="ctr"/>
            <a:endParaRPr lang="en-US" sz="1600" b="1" dirty="0" smtClean="0">
              <a:solidFill>
                <a:srgbClr val="FFFFFF"/>
              </a:solidFill>
              <a:latin typeface="Arial Black" pitchFamily="34" charset="0"/>
            </a:endParaRPr>
          </a:p>
          <a:p>
            <a:pPr algn="ctr"/>
            <a:r>
              <a:rPr lang="en-US" b="1" dirty="0">
                <a:solidFill>
                  <a:srgbClr val="FFFFFF"/>
                </a:solidFill>
                <a:latin typeface="Arial Black" pitchFamily="34" charset="0"/>
              </a:rPr>
              <a:t>3. </a:t>
            </a:r>
          </a:p>
          <a:p>
            <a:pPr algn="ctr"/>
            <a:r>
              <a:rPr lang="en-US" sz="1600" b="1" dirty="0" smtClean="0">
                <a:solidFill>
                  <a:srgbClr val="FFFFFF"/>
                </a:solidFill>
                <a:latin typeface="Arial Black" pitchFamily="34" charset="0"/>
              </a:rPr>
              <a:t>Maximize sales outside the store</a:t>
            </a:r>
          </a:p>
        </p:txBody>
      </p:sp>
      <p:sp>
        <p:nvSpPr>
          <p:cNvPr id="18" name="TextBox 17"/>
          <p:cNvSpPr txBox="1"/>
          <p:nvPr/>
        </p:nvSpPr>
        <p:spPr>
          <a:xfrm>
            <a:off x="1676296" y="914400"/>
            <a:ext cx="1542538" cy="954107"/>
          </a:xfrm>
          <a:prstGeom prst="rect">
            <a:avLst/>
          </a:prstGeom>
          <a:noFill/>
        </p:spPr>
        <p:txBody>
          <a:bodyPr wrap="none" rtlCol="0">
            <a:spAutoFit/>
          </a:bodyPr>
          <a:lstStyle/>
          <a:p>
            <a:pPr algn="ctr"/>
            <a:r>
              <a:rPr lang="en-US" b="1" dirty="0">
                <a:solidFill>
                  <a:schemeClr val="tx1">
                    <a:lumMod val="50000"/>
                    <a:lumOff val="50000"/>
                  </a:schemeClr>
                </a:solidFill>
                <a:latin typeface="Arial Black" pitchFamily="34" charset="0"/>
              </a:rPr>
              <a:t>4.</a:t>
            </a:r>
          </a:p>
          <a:p>
            <a:pPr algn="ctr"/>
            <a:r>
              <a:rPr lang="en-US" sz="1600" b="1" dirty="0" smtClean="0">
                <a:solidFill>
                  <a:schemeClr val="tx1">
                    <a:lumMod val="50000"/>
                    <a:lumOff val="50000"/>
                  </a:schemeClr>
                </a:solidFill>
                <a:latin typeface="Arial Black" pitchFamily="34" charset="0"/>
              </a:rPr>
              <a:t> Local Store</a:t>
            </a:r>
          </a:p>
          <a:p>
            <a:pPr algn="ctr"/>
            <a:r>
              <a:rPr lang="en-US" sz="1600" b="1" dirty="0" smtClean="0">
                <a:solidFill>
                  <a:schemeClr val="tx1">
                    <a:lumMod val="50000"/>
                    <a:lumOff val="50000"/>
                  </a:schemeClr>
                </a:solidFill>
                <a:latin typeface="Arial Black" pitchFamily="34" charset="0"/>
              </a:rPr>
              <a:t> Marketing</a:t>
            </a:r>
          </a:p>
        </p:txBody>
      </p:sp>
      <p:sp>
        <p:nvSpPr>
          <p:cNvPr id="19" name="TextBox 18"/>
          <p:cNvSpPr txBox="1"/>
          <p:nvPr/>
        </p:nvSpPr>
        <p:spPr>
          <a:xfrm>
            <a:off x="3777307" y="152400"/>
            <a:ext cx="1414170" cy="954107"/>
          </a:xfrm>
          <a:prstGeom prst="rect">
            <a:avLst/>
          </a:prstGeom>
          <a:noFill/>
        </p:spPr>
        <p:txBody>
          <a:bodyPr wrap="none" rtlCol="0">
            <a:spAutoFit/>
          </a:bodyPr>
          <a:lstStyle/>
          <a:p>
            <a:pPr algn="ctr"/>
            <a:r>
              <a:rPr lang="en-US" b="1" dirty="0">
                <a:solidFill>
                  <a:schemeClr val="tx1">
                    <a:lumMod val="50000"/>
                    <a:lumOff val="50000"/>
                  </a:schemeClr>
                </a:solidFill>
                <a:latin typeface="Arial Black" pitchFamily="34" charset="0"/>
              </a:rPr>
              <a:t>5. </a:t>
            </a:r>
          </a:p>
          <a:p>
            <a:pPr algn="ctr"/>
            <a:r>
              <a:rPr lang="en-US" sz="1600" b="1" dirty="0" smtClean="0">
                <a:solidFill>
                  <a:schemeClr val="tx1">
                    <a:lumMod val="50000"/>
                    <a:lumOff val="50000"/>
                  </a:schemeClr>
                </a:solidFill>
                <a:latin typeface="Arial Black" pitchFamily="34" charset="0"/>
              </a:rPr>
              <a:t>Measuring </a:t>
            </a:r>
          </a:p>
          <a:p>
            <a:pPr algn="ctr"/>
            <a:r>
              <a:rPr lang="en-US" sz="1600" b="1" dirty="0" smtClean="0">
                <a:solidFill>
                  <a:schemeClr val="tx1">
                    <a:lumMod val="50000"/>
                    <a:lumOff val="50000"/>
                  </a:schemeClr>
                </a:solidFill>
                <a:latin typeface="Arial Black" pitchFamily="34" charset="0"/>
              </a:rPr>
              <a:t>Results </a:t>
            </a:r>
          </a:p>
        </p:txBody>
      </p:sp>
      <p:pic>
        <p:nvPicPr>
          <p:cNvPr id="20" name="Picture 7" descr="Logo 0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962400" y="1371600"/>
            <a:ext cx="1002712" cy="1041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3661224"/>
            <a:ext cx="9144000" cy="1066806"/>
            <a:chOff x="-3200400" y="457200"/>
            <a:chExt cx="4800601" cy="2119313"/>
          </a:xfrm>
        </p:grpSpPr>
        <p:grpSp>
          <p:nvGrpSpPr>
            <p:cNvPr id="64" name="Group 62"/>
            <p:cNvGrpSpPr/>
            <p:nvPr/>
          </p:nvGrpSpPr>
          <p:grpSpPr>
            <a:xfrm>
              <a:off x="-3200400" y="457200"/>
              <a:ext cx="4800601" cy="2119313"/>
              <a:chOff x="3048000" y="1524000"/>
              <a:chExt cx="5745163" cy="5167313"/>
            </a:xfrm>
          </p:grpSpPr>
          <p:pic>
            <p:nvPicPr>
              <p:cNvPr id="66"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67" name="Rectangle 66"/>
              <p:cNvSpPr/>
              <p:nvPr/>
            </p:nvSpPr>
            <p:spPr>
              <a:xfrm>
                <a:off x="3093694" y="1676398"/>
                <a:ext cx="5603717" cy="4876801"/>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65"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37" name="Group 36"/>
          <p:cNvGrpSpPr/>
          <p:nvPr/>
        </p:nvGrpSpPr>
        <p:grpSpPr>
          <a:xfrm>
            <a:off x="0" y="2010234"/>
            <a:ext cx="9144000" cy="1066806"/>
            <a:chOff x="-3200400" y="457200"/>
            <a:chExt cx="4800601" cy="2119313"/>
          </a:xfrm>
        </p:grpSpPr>
        <p:grpSp>
          <p:nvGrpSpPr>
            <p:cNvPr id="42" name="Group 62"/>
            <p:cNvGrpSpPr/>
            <p:nvPr/>
          </p:nvGrpSpPr>
          <p:grpSpPr>
            <a:xfrm>
              <a:off x="-3200400" y="457200"/>
              <a:ext cx="4800601" cy="2119313"/>
              <a:chOff x="3048000" y="1524000"/>
              <a:chExt cx="5745163" cy="5167313"/>
            </a:xfrm>
          </p:grpSpPr>
          <p:pic>
            <p:nvPicPr>
              <p:cNvPr id="61"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62" name="Rectangle 61"/>
              <p:cNvSpPr/>
              <p:nvPr/>
            </p:nvSpPr>
            <p:spPr>
              <a:xfrm>
                <a:off x="3093694" y="1676398"/>
                <a:ext cx="5603717" cy="4876801"/>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49"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grpSp>
        <p:nvGrpSpPr>
          <p:cNvPr id="55" name="Group 54"/>
          <p:cNvGrpSpPr/>
          <p:nvPr/>
        </p:nvGrpSpPr>
        <p:grpSpPr>
          <a:xfrm>
            <a:off x="0" y="5348514"/>
            <a:ext cx="9144000" cy="1313544"/>
            <a:chOff x="-3200400" y="457200"/>
            <a:chExt cx="4800601" cy="2119313"/>
          </a:xfrm>
        </p:grpSpPr>
        <p:grpSp>
          <p:nvGrpSpPr>
            <p:cNvPr id="56" name="Group 62"/>
            <p:cNvGrpSpPr/>
            <p:nvPr/>
          </p:nvGrpSpPr>
          <p:grpSpPr>
            <a:xfrm>
              <a:off x="-3200400" y="457200"/>
              <a:ext cx="4800601" cy="2119313"/>
              <a:chOff x="3048000" y="1524000"/>
              <a:chExt cx="5745163" cy="5167313"/>
            </a:xfrm>
          </p:grpSpPr>
          <p:pic>
            <p:nvPicPr>
              <p:cNvPr id="58"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59" name="Rectangle 58"/>
              <p:cNvSpPr/>
              <p:nvPr/>
            </p:nvSpPr>
            <p:spPr>
              <a:xfrm>
                <a:off x="3143753" y="1676398"/>
                <a:ext cx="5553658" cy="4876801"/>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57" name="Rectangle 3"/>
            <p:cNvSpPr txBox="1">
              <a:spLocks noChangeArrowheads="1"/>
            </p:cNvSpPr>
            <p:nvPr/>
          </p:nvSpPr>
          <p:spPr>
            <a:xfrm>
              <a:off x="-3120390" y="533401"/>
              <a:ext cx="4240530" cy="1979612"/>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p:txBody>
          <a:bodyPr/>
          <a:lstStyle/>
          <a:p>
            <a:r>
              <a:rPr lang="en-US" dirty="0" smtClean="0"/>
              <a:t>Maximizing Delivery Sales</a:t>
            </a:r>
            <a:endParaRPr lang="en-US" dirty="0"/>
          </a:p>
        </p:txBody>
      </p:sp>
      <p:sp>
        <p:nvSpPr>
          <p:cNvPr id="8" name="TextBox 7"/>
          <p:cNvSpPr txBox="1"/>
          <p:nvPr/>
        </p:nvSpPr>
        <p:spPr>
          <a:xfrm>
            <a:off x="228600" y="2286000"/>
            <a:ext cx="1828800" cy="54864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400" b="1" dirty="0" smtClean="0">
                <a:solidFill>
                  <a:schemeClr val="bg1"/>
                </a:solidFill>
                <a:latin typeface="+mn-lt"/>
              </a:rPr>
              <a:t>trade zone </a:t>
            </a:r>
            <a:endParaRPr lang="en-US" sz="1400" b="1" dirty="0">
              <a:solidFill>
                <a:schemeClr val="bg1"/>
              </a:solidFill>
              <a:latin typeface="+mn-lt"/>
            </a:endParaRPr>
          </a:p>
        </p:txBody>
      </p:sp>
      <p:sp>
        <p:nvSpPr>
          <p:cNvPr id="9" name="TextBox 8"/>
          <p:cNvSpPr txBox="1"/>
          <p:nvPr/>
        </p:nvSpPr>
        <p:spPr>
          <a:xfrm>
            <a:off x="1875972" y="2288948"/>
            <a:ext cx="1828800" cy="54864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Delivery Map</a:t>
            </a:r>
            <a:endParaRPr lang="en-US" sz="1400" b="1" dirty="0">
              <a:latin typeface="+mn-lt"/>
            </a:endParaRPr>
          </a:p>
        </p:txBody>
      </p:sp>
      <p:sp>
        <p:nvSpPr>
          <p:cNvPr id="10" name="TextBox 9"/>
          <p:cNvSpPr txBox="1"/>
          <p:nvPr/>
        </p:nvSpPr>
        <p:spPr>
          <a:xfrm>
            <a:off x="3541488" y="2422440"/>
            <a:ext cx="1828800" cy="307777"/>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Poding</a:t>
            </a:r>
            <a:endParaRPr lang="en-US" sz="1400" b="1" dirty="0">
              <a:latin typeface="+mn-lt"/>
            </a:endParaRPr>
          </a:p>
        </p:txBody>
      </p:sp>
      <p:sp>
        <p:nvSpPr>
          <p:cNvPr id="11" name="TextBox 10"/>
          <p:cNvSpPr txBox="1"/>
          <p:nvPr/>
        </p:nvSpPr>
        <p:spPr>
          <a:xfrm>
            <a:off x="5192496" y="2303462"/>
            <a:ext cx="1828800" cy="54864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Alpha Listing</a:t>
            </a:r>
            <a:endParaRPr lang="en-US" sz="1400" b="1" dirty="0">
              <a:latin typeface="+mn-lt"/>
            </a:endParaRPr>
          </a:p>
        </p:txBody>
      </p:sp>
      <p:sp>
        <p:nvSpPr>
          <p:cNvPr id="12" name="TextBox 11"/>
          <p:cNvSpPr txBox="1"/>
          <p:nvPr/>
        </p:nvSpPr>
        <p:spPr>
          <a:xfrm>
            <a:off x="6843486" y="2318740"/>
            <a:ext cx="1828800" cy="54864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Pod optimizer</a:t>
            </a:r>
            <a:endParaRPr lang="en-US" sz="1400" b="1" dirty="0">
              <a:latin typeface="+mn-lt"/>
            </a:endParaRPr>
          </a:p>
        </p:txBody>
      </p:sp>
      <p:sp>
        <p:nvSpPr>
          <p:cNvPr id="18" name="TextBox 17"/>
          <p:cNvSpPr txBox="1"/>
          <p:nvPr/>
        </p:nvSpPr>
        <p:spPr>
          <a:xfrm>
            <a:off x="304800" y="5665761"/>
            <a:ext cx="1828800" cy="54864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 </a:t>
            </a:r>
            <a:endParaRPr lang="en-US" sz="1200" b="1" dirty="0">
              <a:solidFill>
                <a:schemeClr val="bg1"/>
              </a:solidFill>
              <a:latin typeface="+mn-lt"/>
            </a:endParaRPr>
          </a:p>
        </p:txBody>
      </p:sp>
      <p:sp>
        <p:nvSpPr>
          <p:cNvPr id="20" name="TextBox 19"/>
          <p:cNvSpPr txBox="1"/>
          <p:nvPr/>
        </p:nvSpPr>
        <p:spPr>
          <a:xfrm>
            <a:off x="1981200" y="5656218"/>
            <a:ext cx="1828800" cy="548640"/>
          </a:xfrm>
          <a:prstGeom prst="chevron">
            <a:avLst/>
          </a:prstGeom>
          <a:solidFill>
            <a:schemeClr val="bg2"/>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Redemption Tracker</a:t>
            </a:r>
            <a:endParaRPr lang="en-US" sz="1400" b="1" dirty="0">
              <a:latin typeface="+mn-lt"/>
            </a:endParaRPr>
          </a:p>
        </p:txBody>
      </p:sp>
      <p:sp>
        <p:nvSpPr>
          <p:cNvPr id="22" name="TextBox 21"/>
          <p:cNvSpPr txBox="1"/>
          <p:nvPr/>
        </p:nvSpPr>
        <p:spPr>
          <a:xfrm>
            <a:off x="3643086" y="5643117"/>
            <a:ext cx="1828800" cy="548640"/>
          </a:xfrm>
          <a:prstGeom prst="chevron">
            <a:avLst/>
          </a:prstGeom>
          <a:solidFill>
            <a:schemeClr val="bg2"/>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Penetration</a:t>
            </a:r>
            <a:endParaRPr lang="en-US" sz="1400" b="1" dirty="0">
              <a:latin typeface="+mn-lt"/>
            </a:endParaRPr>
          </a:p>
        </p:txBody>
      </p:sp>
      <p:sp>
        <p:nvSpPr>
          <p:cNvPr id="31" name="TextBox 30"/>
          <p:cNvSpPr txBox="1"/>
          <p:nvPr/>
        </p:nvSpPr>
        <p:spPr>
          <a:xfrm>
            <a:off x="5334000" y="5642430"/>
            <a:ext cx="1828800" cy="548640"/>
          </a:xfrm>
          <a:prstGeom prst="chevron">
            <a:avLst/>
          </a:prstGeom>
          <a:solidFill>
            <a:schemeClr val="bg2"/>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Pod Ownership</a:t>
            </a:r>
            <a:endParaRPr lang="en-US" sz="1400" b="1" dirty="0">
              <a:latin typeface="+mn-lt"/>
            </a:endParaRPr>
          </a:p>
        </p:txBody>
      </p:sp>
      <p:sp>
        <p:nvSpPr>
          <p:cNvPr id="35" name="TextBox 34"/>
          <p:cNvSpPr txBox="1"/>
          <p:nvPr/>
        </p:nvSpPr>
        <p:spPr>
          <a:xfrm>
            <a:off x="228600" y="3853878"/>
            <a:ext cx="1828800" cy="54864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400" b="1" dirty="0" smtClean="0">
                <a:solidFill>
                  <a:schemeClr val="bg1"/>
                </a:solidFill>
                <a:latin typeface="+mn-lt"/>
              </a:rPr>
              <a:t>LEAFLETTING</a:t>
            </a:r>
            <a:endParaRPr lang="en-US" sz="1400" b="1" dirty="0">
              <a:solidFill>
                <a:schemeClr val="bg1"/>
              </a:solidFill>
              <a:latin typeface="+mn-lt"/>
            </a:endParaRPr>
          </a:p>
        </p:txBody>
      </p:sp>
      <p:sp>
        <p:nvSpPr>
          <p:cNvPr id="36" name="TextBox 35"/>
          <p:cNvSpPr txBox="1"/>
          <p:nvPr/>
        </p:nvSpPr>
        <p:spPr>
          <a:xfrm>
            <a:off x="1905000" y="3863126"/>
            <a:ext cx="1828800" cy="548640"/>
          </a:xfrm>
          <a:prstGeom prst="chevron">
            <a:avLst/>
          </a:prstGeom>
          <a:solidFill>
            <a:schemeClr val="bg2"/>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Leafleting  activities</a:t>
            </a:r>
            <a:endParaRPr lang="en-US" sz="1400" b="1" dirty="0">
              <a:latin typeface="+mn-lt"/>
            </a:endParaRPr>
          </a:p>
        </p:txBody>
      </p:sp>
      <p:sp>
        <p:nvSpPr>
          <p:cNvPr id="39" name="TextBox 38"/>
          <p:cNvSpPr txBox="1"/>
          <p:nvPr/>
        </p:nvSpPr>
        <p:spPr>
          <a:xfrm>
            <a:off x="3566886" y="3871334"/>
            <a:ext cx="1828800" cy="548640"/>
          </a:xfrm>
          <a:prstGeom prst="chevron">
            <a:avLst/>
          </a:prstGeom>
          <a:solidFill>
            <a:schemeClr val="bg2"/>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Do’s &amp; Don'ts</a:t>
            </a:r>
            <a:endParaRPr lang="en-US" sz="1400" b="1" dirty="0">
              <a:latin typeface="+mn-lt"/>
            </a:endParaRPr>
          </a:p>
        </p:txBody>
      </p:sp>
      <p:sp>
        <p:nvSpPr>
          <p:cNvPr id="41" name="TextBox 40"/>
          <p:cNvSpPr txBox="1"/>
          <p:nvPr/>
        </p:nvSpPr>
        <p:spPr>
          <a:xfrm>
            <a:off x="6872532" y="3889104"/>
            <a:ext cx="2148096" cy="548640"/>
          </a:xfrm>
          <a:prstGeom prst="chevron">
            <a:avLst/>
          </a:prstGeom>
          <a:solidFill>
            <a:schemeClr val="bg2"/>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 Accountabilities</a:t>
            </a:r>
            <a:endParaRPr lang="en-US" sz="1400" b="1" dirty="0">
              <a:latin typeface="+mn-lt"/>
            </a:endParaRPr>
          </a:p>
        </p:txBody>
      </p:sp>
      <p:sp>
        <p:nvSpPr>
          <p:cNvPr id="47" name="TextBox 46"/>
          <p:cNvSpPr txBox="1"/>
          <p:nvPr/>
        </p:nvSpPr>
        <p:spPr>
          <a:xfrm>
            <a:off x="25786" y="14478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48" name="TextBox 47"/>
          <p:cNvSpPr txBox="1"/>
          <p:nvPr/>
        </p:nvSpPr>
        <p:spPr>
          <a:xfrm>
            <a:off x="7642" y="305163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60" name="TextBox 59"/>
          <p:cNvSpPr txBox="1"/>
          <p:nvPr/>
        </p:nvSpPr>
        <p:spPr>
          <a:xfrm>
            <a:off x="-14514" y="4757058"/>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40" name="TextBox 39"/>
          <p:cNvSpPr txBox="1"/>
          <p:nvPr/>
        </p:nvSpPr>
        <p:spPr>
          <a:xfrm>
            <a:off x="5217888" y="3871686"/>
            <a:ext cx="1828800" cy="548640"/>
          </a:xfrm>
          <a:prstGeom prst="chevron">
            <a:avLst/>
          </a:prstGeom>
          <a:solidFill>
            <a:schemeClr val="bg2"/>
          </a:solidFill>
          <a:scene3d>
            <a:camera prst="orthographicFront"/>
            <a:lightRig rig="threePt" dir="t"/>
          </a:scene3d>
          <a:sp3d>
            <a:bevelT w="165100" prst="coolSlant"/>
          </a:sp3d>
        </p:spPr>
        <p:txBody>
          <a:bodyPr wrap="square" rtlCol="0" anchor="ctr">
            <a:spAutoFit/>
          </a:bodyPr>
          <a:lstStyle/>
          <a:p>
            <a:pPr algn="ctr"/>
            <a:r>
              <a:rPr lang="en-US" sz="1400" b="1" dirty="0" smtClean="0">
                <a:latin typeface="+mn-lt"/>
              </a:rPr>
              <a:t>Schedule</a:t>
            </a:r>
            <a:endParaRPr lang="en-US" sz="14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8" grpId="0" animBg="1"/>
      <p:bldP spid="20" grpId="0" animBg="1"/>
      <p:bldP spid="22" grpId="0" animBg="1"/>
      <p:bldP spid="31" grpId="0" animBg="1"/>
      <p:bldP spid="35" grpId="0" animBg="1"/>
      <p:bldP spid="36" grpId="0" animBg="1"/>
      <p:bldP spid="39" grpId="0" animBg="1"/>
      <p:bldP spid="41" grpId="0" animBg="1"/>
      <p:bldP spid="47" grpId="0"/>
      <p:bldP spid="48" grpId="0"/>
      <p:bldP spid="60" grpId="0"/>
      <p:bldP spid="4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4495800"/>
            <a:ext cx="8686800" cy="1101725"/>
          </a:xfrm>
        </p:spPr>
        <p:txBody>
          <a:bodyPr/>
          <a:lstStyle/>
          <a:p>
            <a:r>
              <a:rPr lang="en-US" dirty="0" smtClean="0"/>
              <a:t>Trade zone</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qualifications for a Pizza Hut delivery trade zone?</a:t>
            </a:r>
            <a:endParaRPr lang="en-US" dirty="0"/>
          </a:p>
        </p:txBody>
      </p:sp>
      <p:sp>
        <p:nvSpPr>
          <p:cNvPr id="8" name="TextBox 7"/>
          <p:cNvSpPr txBox="1"/>
          <p:nvPr/>
        </p:nvSpPr>
        <p:spPr>
          <a:xfrm>
            <a:off x="670560" y="1766500"/>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0" name="TextBox 9"/>
          <p:cNvSpPr txBox="1"/>
          <p:nvPr/>
        </p:nvSpPr>
        <p:spPr>
          <a:xfrm>
            <a:off x="76200" y="2841117"/>
            <a:ext cx="5181600" cy="461665"/>
          </a:xfrm>
          <a:prstGeom prst="rect">
            <a:avLst/>
          </a:prstGeom>
          <a:noFill/>
        </p:spPr>
        <p:txBody>
          <a:bodyPr wrap="square" rtlCol="0">
            <a:spAutoFit/>
          </a:bodyPr>
          <a:lstStyle/>
          <a:p>
            <a:pPr marL="457200" indent="-457200"/>
            <a:r>
              <a:rPr lang="en-US" dirty="0" smtClean="0">
                <a:latin typeface="Arial Black" pitchFamily="34" charset="0"/>
              </a:rPr>
              <a:t> </a:t>
            </a:r>
          </a:p>
        </p:txBody>
      </p:sp>
      <p:sp>
        <p:nvSpPr>
          <p:cNvPr id="11" name="TextBox 10"/>
          <p:cNvSpPr txBox="1"/>
          <p:nvPr/>
        </p:nvSpPr>
        <p:spPr>
          <a:xfrm>
            <a:off x="76200" y="2445603"/>
            <a:ext cx="5181600" cy="461665"/>
          </a:xfrm>
          <a:prstGeom prst="rect">
            <a:avLst/>
          </a:prstGeom>
          <a:noFill/>
        </p:spPr>
        <p:txBody>
          <a:bodyPr wrap="square" rtlCol="0">
            <a:spAutoFit/>
          </a:bodyPr>
          <a:lstStyle/>
          <a:p>
            <a:pPr marL="457200" indent="-457200"/>
            <a:r>
              <a:rPr lang="en-US" dirty="0" smtClean="0">
                <a:latin typeface="Arial Black" pitchFamily="34" charset="0"/>
              </a:rPr>
              <a:t>1. Minimum 15k households</a:t>
            </a:r>
          </a:p>
        </p:txBody>
      </p:sp>
      <p:sp>
        <p:nvSpPr>
          <p:cNvPr id="12" name="TextBox 11"/>
          <p:cNvSpPr txBox="1"/>
          <p:nvPr/>
        </p:nvSpPr>
        <p:spPr>
          <a:xfrm>
            <a:off x="94344" y="3124200"/>
            <a:ext cx="5181600" cy="830997"/>
          </a:xfrm>
          <a:prstGeom prst="rect">
            <a:avLst/>
          </a:prstGeom>
          <a:noFill/>
        </p:spPr>
        <p:txBody>
          <a:bodyPr wrap="square" rtlCol="0">
            <a:spAutoFit/>
          </a:bodyPr>
          <a:lstStyle/>
          <a:p>
            <a:pPr marL="457200" indent="-457200"/>
            <a:r>
              <a:rPr lang="en-US" dirty="0" smtClean="0">
                <a:latin typeface="Arial Black" pitchFamily="34" charset="0"/>
              </a:rPr>
              <a:t>2. Desired Pizza Hut delivery customer profile </a:t>
            </a:r>
          </a:p>
        </p:txBody>
      </p:sp>
      <p:sp>
        <p:nvSpPr>
          <p:cNvPr id="13" name="TextBox 12"/>
          <p:cNvSpPr txBox="1"/>
          <p:nvPr/>
        </p:nvSpPr>
        <p:spPr>
          <a:xfrm>
            <a:off x="228600" y="6091535"/>
            <a:ext cx="8915400" cy="461665"/>
          </a:xfrm>
          <a:prstGeom prst="rect">
            <a:avLst/>
          </a:prstGeom>
          <a:noFill/>
        </p:spPr>
        <p:txBody>
          <a:bodyPr wrap="square" rtlCol="0">
            <a:spAutoFit/>
          </a:bodyPr>
          <a:lstStyle/>
          <a:p>
            <a:pPr algn="ctr"/>
            <a:r>
              <a:rPr lang="en-US" dirty="0" smtClean="0">
                <a:latin typeface="Arial Black" pitchFamily="34" charset="0"/>
              </a:rPr>
              <a:t>Why are these details important ?</a:t>
            </a:r>
            <a:endParaRPr lang="en-US" dirty="0">
              <a:latin typeface="Arial Black" pitchFamily="34" charset="0"/>
            </a:endParaRPr>
          </a:p>
        </p:txBody>
      </p:sp>
      <p:grpSp>
        <p:nvGrpSpPr>
          <p:cNvPr id="15"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7"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8"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information is required in a trade zone map ?</a:t>
            </a:r>
            <a:endParaRPr lang="en-US" dirty="0"/>
          </a:p>
        </p:txBody>
      </p:sp>
      <p:sp>
        <p:nvSpPr>
          <p:cNvPr id="4" name="TextBox 3"/>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10" name="TextBox 9"/>
          <p:cNvSpPr txBox="1"/>
          <p:nvPr/>
        </p:nvSpPr>
        <p:spPr>
          <a:xfrm>
            <a:off x="76200" y="2819400"/>
            <a:ext cx="5181600" cy="461665"/>
          </a:xfrm>
          <a:prstGeom prst="rect">
            <a:avLst/>
          </a:prstGeom>
          <a:noFill/>
        </p:spPr>
        <p:txBody>
          <a:bodyPr wrap="square" rtlCol="0">
            <a:spAutoFit/>
          </a:bodyPr>
          <a:lstStyle/>
          <a:p>
            <a:pPr marL="457200" indent="-457200"/>
            <a:r>
              <a:rPr lang="en-US" dirty="0" smtClean="0">
                <a:latin typeface="Arial Black" pitchFamily="34" charset="0"/>
              </a:rPr>
              <a:t> </a:t>
            </a:r>
          </a:p>
        </p:txBody>
      </p:sp>
      <p:sp>
        <p:nvSpPr>
          <p:cNvPr id="11" name="TextBox 10"/>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2" name="TextBox 11"/>
          <p:cNvSpPr txBox="1"/>
          <p:nvPr/>
        </p:nvSpPr>
        <p:spPr>
          <a:xfrm>
            <a:off x="76200" y="2286000"/>
            <a:ext cx="5181600" cy="461665"/>
          </a:xfrm>
          <a:prstGeom prst="rect">
            <a:avLst/>
          </a:prstGeom>
          <a:noFill/>
        </p:spPr>
        <p:txBody>
          <a:bodyPr wrap="square" rtlCol="0">
            <a:spAutoFit/>
          </a:bodyPr>
          <a:lstStyle/>
          <a:p>
            <a:pPr marL="457200" indent="-457200"/>
            <a:r>
              <a:rPr lang="en-US" dirty="0" smtClean="0">
                <a:latin typeface="Arial Black" pitchFamily="34" charset="0"/>
              </a:rPr>
              <a:t>1. Location of our store</a:t>
            </a:r>
          </a:p>
        </p:txBody>
      </p:sp>
      <p:sp>
        <p:nvSpPr>
          <p:cNvPr id="13" name="TextBox 12"/>
          <p:cNvSpPr txBox="1"/>
          <p:nvPr/>
        </p:nvSpPr>
        <p:spPr>
          <a:xfrm>
            <a:off x="94344" y="2750403"/>
            <a:ext cx="5181600" cy="830997"/>
          </a:xfrm>
          <a:prstGeom prst="rect">
            <a:avLst/>
          </a:prstGeom>
          <a:noFill/>
        </p:spPr>
        <p:txBody>
          <a:bodyPr wrap="square" rtlCol="0">
            <a:spAutoFit/>
          </a:bodyPr>
          <a:lstStyle/>
          <a:p>
            <a:pPr marL="457200" indent="-457200"/>
            <a:r>
              <a:rPr lang="en-US" dirty="0" smtClean="0">
                <a:latin typeface="Arial Black" pitchFamily="34" charset="0"/>
              </a:rPr>
              <a:t>2. 6 (+2) minutes drive time boundaries </a:t>
            </a:r>
          </a:p>
        </p:txBody>
      </p:sp>
      <p:sp>
        <p:nvSpPr>
          <p:cNvPr id="14" name="TextBox 13"/>
          <p:cNvSpPr txBox="1"/>
          <p:nvPr/>
        </p:nvSpPr>
        <p:spPr>
          <a:xfrm>
            <a:off x="90714" y="3584973"/>
            <a:ext cx="5243286" cy="461665"/>
          </a:xfrm>
          <a:prstGeom prst="rect">
            <a:avLst/>
          </a:prstGeom>
          <a:noFill/>
        </p:spPr>
        <p:txBody>
          <a:bodyPr wrap="square" rtlCol="0">
            <a:spAutoFit/>
          </a:bodyPr>
          <a:lstStyle/>
          <a:p>
            <a:pPr marL="457200" indent="-457200"/>
            <a:r>
              <a:rPr lang="en-US" dirty="0" smtClean="0">
                <a:latin typeface="Arial Black" pitchFamily="34" charset="0"/>
              </a:rPr>
              <a:t>3. Pod boundaries</a:t>
            </a:r>
          </a:p>
        </p:txBody>
      </p:sp>
      <p:sp>
        <p:nvSpPr>
          <p:cNvPr id="15" name="TextBox 14"/>
          <p:cNvSpPr txBox="1"/>
          <p:nvPr/>
        </p:nvSpPr>
        <p:spPr>
          <a:xfrm>
            <a:off x="76200" y="4110335"/>
            <a:ext cx="5181600" cy="461665"/>
          </a:xfrm>
          <a:prstGeom prst="rect">
            <a:avLst/>
          </a:prstGeom>
          <a:noFill/>
        </p:spPr>
        <p:txBody>
          <a:bodyPr wrap="square" rtlCol="0">
            <a:spAutoFit/>
          </a:bodyPr>
          <a:lstStyle/>
          <a:p>
            <a:pPr marL="457200" indent="-457200"/>
            <a:r>
              <a:rPr lang="en-US" dirty="0" smtClean="0">
                <a:latin typeface="Arial Black" pitchFamily="34" charset="0"/>
              </a:rPr>
              <a:t>4. Drive time bands </a:t>
            </a:r>
          </a:p>
        </p:txBody>
      </p:sp>
      <p:sp>
        <p:nvSpPr>
          <p:cNvPr id="16" name="TextBox 15"/>
          <p:cNvSpPr txBox="1"/>
          <p:nvPr/>
        </p:nvSpPr>
        <p:spPr>
          <a:xfrm>
            <a:off x="76200" y="4643735"/>
            <a:ext cx="5181600" cy="461665"/>
          </a:xfrm>
          <a:prstGeom prst="rect">
            <a:avLst/>
          </a:prstGeom>
          <a:noFill/>
        </p:spPr>
        <p:txBody>
          <a:bodyPr wrap="square" rtlCol="0">
            <a:spAutoFit/>
          </a:bodyPr>
          <a:lstStyle/>
          <a:p>
            <a:pPr marL="457200" indent="-457200"/>
            <a:r>
              <a:rPr lang="en-US" dirty="0" smtClean="0">
                <a:latin typeface="Arial Black" pitchFamily="34" charset="0"/>
              </a:rPr>
              <a:t>5. Location of competitors</a:t>
            </a:r>
          </a:p>
        </p:txBody>
      </p:sp>
      <p:sp>
        <p:nvSpPr>
          <p:cNvPr id="17" name="TextBox 16"/>
          <p:cNvSpPr txBox="1"/>
          <p:nvPr/>
        </p:nvSpPr>
        <p:spPr>
          <a:xfrm>
            <a:off x="76200" y="5188803"/>
            <a:ext cx="5181600" cy="830997"/>
          </a:xfrm>
          <a:prstGeom prst="rect">
            <a:avLst/>
          </a:prstGeom>
          <a:noFill/>
        </p:spPr>
        <p:txBody>
          <a:bodyPr wrap="square" rtlCol="0">
            <a:spAutoFit/>
          </a:bodyPr>
          <a:lstStyle/>
          <a:p>
            <a:pPr marL="457200" indent="-457200"/>
            <a:r>
              <a:rPr lang="en-US" dirty="0" smtClean="0">
                <a:latin typeface="Arial Black" pitchFamily="34" charset="0"/>
              </a:rPr>
              <a:t>6. Prominent buildings &amp; traffic generators</a:t>
            </a:r>
          </a:p>
        </p:txBody>
      </p:sp>
      <p:sp>
        <p:nvSpPr>
          <p:cNvPr id="18" name="TextBox 17"/>
          <p:cNvSpPr txBox="1"/>
          <p:nvPr/>
        </p:nvSpPr>
        <p:spPr>
          <a:xfrm>
            <a:off x="228600" y="6320135"/>
            <a:ext cx="8915400" cy="461665"/>
          </a:xfrm>
          <a:prstGeom prst="rect">
            <a:avLst/>
          </a:prstGeom>
          <a:noFill/>
        </p:spPr>
        <p:txBody>
          <a:bodyPr wrap="square" rtlCol="0">
            <a:spAutoFit/>
          </a:bodyPr>
          <a:lstStyle/>
          <a:p>
            <a:pPr algn="ctr"/>
            <a:r>
              <a:rPr lang="en-US" dirty="0" smtClean="0">
                <a:latin typeface="Arial Black" pitchFamily="34" charset="0"/>
              </a:rPr>
              <a:t>Why are these details important ?</a:t>
            </a:r>
            <a:endParaRPr lang="en-US" dirty="0">
              <a:latin typeface="Arial Black" pitchFamily="34" charset="0"/>
            </a:endParaRPr>
          </a:p>
        </p:txBody>
      </p:sp>
      <p:sp>
        <p:nvSpPr>
          <p:cNvPr id="19" name="TextBox 18"/>
          <p:cNvSpPr txBox="1"/>
          <p:nvPr/>
        </p:nvSpPr>
        <p:spPr>
          <a:xfrm>
            <a:off x="2456544" y="1629228"/>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Delivery Map</a:t>
            </a:r>
            <a:endParaRPr lang="en-US" sz="1200" b="1" dirty="0">
              <a:solidFill>
                <a:srgbClr val="FFFFFF"/>
              </a:solidFill>
              <a:latin typeface="+mn-lt"/>
            </a:endParaRPr>
          </a:p>
        </p:txBody>
      </p:sp>
      <p:grpSp>
        <p:nvGrpSpPr>
          <p:cNvPr id="20" name="Group 7"/>
          <p:cNvGrpSpPr>
            <a:grpSpLocks/>
          </p:cNvGrpSpPr>
          <p:nvPr/>
        </p:nvGrpSpPr>
        <p:grpSpPr bwMode="auto">
          <a:xfrm>
            <a:off x="5181600" y="1752600"/>
            <a:ext cx="3657600" cy="3630612"/>
            <a:chOff x="3120" y="1161"/>
            <a:chExt cx="2304" cy="2287"/>
          </a:xfrm>
        </p:grpSpPr>
        <p:sp>
          <p:nvSpPr>
            <p:cNvPr id="21"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22"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3"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5" name="Text Box 189"/>
          <p:cNvSpPr txBox="1">
            <a:spLocks noChangeArrowheads="1"/>
          </p:cNvSpPr>
          <p:nvPr/>
        </p:nvSpPr>
        <p:spPr bwMode="auto">
          <a:xfrm>
            <a:off x="-76200" y="228600"/>
            <a:ext cx="7315200" cy="707886"/>
          </a:xfrm>
          <a:prstGeom prst="rect">
            <a:avLst/>
          </a:prstGeom>
          <a:noFill/>
          <a:ln w="9525" algn="ctr">
            <a:noFill/>
            <a:miter lim="800000"/>
            <a:headEnd/>
            <a:tailEnd/>
          </a:ln>
          <a:effectLst/>
        </p:spPr>
        <p:txBody>
          <a:bodyPr wrap="square">
            <a:spAutoFit/>
          </a:bodyPr>
          <a:lstStyle/>
          <a:p>
            <a:pPr>
              <a:spcBef>
                <a:spcPct val="50000"/>
              </a:spcBef>
            </a:pPr>
            <a:r>
              <a:rPr lang="en-US" sz="4000" dirty="0" smtClean="0">
                <a:solidFill>
                  <a:srgbClr val="FFFFFF"/>
                </a:solidFill>
                <a:latin typeface="+mj-lt"/>
              </a:rPr>
              <a:t>trade zone </a:t>
            </a:r>
            <a:r>
              <a:rPr lang="en-US" sz="4000" dirty="0">
                <a:solidFill>
                  <a:srgbClr val="FFFFFF"/>
                </a:solidFill>
                <a:latin typeface="+mj-lt"/>
              </a:rPr>
              <a:t>Map</a:t>
            </a:r>
          </a:p>
        </p:txBody>
      </p:sp>
      <p:pic>
        <p:nvPicPr>
          <p:cNvPr id="2050" name="Picture 2"/>
          <p:cNvPicPr>
            <a:picLocks noChangeAspect="1" noChangeArrowheads="1"/>
          </p:cNvPicPr>
          <p:nvPr/>
        </p:nvPicPr>
        <p:blipFill>
          <a:blip r:embed="rId3" cstate="print"/>
          <a:srcRect/>
          <a:stretch>
            <a:fillRect/>
          </a:stretch>
        </p:blipFill>
        <p:spPr bwMode="auto">
          <a:xfrm>
            <a:off x="2514600" y="1219200"/>
            <a:ext cx="5172688" cy="5493973"/>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7912" y="5334000"/>
            <a:ext cx="2456688" cy="118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pod?</a:t>
            </a:r>
            <a:endParaRPr lang="en-US" dirty="0"/>
          </a:p>
        </p:txBody>
      </p:sp>
      <p:sp>
        <p:nvSpPr>
          <p:cNvPr id="8" name="TextBox 7"/>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0" name="TextBox 9"/>
          <p:cNvSpPr txBox="1"/>
          <p:nvPr/>
        </p:nvSpPr>
        <p:spPr>
          <a:xfrm>
            <a:off x="76200" y="2841117"/>
            <a:ext cx="5181600" cy="461665"/>
          </a:xfrm>
          <a:prstGeom prst="rect">
            <a:avLst/>
          </a:prstGeom>
          <a:noFill/>
        </p:spPr>
        <p:txBody>
          <a:bodyPr wrap="square" rtlCol="0">
            <a:spAutoFit/>
          </a:bodyPr>
          <a:lstStyle/>
          <a:p>
            <a:pPr marL="457200" indent="-457200"/>
            <a:r>
              <a:rPr lang="en-US" dirty="0" smtClean="0">
                <a:latin typeface="Arial Black" pitchFamily="34" charset="0"/>
              </a:rPr>
              <a:t> </a:t>
            </a:r>
          </a:p>
        </p:txBody>
      </p:sp>
      <p:sp>
        <p:nvSpPr>
          <p:cNvPr id="11" name="TextBox 10"/>
          <p:cNvSpPr txBox="1"/>
          <p:nvPr/>
        </p:nvSpPr>
        <p:spPr>
          <a:xfrm>
            <a:off x="76200" y="2445603"/>
            <a:ext cx="5181600" cy="830997"/>
          </a:xfrm>
          <a:prstGeom prst="rect">
            <a:avLst/>
          </a:prstGeom>
          <a:noFill/>
        </p:spPr>
        <p:txBody>
          <a:bodyPr wrap="square" rtlCol="0">
            <a:spAutoFit/>
          </a:bodyPr>
          <a:lstStyle/>
          <a:p>
            <a:pPr marL="457200" indent="-457200"/>
            <a:r>
              <a:rPr lang="en-US" dirty="0" smtClean="0">
                <a:latin typeface="Arial Black" pitchFamily="34" charset="0"/>
              </a:rPr>
              <a:t>1. Small segments of the trade zone (2min drive)</a:t>
            </a:r>
          </a:p>
        </p:txBody>
      </p:sp>
      <p:sp>
        <p:nvSpPr>
          <p:cNvPr id="12" name="TextBox 11"/>
          <p:cNvSpPr txBox="1"/>
          <p:nvPr/>
        </p:nvSpPr>
        <p:spPr>
          <a:xfrm>
            <a:off x="94344" y="3272135"/>
            <a:ext cx="5181600" cy="830997"/>
          </a:xfrm>
          <a:prstGeom prst="rect">
            <a:avLst/>
          </a:prstGeom>
          <a:noFill/>
        </p:spPr>
        <p:txBody>
          <a:bodyPr wrap="square" rtlCol="0">
            <a:spAutoFit/>
          </a:bodyPr>
          <a:lstStyle/>
          <a:p>
            <a:pPr marL="457200" indent="-457200"/>
            <a:r>
              <a:rPr lang="en-US" dirty="0" smtClean="0">
                <a:latin typeface="Arial Black" pitchFamily="34" charset="0"/>
              </a:rPr>
              <a:t>2.  Reflect natural and physical boundaries</a:t>
            </a:r>
          </a:p>
        </p:txBody>
      </p:sp>
      <p:sp>
        <p:nvSpPr>
          <p:cNvPr id="13" name="TextBox 12"/>
          <p:cNvSpPr txBox="1"/>
          <p:nvPr/>
        </p:nvSpPr>
        <p:spPr>
          <a:xfrm>
            <a:off x="228600" y="6091535"/>
            <a:ext cx="8915400" cy="461665"/>
          </a:xfrm>
          <a:prstGeom prst="rect">
            <a:avLst/>
          </a:prstGeom>
          <a:noFill/>
        </p:spPr>
        <p:txBody>
          <a:bodyPr wrap="square" rtlCol="0">
            <a:spAutoFit/>
          </a:bodyPr>
          <a:lstStyle/>
          <a:p>
            <a:pPr algn="ctr"/>
            <a:r>
              <a:rPr lang="en-US" dirty="0" smtClean="0">
                <a:latin typeface="Arial Black" pitchFamily="34" charset="0"/>
              </a:rPr>
              <a:t>Why is podding important ?</a:t>
            </a:r>
            <a:endParaRPr lang="en-US" dirty="0">
              <a:latin typeface="Arial Black" pitchFamily="34" charset="0"/>
            </a:endParaRPr>
          </a:p>
        </p:txBody>
      </p:sp>
      <p:sp>
        <p:nvSpPr>
          <p:cNvPr id="14" name="TextBox 13"/>
          <p:cNvSpPr txBox="1"/>
          <p:nvPr/>
        </p:nvSpPr>
        <p:spPr>
          <a:xfrm>
            <a:off x="2471058" y="1719328"/>
            <a:ext cx="1828800" cy="276999"/>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Poding </a:t>
            </a:r>
            <a:endParaRPr lang="en-US" sz="1200" b="1" dirty="0">
              <a:solidFill>
                <a:srgbClr val="FFFFFF"/>
              </a:solidFill>
              <a:latin typeface="+mn-lt"/>
            </a:endParaRPr>
          </a:p>
        </p:txBody>
      </p:sp>
      <p:sp>
        <p:nvSpPr>
          <p:cNvPr id="15" name="TextBox 14"/>
          <p:cNvSpPr txBox="1"/>
          <p:nvPr/>
        </p:nvSpPr>
        <p:spPr>
          <a:xfrm>
            <a:off x="76200" y="4198203"/>
            <a:ext cx="5181600" cy="830997"/>
          </a:xfrm>
          <a:prstGeom prst="rect">
            <a:avLst/>
          </a:prstGeom>
          <a:noFill/>
        </p:spPr>
        <p:txBody>
          <a:bodyPr wrap="square" rtlCol="0">
            <a:spAutoFit/>
          </a:bodyPr>
          <a:lstStyle/>
          <a:p>
            <a:pPr marL="457200" indent="-457200"/>
            <a:r>
              <a:rPr lang="en-US" dirty="0" smtClean="0">
                <a:latin typeface="Arial Black" pitchFamily="34" charset="0"/>
              </a:rPr>
              <a:t>3.  Represent the source of our business</a:t>
            </a:r>
          </a:p>
        </p:txBody>
      </p:sp>
      <p:grpSp>
        <p:nvGrpSpPr>
          <p:cNvPr id="16" name="Group 7"/>
          <p:cNvGrpSpPr>
            <a:grpSpLocks/>
          </p:cNvGrpSpPr>
          <p:nvPr/>
        </p:nvGrpSpPr>
        <p:grpSpPr bwMode="auto">
          <a:xfrm>
            <a:off x="5181600" y="1752600"/>
            <a:ext cx="3657600" cy="3630612"/>
            <a:chOff x="3120" y="1161"/>
            <a:chExt cx="2304" cy="2287"/>
          </a:xfrm>
        </p:grpSpPr>
        <p:sp>
          <p:nvSpPr>
            <p:cNvPr id="17"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8"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9"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5" name="Text Box 189"/>
          <p:cNvSpPr txBox="1">
            <a:spLocks noChangeArrowheads="1"/>
          </p:cNvSpPr>
          <p:nvPr/>
        </p:nvSpPr>
        <p:spPr bwMode="auto">
          <a:xfrm>
            <a:off x="-76200" y="228600"/>
            <a:ext cx="7315200" cy="707886"/>
          </a:xfrm>
          <a:prstGeom prst="rect">
            <a:avLst/>
          </a:prstGeom>
          <a:noFill/>
          <a:ln w="9525" algn="ctr">
            <a:noFill/>
            <a:miter lim="800000"/>
            <a:headEnd/>
            <a:tailEnd/>
          </a:ln>
          <a:effectLst/>
        </p:spPr>
        <p:txBody>
          <a:bodyPr wrap="square">
            <a:spAutoFit/>
          </a:bodyPr>
          <a:lstStyle/>
          <a:p>
            <a:pPr>
              <a:spcBef>
                <a:spcPct val="50000"/>
              </a:spcBef>
            </a:pPr>
            <a:r>
              <a:rPr lang="en-US" sz="4000" dirty="0" smtClean="0">
                <a:solidFill>
                  <a:srgbClr val="FFFFFF"/>
                </a:solidFill>
                <a:latin typeface="+mj-lt"/>
              </a:rPr>
              <a:t>Gridding Vs Poding</a:t>
            </a:r>
            <a:endParaRPr lang="en-US" sz="4000" dirty="0">
              <a:solidFill>
                <a:srgbClr val="FFFFFF"/>
              </a:solidFill>
              <a:latin typeface="+mj-lt"/>
            </a:endParaRPr>
          </a:p>
        </p:txBody>
      </p:sp>
      <p:pic>
        <p:nvPicPr>
          <p:cNvPr id="3075" name="Picture 3"/>
          <p:cNvPicPr>
            <a:picLocks noChangeAspect="1" noChangeArrowheads="1"/>
          </p:cNvPicPr>
          <p:nvPr/>
        </p:nvPicPr>
        <p:blipFill>
          <a:blip r:embed="rId3" cstate="print"/>
          <a:srcRect/>
          <a:stretch>
            <a:fillRect/>
          </a:stretch>
        </p:blipFill>
        <p:spPr bwMode="auto">
          <a:xfrm>
            <a:off x="504825" y="1981200"/>
            <a:ext cx="3914775" cy="38481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600575" y="1981200"/>
            <a:ext cx="4162425" cy="3857625"/>
          </a:xfrm>
          <a:prstGeom prst="rect">
            <a:avLst/>
          </a:prstGeom>
          <a:noFill/>
          <a:ln w="9525">
            <a:noFill/>
            <a:miter lim="800000"/>
            <a:headEnd/>
            <a:tailEnd/>
          </a:ln>
        </p:spPr>
      </p:pic>
      <p:sp>
        <p:nvSpPr>
          <p:cNvPr id="5" name="TextBox 4"/>
          <p:cNvSpPr txBox="1"/>
          <p:nvPr/>
        </p:nvSpPr>
        <p:spPr>
          <a:xfrm>
            <a:off x="1244966" y="1447800"/>
            <a:ext cx="1606337" cy="461665"/>
          </a:xfrm>
          <a:prstGeom prst="rect">
            <a:avLst/>
          </a:prstGeom>
          <a:noFill/>
        </p:spPr>
        <p:txBody>
          <a:bodyPr wrap="none" rtlCol="0">
            <a:spAutoFit/>
          </a:bodyPr>
          <a:lstStyle/>
          <a:p>
            <a:r>
              <a:rPr lang="en-US" dirty="0" smtClean="0">
                <a:latin typeface="Arial Black" pitchFamily="34" charset="0"/>
              </a:rPr>
              <a:t>Gridding</a:t>
            </a:r>
            <a:endParaRPr lang="en-US" dirty="0">
              <a:latin typeface="Arial Black" pitchFamily="34" charset="0"/>
            </a:endParaRPr>
          </a:p>
        </p:txBody>
      </p:sp>
      <p:sp>
        <p:nvSpPr>
          <p:cNvPr id="6" name="TextBox 5"/>
          <p:cNvSpPr txBox="1"/>
          <p:nvPr/>
        </p:nvSpPr>
        <p:spPr>
          <a:xfrm>
            <a:off x="5688460" y="1447800"/>
            <a:ext cx="1322863" cy="461665"/>
          </a:xfrm>
          <a:prstGeom prst="rect">
            <a:avLst/>
          </a:prstGeom>
          <a:noFill/>
        </p:spPr>
        <p:txBody>
          <a:bodyPr wrap="none" rtlCol="0">
            <a:spAutoFit/>
          </a:bodyPr>
          <a:lstStyle/>
          <a:p>
            <a:r>
              <a:rPr lang="en-US" dirty="0" smtClean="0">
                <a:latin typeface="Arial Black" pitchFamily="34" charset="0"/>
              </a:rPr>
              <a:t>Poding</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alpha listing and hard coding?</a:t>
            </a:r>
            <a:endParaRPr lang="en-US" dirty="0"/>
          </a:p>
        </p:txBody>
      </p:sp>
      <p:sp>
        <p:nvSpPr>
          <p:cNvPr id="8" name="TextBox 7"/>
          <p:cNvSpPr txBox="1"/>
          <p:nvPr/>
        </p:nvSpPr>
        <p:spPr>
          <a:xfrm>
            <a:off x="670560" y="1676400"/>
            <a:ext cx="1920240" cy="36576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3" name="TextBox 12"/>
          <p:cNvSpPr txBox="1"/>
          <p:nvPr/>
        </p:nvSpPr>
        <p:spPr>
          <a:xfrm>
            <a:off x="228600" y="6091535"/>
            <a:ext cx="8915400" cy="461665"/>
          </a:xfrm>
          <a:prstGeom prst="rect">
            <a:avLst/>
          </a:prstGeom>
          <a:noFill/>
        </p:spPr>
        <p:txBody>
          <a:bodyPr wrap="square" rtlCol="0">
            <a:spAutoFit/>
          </a:bodyPr>
          <a:lstStyle/>
          <a:p>
            <a:pPr algn="ctr"/>
            <a:r>
              <a:rPr lang="en-US" dirty="0" smtClean="0">
                <a:latin typeface="Arial Black" pitchFamily="34" charset="0"/>
              </a:rPr>
              <a:t>Why is alpha listing important ?</a:t>
            </a:r>
            <a:endParaRPr lang="en-US" dirty="0">
              <a:latin typeface="Arial Black" pitchFamily="34" charset="0"/>
            </a:endParaRPr>
          </a:p>
        </p:txBody>
      </p:sp>
      <p:sp>
        <p:nvSpPr>
          <p:cNvPr id="14" name="TextBox 13"/>
          <p:cNvSpPr txBox="1"/>
          <p:nvPr/>
        </p:nvSpPr>
        <p:spPr>
          <a:xfrm>
            <a:off x="2471058" y="1616111"/>
            <a:ext cx="1828800" cy="461665"/>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Alpha Listing (Hard coding) </a:t>
            </a:r>
            <a:endParaRPr lang="en-US" sz="1200" b="1" dirty="0">
              <a:solidFill>
                <a:srgbClr val="FFFFFF"/>
              </a:solidFill>
              <a:latin typeface="+mn-lt"/>
            </a:endParaRPr>
          </a:p>
        </p:txBody>
      </p:sp>
      <p:sp>
        <p:nvSpPr>
          <p:cNvPr id="20" name="TextBox 19"/>
          <p:cNvSpPr txBox="1"/>
          <p:nvPr/>
        </p:nvSpPr>
        <p:spPr>
          <a:xfrm>
            <a:off x="533400" y="2971800"/>
            <a:ext cx="2388795" cy="461665"/>
          </a:xfrm>
          <a:prstGeom prst="rect">
            <a:avLst/>
          </a:prstGeom>
          <a:noFill/>
        </p:spPr>
        <p:txBody>
          <a:bodyPr wrap="none" rtlCol="0">
            <a:spAutoFit/>
          </a:bodyPr>
          <a:lstStyle/>
          <a:p>
            <a:r>
              <a:rPr lang="en-US" dirty="0" smtClean="0">
                <a:latin typeface="Arial Black" pitchFamily="34" charset="0"/>
              </a:rPr>
              <a:t>Alpha Listing</a:t>
            </a:r>
            <a:endParaRPr lang="en-US" dirty="0">
              <a:latin typeface="Arial Black" pitchFamily="34" charset="0"/>
            </a:endParaRPr>
          </a:p>
        </p:txBody>
      </p:sp>
      <p:sp>
        <p:nvSpPr>
          <p:cNvPr id="21" name="TextBox 20"/>
          <p:cNvSpPr txBox="1"/>
          <p:nvPr/>
        </p:nvSpPr>
        <p:spPr>
          <a:xfrm>
            <a:off x="3048000" y="2971800"/>
            <a:ext cx="388248" cy="461665"/>
          </a:xfrm>
          <a:prstGeom prst="rect">
            <a:avLst/>
          </a:prstGeom>
          <a:noFill/>
        </p:spPr>
        <p:txBody>
          <a:bodyPr wrap="none" rtlCol="0">
            <a:spAutoFit/>
          </a:bodyPr>
          <a:lstStyle/>
          <a:p>
            <a:r>
              <a:rPr lang="en-US" dirty="0" smtClean="0">
                <a:latin typeface="Arial Black" pitchFamily="34" charset="0"/>
              </a:rPr>
              <a:t>=</a:t>
            </a:r>
            <a:endParaRPr lang="en-US" dirty="0">
              <a:latin typeface="Arial Black" pitchFamily="34" charset="0"/>
            </a:endParaRPr>
          </a:p>
        </p:txBody>
      </p:sp>
      <p:sp>
        <p:nvSpPr>
          <p:cNvPr id="22" name="TextBox 21"/>
          <p:cNvSpPr txBox="1"/>
          <p:nvPr/>
        </p:nvSpPr>
        <p:spPr>
          <a:xfrm>
            <a:off x="3581401" y="2971800"/>
            <a:ext cx="5334000" cy="1200329"/>
          </a:xfrm>
          <a:prstGeom prst="rect">
            <a:avLst/>
          </a:prstGeom>
          <a:noFill/>
        </p:spPr>
        <p:txBody>
          <a:bodyPr wrap="square" rtlCol="0">
            <a:spAutoFit/>
          </a:bodyPr>
          <a:lstStyle/>
          <a:p>
            <a:r>
              <a:rPr lang="en-US" dirty="0" smtClean="0">
                <a:latin typeface="Arial Black" pitchFamily="34" charset="0"/>
              </a:rPr>
              <a:t>List of all streets &amp; prominent buildings for a pod in alphabetical order</a:t>
            </a:r>
            <a:endParaRPr lang="en-US" dirty="0">
              <a:latin typeface="Arial Black" pitchFamily="34" charset="0"/>
            </a:endParaRPr>
          </a:p>
        </p:txBody>
      </p:sp>
      <p:sp>
        <p:nvSpPr>
          <p:cNvPr id="23" name="TextBox 22"/>
          <p:cNvSpPr txBox="1"/>
          <p:nvPr/>
        </p:nvSpPr>
        <p:spPr>
          <a:xfrm>
            <a:off x="533400" y="4579203"/>
            <a:ext cx="2260234" cy="461665"/>
          </a:xfrm>
          <a:prstGeom prst="rect">
            <a:avLst/>
          </a:prstGeom>
          <a:noFill/>
        </p:spPr>
        <p:txBody>
          <a:bodyPr wrap="none" rtlCol="0">
            <a:spAutoFit/>
          </a:bodyPr>
          <a:lstStyle/>
          <a:p>
            <a:r>
              <a:rPr lang="en-US" dirty="0" smtClean="0">
                <a:latin typeface="Arial Black" pitchFamily="34" charset="0"/>
              </a:rPr>
              <a:t>Hard Coding</a:t>
            </a:r>
            <a:endParaRPr lang="en-US" dirty="0">
              <a:latin typeface="Arial Black" pitchFamily="34" charset="0"/>
            </a:endParaRPr>
          </a:p>
        </p:txBody>
      </p:sp>
      <p:sp>
        <p:nvSpPr>
          <p:cNvPr id="24" name="TextBox 23"/>
          <p:cNvSpPr txBox="1"/>
          <p:nvPr/>
        </p:nvSpPr>
        <p:spPr>
          <a:xfrm>
            <a:off x="3048000" y="4583668"/>
            <a:ext cx="388248" cy="461665"/>
          </a:xfrm>
          <a:prstGeom prst="rect">
            <a:avLst/>
          </a:prstGeom>
          <a:noFill/>
        </p:spPr>
        <p:txBody>
          <a:bodyPr wrap="none" rtlCol="0">
            <a:spAutoFit/>
          </a:bodyPr>
          <a:lstStyle/>
          <a:p>
            <a:r>
              <a:rPr lang="en-US" dirty="0" smtClean="0">
                <a:latin typeface="Arial Black" pitchFamily="34" charset="0"/>
              </a:rPr>
              <a:t>=</a:t>
            </a:r>
            <a:endParaRPr lang="en-US" dirty="0">
              <a:latin typeface="Arial Black" pitchFamily="34" charset="0"/>
            </a:endParaRPr>
          </a:p>
        </p:txBody>
      </p:sp>
      <p:sp>
        <p:nvSpPr>
          <p:cNvPr id="25" name="TextBox 24"/>
          <p:cNvSpPr txBox="1"/>
          <p:nvPr/>
        </p:nvSpPr>
        <p:spPr>
          <a:xfrm>
            <a:off x="3581400" y="4579203"/>
            <a:ext cx="5334000" cy="1200329"/>
          </a:xfrm>
          <a:prstGeom prst="rect">
            <a:avLst/>
          </a:prstGeom>
          <a:noFill/>
        </p:spPr>
        <p:txBody>
          <a:bodyPr wrap="square" rtlCol="0">
            <a:spAutoFit/>
          </a:bodyPr>
          <a:lstStyle/>
          <a:p>
            <a:r>
              <a:rPr lang="en-US" dirty="0" smtClean="0">
                <a:latin typeface="Arial Black" pitchFamily="34" charset="0"/>
              </a:rPr>
              <a:t>Every office, residence &amp; institution on each street in each pod.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a:spLocks noGrp="1"/>
          </p:cNvSpPr>
          <p:nvPr>
            <p:ph type="title"/>
          </p:nvPr>
        </p:nvSpPr>
        <p:spPr>
          <a:xfrm>
            <a:off x="275436" y="677820"/>
            <a:ext cx="8642513" cy="3333069"/>
          </a:xfrm>
        </p:spPr>
        <p:txBody>
          <a:bodyPr anchor="t"/>
          <a:lstStyle/>
          <a:p>
            <a:r>
              <a:rPr lang="en-US" dirty="0" smtClean="0"/>
              <a:t>  </a:t>
            </a:r>
            <a:br>
              <a:rPr lang="en-US" dirty="0" smtClean="0"/>
            </a:br>
            <a:endParaRPr lang="en-US" sz="1600" dirty="0"/>
          </a:p>
        </p:txBody>
      </p:sp>
      <p:pic>
        <p:nvPicPr>
          <p:cNvPr id="5" name="Picture 8" descr="274 CLOCK"/>
          <p:cNvPicPr>
            <a:picLocks noChangeAspect="1" noChangeArrowheads="1"/>
          </p:cNvPicPr>
          <p:nvPr/>
        </p:nvPicPr>
        <p:blipFill>
          <a:blip r:embed="rId3" cstate="print"/>
          <a:srcRect/>
          <a:stretch>
            <a:fillRect/>
          </a:stretch>
        </p:blipFill>
        <p:spPr bwMode="auto">
          <a:xfrm>
            <a:off x="1066800" y="2628900"/>
            <a:ext cx="1038225" cy="118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9" descr="ICON EAR"/>
          <p:cNvPicPr>
            <a:picLocks noChangeAspect="1" noChangeArrowheads="1"/>
          </p:cNvPicPr>
          <p:nvPr/>
        </p:nvPicPr>
        <p:blipFill>
          <a:blip r:embed="rId4" cstate="print"/>
          <a:srcRect/>
          <a:stretch>
            <a:fillRect/>
          </a:stretch>
        </p:blipFill>
        <p:spPr bwMode="auto">
          <a:xfrm>
            <a:off x="3810000" y="2651125"/>
            <a:ext cx="990600" cy="1136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0" descr="NoCellPhone"/>
          <p:cNvPicPr>
            <a:picLocks noChangeAspect="1" noChangeArrowheads="1"/>
          </p:cNvPicPr>
          <p:nvPr/>
        </p:nvPicPr>
        <p:blipFill>
          <a:blip r:embed="rId5" cstate="print"/>
          <a:srcRect/>
          <a:stretch>
            <a:fillRect/>
          </a:stretch>
        </p:blipFill>
        <p:spPr bwMode="auto">
          <a:xfrm>
            <a:off x="6719454" y="2675659"/>
            <a:ext cx="1066800"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3"/>
          <p:cNvSpPr txBox="1">
            <a:spLocks/>
          </p:cNvSpPr>
          <p:nvPr/>
        </p:nvSpPr>
        <p:spPr bwMode="auto">
          <a:xfrm>
            <a:off x="73653" y="248329"/>
            <a:ext cx="7698747" cy="520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4400" dirty="0" smtClean="0">
                <a:solidFill>
                  <a:srgbClr val="FFFFFF"/>
                </a:solidFill>
                <a:latin typeface="+mj-lt"/>
                <a:ea typeface="+mj-ea"/>
                <a:cs typeface="+mj-cs"/>
              </a:rPr>
              <a:t>Do’s &amp; Don'ts</a:t>
            </a:r>
            <a:r>
              <a:rPr kumimoji="0" lang="en-US" sz="4400" i="0" u="none" strike="noStrike" kern="1200" cap="none" spc="0" normalizeH="0" baseline="0" noProof="0" dirty="0" smtClean="0">
                <a:ln>
                  <a:noFill/>
                </a:ln>
                <a:solidFill>
                  <a:srgbClr val="FFFFFF"/>
                </a:solidFill>
                <a:effectLst/>
                <a:uLnTx/>
                <a:uFillTx/>
                <a:latin typeface="+mj-lt"/>
                <a:ea typeface="+mj-ea"/>
                <a:cs typeface="+mj-cs"/>
              </a:rPr>
              <a:t>  </a:t>
            </a:r>
            <a:br>
              <a:rPr kumimoji="0" lang="en-US" sz="4400" i="0" u="none" strike="noStrike" kern="1200" cap="none" spc="0" normalizeH="0" baseline="0" noProof="0" dirty="0" smtClean="0">
                <a:ln>
                  <a:noFill/>
                </a:ln>
                <a:solidFill>
                  <a:srgbClr val="FFFFFF"/>
                </a:solidFill>
                <a:effectLst/>
                <a:uLnTx/>
                <a:uFillTx/>
                <a:latin typeface="+mj-lt"/>
                <a:ea typeface="+mj-ea"/>
                <a:cs typeface="+mj-cs"/>
              </a:rPr>
            </a:br>
            <a:endParaRPr kumimoji="0" lang="en-US" sz="2800" i="0" u="none" strike="noStrike" kern="1200" cap="none" spc="0" normalizeH="0" baseline="0" noProof="0" dirty="0">
              <a:ln>
                <a:noFill/>
              </a:ln>
              <a:solidFill>
                <a:srgbClr val="FFFFFF"/>
              </a:solidFill>
              <a:effectLst/>
              <a:uLnTx/>
              <a:uFillTx/>
              <a:latin typeface="+mj-lt"/>
              <a:ea typeface="+mj-ea"/>
              <a:cs typeface="+mj-cs"/>
            </a:endParaRPr>
          </a:p>
        </p:txBody>
      </p:sp>
      <p:sp>
        <p:nvSpPr>
          <p:cNvPr id="9" name="TextBox 8"/>
          <p:cNvSpPr txBox="1"/>
          <p:nvPr/>
        </p:nvSpPr>
        <p:spPr>
          <a:xfrm>
            <a:off x="1828800" y="5410200"/>
            <a:ext cx="5625323" cy="584775"/>
          </a:xfrm>
          <a:prstGeom prst="rect">
            <a:avLst/>
          </a:prstGeom>
          <a:noFill/>
        </p:spPr>
        <p:txBody>
          <a:bodyPr wrap="none" rtlCol="0">
            <a:spAutoFit/>
          </a:bodyPr>
          <a:lstStyle/>
          <a:p>
            <a:r>
              <a:rPr lang="en-US" sz="3200" dirty="0" smtClean="0">
                <a:latin typeface="Arial Black" pitchFamily="34" charset="0"/>
              </a:rPr>
              <a:t>Participate &amp; have fun ! </a:t>
            </a:r>
            <a:endParaRPr lang="en-US" sz="3200" dirty="0">
              <a:latin typeface="Arial Black" pitchFamily="34" charset="0"/>
            </a:endParaRPr>
          </a:p>
        </p:txBody>
      </p:sp>
      <p:sp>
        <p:nvSpPr>
          <p:cNvPr id="10" name="TextBox 9"/>
          <p:cNvSpPr txBox="1"/>
          <p:nvPr/>
        </p:nvSpPr>
        <p:spPr>
          <a:xfrm>
            <a:off x="2438400" y="4491335"/>
            <a:ext cx="4387868" cy="461665"/>
          </a:xfrm>
          <a:prstGeom prst="rect">
            <a:avLst/>
          </a:prstGeom>
          <a:noFill/>
        </p:spPr>
        <p:txBody>
          <a:bodyPr wrap="none" rtlCol="0">
            <a:spAutoFit/>
          </a:bodyPr>
          <a:lstStyle/>
          <a:p>
            <a:r>
              <a:rPr lang="en-US" dirty="0" smtClean="0">
                <a:latin typeface="Arial Black" pitchFamily="34" charset="0"/>
              </a:rPr>
              <a:t>The most important rule </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3" name="TextBox 12"/>
          <p:cNvSpPr txBox="1"/>
          <p:nvPr/>
        </p:nvSpPr>
        <p:spPr>
          <a:xfrm>
            <a:off x="152400" y="6320135"/>
            <a:ext cx="8915400" cy="461665"/>
          </a:xfrm>
          <a:prstGeom prst="rect">
            <a:avLst/>
          </a:prstGeom>
          <a:noFill/>
        </p:spPr>
        <p:txBody>
          <a:bodyPr wrap="square" rtlCol="0">
            <a:spAutoFit/>
          </a:bodyPr>
          <a:lstStyle/>
          <a:p>
            <a:pPr algn="ctr"/>
            <a:r>
              <a:rPr lang="en-US" dirty="0" smtClean="0">
                <a:latin typeface="Arial Black" pitchFamily="34" charset="0"/>
              </a:rPr>
              <a:t>Why are these details important ?</a:t>
            </a:r>
            <a:endParaRPr lang="en-US" dirty="0">
              <a:latin typeface="Arial Black" pitchFamily="34" charset="0"/>
            </a:endParaRPr>
          </a:p>
        </p:txBody>
      </p:sp>
      <p:sp>
        <p:nvSpPr>
          <p:cNvPr id="15" name="TextBox 14"/>
          <p:cNvSpPr txBox="1"/>
          <p:nvPr/>
        </p:nvSpPr>
        <p:spPr>
          <a:xfrm>
            <a:off x="2471058" y="1616111"/>
            <a:ext cx="1828800" cy="461665"/>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Alpha Listing (Hard coding) </a:t>
            </a:r>
            <a:endParaRPr lang="en-US" sz="1200" b="1" dirty="0">
              <a:solidFill>
                <a:srgbClr val="FFFFFF"/>
              </a:solidFill>
              <a:latin typeface="+mn-lt"/>
            </a:endParaRPr>
          </a:p>
        </p:txBody>
      </p:sp>
      <p:sp>
        <p:nvSpPr>
          <p:cNvPr id="16" name="Title 1"/>
          <p:cNvSpPr>
            <a:spLocks noGrp="1"/>
          </p:cNvSpPr>
          <p:nvPr>
            <p:ph type="title"/>
          </p:nvPr>
        </p:nvSpPr>
        <p:spPr/>
        <p:txBody>
          <a:bodyPr/>
          <a:lstStyle/>
          <a:p>
            <a:r>
              <a:rPr lang="en-US" dirty="0" smtClean="0"/>
              <a:t>What is alpha listing ?</a:t>
            </a:r>
            <a:endParaRPr lang="en-US" dirty="0"/>
          </a:p>
        </p:txBody>
      </p:sp>
      <p:sp>
        <p:nvSpPr>
          <p:cNvPr id="18" name="Text Placeholder 2"/>
          <p:cNvSpPr txBox="1">
            <a:spLocks/>
          </p:cNvSpPr>
          <p:nvPr/>
        </p:nvSpPr>
        <p:spPr bwMode="auto">
          <a:xfrm>
            <a:off x="381000" y="3086100"/>
            <a:ext cx="5943600" cy="2628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914400" marR="0" lvl="1" indent="-285750" algn="l" defTabSz="914400" rtl="0" eaLnBrk="0" fontAlgn="base" latinLnBrk="0" hangingPunct="0">
              <a:lnSpc>
                <a:spcPct val="100000"/>
              </a:lnSpc>
              <a:spcBef>
                <a:spcPts val="800"/>
              </a:spcBef>
              <a:spcAft>
                <a:spcPts val="800"/>
              </a:spcAft>
              <a:buClr>
                <a:srgbClr val="000099"/>
              </a:buClr>
              <a:buSzTx/>
              <a:buBlip>
                <a:blip r:embed="rId3"/>
              </a:buBlip>
              <a:tabLst/>
              <a:defRPr/>
            </a:pPr>
            <a:r>
              <a:rPr kumimoji="1" lang="en-US" sz="2000" b="1" i="0" u="none" strike="noStrike" kern="0" cap="none" spc="0" normalizeH="0" baseline="0" noProof="0" dirty="0" smtClean="0">
                <a:ln>
                  <a:noFill/>
                </a:ln>
                <a:solidFill>
                  <a:schemeClr val="tx1"/>
                </a:solidFill>
                <a:effectLst/>
                <a:uLnTx/>
                <a:uFillTx/>
                <a:latin typeface="+mj-lt"/>
              </a:rPr>
              <a:t>Name of locality, road, building</a:t>
            </a:r>
          </a:p>
          <a:p>
            <a:pPr marL="914400" marR="0" lvl="1" indent="-285750" algn="l" defTabSz="914400" rtl="0" eaLnBrk="0" fontAlgn="base" latinLnBrk="0" hangingPunct="0">
              <a:lnSpc>
                <a:spcPct val="100000"/>
              </a:lnSpc>
              <a:spcBef>
                <a:spcPts val="800"/>
              </a:spcBef>
              <a:spcAft>
                <a:spcPts val="800"/>
              </a:spcAft>
              <a:buClr>
                <a:srgbClr val="000099"/>
              </a:buClr>
              <a:buSzTx/>
              <a:buBlip>
                <a:blip r:embed="rId3"/>
              </a:buBlip>
              <a:tabLst/>
              <a:defRPr/>
            </a:pPr>
            <a:r>
              <a:rPr kumimoji="1" lang="en-US" sz="2000" b="1" i="0" u="none" strike="noStrike" kern="0" cap="none" spc="0" normalizeH="0" baseline="0" noProof="0" dirty="0" smtClean="0">
                <a:ln>
                  <a:noFill/>
                </a:ln>
                <a:solidFill>
                  <a:schemeClr val="tx1"/>
                </a:solidFill>
                <a:effectLst/>
                <a:uLnTx/>
                <a:uFillTx/>
                <a:latin typeface="+mj-lt"/>
              </a:rPr>
              <a:t>Drive time</a:t>
            </a:r>
          </a:p>
          <a:p>
            <a:pPr marL="914400" marR="0" lvl="1" indent="-285750" algn="l" defTabSz="914400" rtl="0" eaLnBrk="0" fontAlgn="base" latinLnBrk="0" hangingPunct="0">
              <a:lnSpc>
                <a:spcPct val="100000"/>
              </a:lnSpc>
              <a:spcBef>
                <a:spcPts val="800"/>
              </a:spcBef>
              <a:spcAft>
                <a:spcPts val="800"/>
              </a:spcAft>
              <a:buClr>
                <a:srgbClr val="000099"/>
              </a:buClr>
              <a:buSzTx/>
              <a:buBlip>
                <a:blip r:embed="rId3"/>
              </a:buBlip>
              <a:tabLst/>
              <a:defRPr/>
            </a:pPr>
            <a:r>
              <a:rPr kumimoji="1" lang="en-US" sz="2000" b="1" i="0" u="none" strike="noStrike" kern="0" cap="none" spc="0" normalizeH="0" baseline="0" noProof="0" dirty="0" smtClean="0">
                <a:ln>
                  <a:noFill/>
                </a:ln>
                <a:solidFill>
                  <a:schemeClr val="tx1"/>
                </a:solidFill>
                <a:effectLst/>
                <a:uLnTx/>
                <a:uFillTx/>
                <a:latin typeface="+mj-lt"/>
              </a:rPr>
              <a:t>POD number</a:t>
            </a:r>
          </a:p>
          <a:p>
            <a:pPr marL="914400" marR="0" lvl="1" indent="-285750" algn="l" defTabSz="914400" rtl="0" eaLnBrk="0" fontAlgn="base" latinLnBrk="0" hangingPunct="0">
              <a:lnSpc>
                <a:spcPct val="100000"/>
              </a:lnSpc>
              <a:spcBef>
                <a:spcPts val="800"/>
              </a:spcBef>
              <a:spcAft>
                <a:spcPts val="800"/>
              </a:spcAft>
              <a:buClr>
                <a:srgbClr val="000099"/>
              </a:buClr>
              <a:buSzTx/>
              <a:buBlip>
                <a:blip r:embed="rId3"/>
              </a:buBlip>
              <a:tabLst/>
              <a:defRPr/>
            </a:pPr>
            <a:r>
              <a:rPr kumimoji="1" lang="en-US" sz="2000" b="1" i="0" u="none" strike="noStrike" kern="0" cap="none" spc="0" normalizeH="0" baseline="0" noProof="0" dirty="0" smtClean="0">
                <a:ln>
                  <a:noFill/>
                </a:ln>
                <a:solidFill>
                  <a:schemeClr val="tx1"/>
                </a:solidFill>
                <a:effectLst/>
                <a:uLnTx/>
                <a:uFillTx/>
                <a:latin typeface="+mj-lt"/>
              </a:rPr>
              <a:t>Hot/ Warm/ </a:t>
            </a:r>
            <a:r>
              <a:rPr kumimoji="1" lang="en-US" sz="2000" b="1" kern="0" dirty="0" smtClean="0">
                <a:latin typeface="+mj-lt"/>
              </a:rPr>
              <a:t>Tepid</a:t>
            </a:r>
            <a:endParaRPr kumimoji="1" lang="en-US" sz="2000" b="1" i="0" u="none" strike="noStrike" kern="0" cap="none" spc="0" normalizeH="0" baseline="0" noProof="0" dirty="0" smtClean="0">
              <a:ln>
                <a:noFill/>
              </a:ln>
              <a:solidFill>
                <a:schemeClr val="tx1"/>
              </a:solidFill>
              <a:effectLst/>
              <a:uLnTx/>
              <a:uFillTx/>
              <a:latin typeface="+mj-lt"/>
            </a:endParaRPr>
          </a:p>
          <a:p>
            <a:pPr marL="342900" marR="0" lvl="0" indent="-342900" algn="l" defTabSz="914400" rtl="0" eaLnBrk="0" fontAlgn="base" latinLnBrk="0" hangingPunct="0">
              <a:lnSpc>
                <a:spcPct val="100000"/>
              </a:lnSpc>
              <a:spcBef>
                <a:spcPts val="800"/>
              </a:spcBef>
              <a:spcAft>
                <a:spcPts val="800"/>
              </a:spcAft>
              <a:buClr>
                <a:srgbClr val="000099"/>
              </a:buClr>
              <a:buSzTx/>
              <a:buBlip>
                <a:blip r:embed="rId3"/>
              </a:buBlip>
              <a:tabLst/>
              <a:defRPr/>
            </a:pPr>
            <a:endParaRPr kumimoji="1" lang="en-US" sz="2000" b="1" i="0" u="none" strike="noStrike" kern="0" cap="none" spc="0" normalizeH="0" baseline="0" noProof="0" dirty="0" smtClean="0">
              <a:ln>
                <a:noFill/>
              </a:ln>
              <a:solidFill>
                <a:schemeClr val="tx1"/>
              </a:solidFill>
              <a:effectLst/>
              <a:uLnTx/>
              <a:uFillTx/>
              <a:latin typeface="+mj-lt"/>
              <a:cs typeface="+mn-cs"/>
            </a:endParaRPr>
          </a:p>
          <a:p>
            <a:pPr marL="742950" marR="0" lvl="1" indent="-285750" algn="l" defTabSz="914400" rtl="0" eaLnBrk="0" fontAlgn="base" latinLnBrk="0" hangingPunct="0">
              <a:lnSpc>
                <a:spcPct val="100000"/>
              </a:lnSpc>
              <a:spcBef>
                <a:spcPts val="800"/>
              </a:spcBef>
              <a:spcAft>
                <a:spcPts val="800"/>
              </a:spcAft>
              <a:buClr>
                <a:srgbClr val="000099"/>
              </a:buClr>
              <a:buSzTx/>
              <a:buFont typeface="Marlett" pitchFamily="2" charset="2"/>
              <a:buChar char="8"/>
              <a:tabLst/>
              <a:defRPr/>
            </a:pPr>
            <a:endParaRPr kumimoji="1" lang="en-US" sz="2000" b="1" i="0" u="none" strike="noStrike" kern="0" cap="none" spc="0" normalizeH="0" baseline="0" noProof="0" dirty="0" smtClean="0">
              <a:ln>
                <a:noFill/>
              </a:ln>
              <a:solidFill>
                <a:schemeClr val="tx1"/>
              </a:solidFill>
              <a:effectLst/>
              <a:uLnTx/>
              <a:uFillTx/>
              <a:latin typeface="+mj-lt"/>
            </a:endParaRPr>
          </a:p>
        </p:txBody>
      </p:sp>
      <p:sp>
        <p:nvSpPr>
          <p:cNvPr id="29" name="TextBox 28"/>
          <p:cNvSpPr txBox="1"/>
          <p:nvPr/>
        </p:nvSpPr>
        <p:spPr>
          <a:xfrm>
            <a:off x="795944" y="2362200"/>
            <a:ext cx="2491388" cy="461665"/>
          </a:xfrm>
          <a:prstGeom prst="rect">
            <a:avLst/>
          </a:prstGeom>
          <a:noFill/>
        </p:spPr>
        <p:txBody>
          <a:bodyPr wrap="none" rtlCol="0">
            <a:spAutoFit/>
          </a:bodyPr>
          <a:lstStyle/>
          <a:p>
            <a:r>
              <a:rPr lang="en-US" dirty="0" smtClean="0">
                <a:latin typeface="Arial Black" pitchFamily="34" charset="0"/>
              </a:rPr>
              <a:t>Alpha Listing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4876800" y="2133600"/>
            <a:ext cx="3581400" cy="1981200"/>
            <a:chOff x="-3200400" y="457200"/>
            <a:chExt cx="4800601" cy="2119313"/>
          </a:xfrm>
        </p:grpSpPr>
        <p:grpSp>
          <p:nvGrpSpPr>
            <p:cNvPr id="3" name="Group 62"/>
            <p:cNvGrpSpPr/>
            <p:nvPr/>
          </p:nvGrpSpPr>
          <p:grpSpPr>
            <a:xfrm>
              <a:off x="-3200400" y="457200"/>
              <a:ext cx="4800601" cy="2119313"/>
              <a:chOff x="3048000" y="1524000"/>
              <a:chExt cx="5745163" cy="5167313"/>
            </a:xfrm>
          </p:grpSpPr>
          <p:pic>
            <p:nvPicPr>
              <p:cNvPr id="21"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22" name="Rectangle 21"/>
              <p:cNvSpPr/>
              <p:nvPr/>
            </p:nvSpPr>
            <p:spPr>
              <a:xfrm>
                <a:off x="3190452" y="1676399"/>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14"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8" name="TextBox 7"/>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3" name="TextBox 12"/>
          <p:cNvSpPr txBox="1"/>
          <p:nvPr/>
        </p:nvSpPr>
        <p:spPr>
          <a:xfrm>
            <a:off x="152400" y="6320135"/>
            <a:ext cx="8915400" cy="461665"/>
          </a:xfrm>
          <a:prstGeom prst="rect">
            <a:avLst/>
          </a:prstGeom>
          <a:noFill/>
        </p:spPr>
        <p:txBody>
          <a:bodyPr wrap="square" rtlCol="0">
            <a:spAutoFit/>
          </a:bodyPr>
          <a:lstStyle/>
          <a:p>
            <a:pPr algn="ctr"/>
            <a:r>
              <a:rPr lang="en-US" dirty="0" smtClean="0">
                <a:latin typeface="Arial Black" pitchFamily="34" charset="0"/>
              </a:rPr>
              <a:t>Why are these details important ?</a:t>
            </a:r>
            <a:endParaRPr lang="en-US" dirty="0">
              <a:latin typeface="Arial Black" pitchFamily="34" charset="0"/>
            </a:endParaRPr>
          </a:p>
        </p:txBody>
      </p:sp>
      <p:sp>
        <p:nvSpPr>
          <p:cNvPr id="15" name="TextBox 14"/>
          <p:cNvSpPr txBox="1"/>
          <p:nvPr/>
        </p:nvSpPr>
        <p:spPr>
          <a:xfrm>
            <a:off x="2471058" y="1616111"/>
            <a:ext cx="1828800" cy="461665"/>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Alpha Listing (Hard coding) </a:t>
            </a:r>
            <a:endParaRPr lang="en-US" sz="1200" b="1" dirty="0">
              <a:solidFill>
                <a:srgbClr val="FFFFFF"/>
              </a:solidFill>
              <a:latin typeface="+mn-lt"/>
            </a:endParaRPr>
          </a:p>
        </p:txBody>
      </p:sp>
      <p:sp>
        <p:nvSpPr>
          <p:cNvPr id="16" name="Title 1"/>
          <p:cNvSpPr>
            <a:spLocks noGrp="1"/>
          </p:cNvSpPr>
          <p:nvPr>
            <p:ph type="title"/>
          </p:nvPr>
        </p:nvSpPr>
        <p:spPr/>
        <p:txBody>
          <a:bodyPr/>
          <a:lstStyle/>
          <a:p>
            <a:r>
              <a:rPr lang="en-US" dirty="0" smtClean="0"/>
              <a:t>What is Hard coding listing ?</a:t>
            </a:r>
            <a:endParaRPr lang="en-US" dirty="0"/>
          </a:p>
        </p:txBody>
      </p:sp>
      <p:sp>
        <p:nvSpPr>
          <p:cNvPr id="17" name="Text Placeholder 2"/>
          <p:cNvSpPr txBox="1">
            <a:spLocks/>
          </p:cNvSpPr>
          <p:nvPr/>
        </p:nvSpPr>
        <p:spPr>
          <a:xfrm>
            <a:off x="381000" y="2971800"/>
            <a:ext cx="3401704" cy="2438400"/>
          </a:xfrm>
          <a:prstGeom prst="rect">
            <a:avLst/>
          </a:prstGeom>
        </p:spPr>
        <p:txBody>
          <a:bodyPr/>
          <a:lstStyle/>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i="0" u="none" strike="noStrike" kern="0" cap="none" spc="0" normalizeH="0" baseline="0" noProof="0" dirty="0" smtClean="0">
              <a:ln>
                <a:noFill/>
              </a:ln>
              <a:solidFill>
                <a:schemeClr val="tx1"/>
              </a:solidFill>
              <a:effectLst/>
              <a:uLnTx/>
              <a:uFillTx/>
              <a:latin typeface="+mj-lt"/>
            </a:endParaRPr>
          </a:p>
          <a:p>
            <a:pPr marL="742950" marR="0" lvl="1" indent="-285750" algn="l" defTabSz="914400" rtl="0" eaLnBrk="1" fontAlgn="base" latinLnBrk="0" hangingPunct="1">
              <a:lnSpc>
                <a:spcPct val="100000"/>
              </a:lnSpc>
              <a:spcBef>
                <a:spcPct val="20000"/>
              </a:spcBef>
              <a:spcAft>
                <a:spcPct val="0"/>
              </a:spcAft>
              <a:buClrTx/>
              <a:buSzTx/>
              <a:buBlip>
                <a:blip r:embed="rId4"/>
              </a:buBlip>
              <a:tabLst/>
              <a:defRPr/>
            </a:pPr>
            <a:r>
              <a:rPr lang="en-US" kern="0" dirty="0" smtClean="0">
                <a:latin typeface="+mj-lt"/>
              </a:rPr>
              <a:t>Building</a:t>
            </a:r>
            <a:r>
              <a:rPr kumimoji="0" lang="en-US" i="0" u="none" strike="noStrike" kern="0" cap="none" spc="0" normalizeH="0" baseline="0" noProof="0" dirty="0" smtClean="0">
                <a:ln>
                  <a:noFill/>
                </a:ln>
                <a:solidFill>
                  <a:schemeClr val="tx1"/>
                </a:solidFill>
                <a:effectLst/>
                <a:uLnTx/>
                <a:uFillTx/>
                <a:latin typeface="+mj-lt"/>
              </a:rPr>
              <a:t> Name</a:t>
            </a:r>
          </a:p>
          <a:p>
            <a:pPr marL="742950" marR="0" lvl="1" indent="-285750" algn="l" defTabSz="914400" rtl="0" eaLnBrk="1" fontAlgn="base" latinLnBrk="0" hangingPunct="1">
              <a:lnSpc>
                <a:spcPct val="100000"/>
              </a:lnSpc>
              <a:spcBef>
                <a:spcPct val="20000"/>
              </a:spcBef>
              <a:spcAft>
                <a:spcPct val="0"/>
              </a:spcAft>
              <a:buClrTx/>
              <a:buSzTx/>
              <a:buBlip>
                <a:blip r:embed="rId4"/>
              </a:buBlip>
              <a:tabLst/>
              <a:defRPr/>
            </a:pPr>
            <a:r>
              <a:rPr kumimoji="0" lang="en-US" i="0" u="none" strike="noStrike" kern="0" cap="none" spc="0" normalizeH="0" baseline="0" noProof="0" dirty="0" smtClean="0">
                <a:ln>
                  <a:noFill/>
                </a:ln>
                <a:solidFill>
                  <a:schemeClr val="tx1"/>
                </a:solidFill>
                <a:effectLst/>
                <a:uLnTx/>
                <a:uFillTx/>
                <a:latin typeface="+mj-lt"/>
              </a:rPr>
              <a:t>Number of Wings</a:t>
            </a:r>
          </a:p>
          <a:p>
            <a:pPr marL="742950" marR="0" lvl="1" indent="-285750" algn="l" defTabSz="914400" rtl="0" eaLnBrk="1" fontAlgn="base" latinLnBrk="0" hangingPunct="1">
              <a:lnSpc>
                <a:spcPct val="100000"/>
              </a:lnSpc>
              <a:spcBef>
                <a:spcPct val="20000"/>
              </a:spcBef>
              <a:spcAft>
                <a:spcPct val="0"/>
              </a:spcAft>
              <a:buClrTx/>
              <a:buSzTx/>
              <a:buBlip>
                <a:blip r:embed="rId4"/>
              </a:buBlip>
              <a:tabLst/>
              <a:defRPr/>
            </a:pPr>
            <a:r>
              <a:rPr kumimoji="0" lang="en-US" i="0" u="none" strike="noStrike" kern="0" cap="none" spc="0" normalizeH="0" baseline="0" noProof="0" dirty="0" smtClean="0">
                <a:ln>
                  <a:noFill/>
                </a:ln>
                <a:solidFill>
                  <a:schemeClr val="tx1"/>
                </a:solidFill>
                <a:effectLst/>
                <a:uLnTx/>
                <a:uFillTx/>
                <a:latin typeface="+mj-lt"/>
              </a:rPr>
              <a:t>Number of HH</a:t>
            </a:r>
          </a:p>
          <a:p>
            <a:pPr marL="742950" lvl="1" indent="-285750">
              <a:spcBef>
                <a:spcPct val="20000"/>
              </a:spcBef>
              <a:buBlip>
                <a:blip r:embed="rId4"/>
              </a:buBlip>
              <a:defRPr/>
            </a:pPr>
            <a:r>
              <a:rPr kumimoji="1" lang="en-US" kern="0" dirty="0" smtClean="0">
                <a:latin typeface="+mj-lt"/>
              </a:rPr>
              <a:t>Inaccessible HH’s/ Localities</a:t>
            </a:r>
          </a:p>
          <a:p>
            <a:pPr marL="742950" marR="0" lvl="1" indent="-285750" algn="l" defTabSz="914400" rtl="0" eaLnBrk="1" fontAlgn="base" latinLnBrk="0" hangingPunct="1">
              <a:lnSpc>
                <a:spcPct val="100000"/>
              </a:lnSpc>
              <a:spcBef>
                <a:spcPct val="20000"/>
              </a:spcBef>
              <a:spcAft>
                <a:spcPct val="0"/>
              </a:spcAft>
              <a:buClrTx/>
              <a:buSzTx/>
              <a:buBlip>
                <a:blip r:embed="rId4"/>
              </a:buBlip>
              <a:tabLst/>
              <a:defRPr/>
            </a:pPr>
            <a:endParaRPr kumimoji="0" lang="en-US" i="0" u="none" strike="noStrike" kern="0" cap="none" spc="0" normalizeH="0" baseline="0" noProof="0" dirty="0" smtClean="0">
              <a:ln>
                <a:noFill/>
              </a:ln>
              <a:solidFill>
                <a:schemeClr val="tx1"/>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i="0" u="none" strike="noStrike" kern="0" cap="none" spc="0" normalizeH="0" baseline="0" noProof="0" dirty="0" smtClean="0">
              <a:ln>
                <a:noFill/>
              </a:ln>
              <a:solidFill>
                <a:schemeClr val="tx1"/>
              </a:solidFill>
              <a:effectLst/>
              <a:uLnTx/>
              <a:uFillTx/>
              <a:latin typeface="+mj-lt"/>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i="0" u="none" strike="noStrike" kern="0" cap="none" spc="0" normalizeH="0" baseline="0" noProof="0" dirty="0" smtClean="0">
              <a:ln>
                <a:noFill/>
              </a:ln>
              <a:solidFill>
                <a:schemeClr val="tx1"/>
              </a:solidFill>
              <a:effectLst/>
              <a:uLnTx/>
              <a:uFillTx/>
              <a:latin typeface="+mj-lt"/>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i="0" u="none" strike="noStrike" kern="0" cap="none" spc="0" normalizeH="0" baseline="0" noProof="0" dirty="0" smtClean="0">
              <a:ln>
                <a:noFill/>
              </a:ln>
              <a:solidFill>
                <a:schemeClr val="tx1"/>
              </a:solidFill>
              <a:effectLst/>
              <a:uLnTx/>
              <a:uFillTx/>
              <a:latin typeface="+mj-lt"/>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i="0" u="none" strike="noStrike" kern="0" cap="none" spc="0" normalizeH="0" baseline="0" noProof="0" dirty="0" smtClean="0">
              <a:ln>
                <a:noFill/>
              </a:ln>
              <a:solidFill>
                <a:schemeClr val="tx1"/>
              </a:solidFill>
              <a:effectLst/>
              <a:uLnTx/>
              <a:uFillTx/>
              <a:latin typeface="+mj-lt"/>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lang="en-US" kern="0" dirty="0" smtClean="0">
              <a:latin typeface="+mj-lt"/>
              <a:cs typeface="+mn-cs"/>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i="0" u="none" strike="noStrike" kern="0" cap="none" spc="0" normalizeH="0" baseline="0" noProof="0" dirty="0">
              <a:ln>
                <a:noFill/>
              </a:ln>
              <a:solidFill>
                <a:schemeClr val="tx1"/>
              </a:solidFill>
              <a:effectLst/>
              <a:uLnTx/>
              <a:uFillTx/>
              <a:latin typeface="+mj-lt"/>
            </a:endParaRPr>
          </a:p>
        </p:txBody>
      </p:sp>
      <p:sp>
        <p:nvSpPr>
          <p:cNvPr id="19" name="Rectangle 18"/>
          <p:cNvSpPr/>
          <p:nvPr/>
        </p:nvSpPr>
        <p:spPr>
          <a:xfrm>
            <a:off x="5181600" y="2209800"/>
            <a:ext cx="3048000" cy="1752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smtClean="0">
                <a:latin typeface="Arial Black" pitchFamily="34" charset="0"/>
              </a:rPr>
              <a:t> RWA INFO</a:t>
            </a:r>
          </a:p>
          <a:p>
            <a:pPr>
              <a:buFont typeface="Wingdings" pitchFamily="2" charset="2"/>
              <a:buChar char="§"/>
            </a:pPr>
            <a:r>
              <a:rPr lang="en-US" sz="1800" dirty="0" smtClean="0">
                <a:latin typeface="Arial Black" pitchFamily="34" charset="0"/>
              </a:rPr>
              <a:t>Society Name</a:t>
            </a:r>
          </a:p>
          <a:p>
            <a:pPr>
              <a:buFont typeface="Wingdings" pitchFamily="2" charset="2"/>
              <a:buChar char="§"/>
            </a:pPr>
            <a:r>
              <a:rPr lang="en-US" sz="1800" dirty="0" smtClean="0">
                <a:latin typeface="Arial Black" pitchFamily="34" charset="0"/>
              </a:rPr>
              <a:t>Society Secretary</a:t>
            </a:r>
          </a:p>
          <a:p>
            <a:pPr>
              <a:buFont typeface="Wingdings" pitchFamily="2" charset="2"/>
              <a:buChar char="§"/>
            </a:pPr>
            <a:r>
              <a:rPr lang="en-US" sz="1800" dirty="0" smtClean="0">
                <a:latin typeface="Arial Black" pitchFamily="34" charset="0"/>
              </a:rPr>
              <a:t>House Number</a:t>
            </a:r>
          </a:p>
          <a:p>
            <a:pPr>
              <a:buFont typeface="Wingdings" pitchFamily="2" charset="2"/>
              <a:buChar char="§"/>
            </a:pPr>
            <a:r>
              <a:rPr lang="en-US" sz="1800" dirty="0" smtClean="0">
                <a:latin typeface="Arial Black" pitchFamily="34" charset="0"/>
              </a:rPr>
              <a:t>Phone Number</a:t>
            </a:r>
            <a:endParaRPr lang="en-US" sz="1800" dirty="0">
              <a:latin typeface="Arial Black" pitchFamily="34" charset="0"/>
            </a:endParaRPr>
          </a:p>
        </p:txBody>
      </p:sp>
      <p:grpSp>
        <p:nvGrpSpPr>
          <p:cNvPr id="4" name="Group 22"/>
          <p:cNvGrpSpPr/>
          <p:nvPr/>
        </p:nvGrpSpPr>
        <p:grpSpPr>
          <a:xfrm>
            <a:off x="4876800" y="4191000"/>
            <a:ext cx="3581400" cy="1981200"/>
            <a:chOff x="-3200400" y="457200"/>
            <a:chExt cx="4800601" cy="2119313"/>
          </a:xfrm>
        </p:grpSpPr>
        <p:grpSp>
          <p:nvGrpSpPr>
            <p:cNvPr id="5" name="Group 62"/>
            <p:cNvGrpSpPr/>
            <p:nvPr/>
          </p:nvGrpSpPr>
          <p:grpSpPr>
            <a:xfrm>
              <a:off x="-3200400" y="457200"/>
              <a:ext cx="4800601" cy="2119313"/>
              <a:chOff x="3048000" y="1524000"/>
              <a:chExt cx="5745163" cy="5167313"/>
            </a:xfrm>
          </p:grpSpPr>
          <p:pic>
            <p:nvPicPr>
              <p:cNvPr id="26" name="Picture 9" descr="Camouflage Woodland.jpg"/>
              <p:cNvPicPr>
                <a:picLocks noChangeAspect="1"/>
              </p:cNvPicPr>
              <p:nvPr/>
            </p:nvPicPr>
            <p:blipFill>
              <a:blip r:embed="rId3" cstate="print"/>
              <a:srcRect/>
              <a:stretch>
                <a:fillRect/>
              </a:stretch>
            </p:blipFill>
            <p:spPr bwMode="auto">
              <a:xfrm>
                <a:off x="3048000" y="1524000"/>
                <a:ext cx="5745163" cy="5167313"/>
              </a:xfrm>
              <a:prstGeom prst="rect">
                <a:avLst/>
              </a:prstGeom>
              <a:noFill/>
              <a:ln w="9525">
                <a:noFill/>
                <a:miter lim="800000"/>
                <a:headEnd/>
                <a:tailEnd/>
              </a:ln>
            </p:spPr>
          </p:pic>
          <p:sp>
            <p:nvSpPr>
              <p:cNvPr id="27" name="Rectangle 26"/>
              <p:cNvSpPr/>
              <p:nvPr/>
            </p:nvSpPr>
            <p:spPr>
              <a:xfrm>
                <a:off x="3190452" y="1676399"/>
                <a:ext cx="5410200" cy="4876800"/>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dirty="0"/>
              </a:p>
            </p:txBody>
          </p:sp>
        </p:grpSp>
        <p:sp>
          <p:nvSpPr>
            <p:cNvPr id="25"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600" b="0" i="0" u="none" strike="noStrike" kern="1200" cap="none" spc="0" normalizeH="0" baseline="0" noProof="0" dirty="0" smtClean="0">
                <a:ln>
                  <a:noFill/>
                </a:ln>
                <a:effectLst/>
                <a:uLnTx/>
                <a:uFillTx/>
                <a:latin typeface="+mn-lt"/>
                <a:ea typeface="+mn-ea"/>
                <a:cs typeface="+mn-cs"/>
              </a:endParaRPr>
            </a:p>
          </p:txBody>
        </p:sp>
      </p:grpSp>
      <p:sp>
        <p:nvSpPr>
          <p:cNvPr id="28" name="Rectangle 27"/>
          <p:cNvSpPr/>
          <p:nvPr/>
        </p:nvSpPr>
        <p:spPr>
          <a:xfrm>
            <a:off x="5181600" y="4267200"/>
            <a:ext cx="3048000" cy="1752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smtClean="0">
                <a:latin typeface="Arial Black" pitchFamily="34" charset="0"/>
              </a:rPr>
              <a:t> CORPORATE INFO</a:t>
            </a:r>
          </a:p>
          <a:p>
            <a:pPr>
              <a:buFont typeface="Wingdings" pitchFamily="2" charset="2"/>
              <a:buChar char="§"/>
            </a:pPr>
            <a:r>
              <a:rPr lang="en-US" sz="1800" dirty="0" smtClean="0">
                <a:latin typeface="Arial Black" pitchFamily="34" charset="0"/>
              </a:rPr>
              <a:t>Secretaries Name</a:t>
            </a:r>
          </a:p>
          <a:p>
            <a:pPr>
              <a:buFont typeface="Wingdings" pitchFamily="2" charset="2"/>
              <a:buChar char="§"/>
            </a:pPr>
            <a:r>
              <a:rPr lang="en-US" sz="1800" dirty="0" smtClean="0">
                <a:latin typeface="Arial Black" pitchFamily="34" charset="0"/>
              </a:rPr>
              <a:t>Designation</a:t>
            </a:r>
          </a:p>
          <a:p>
            <a:pPr>
              <a:buFont typeface="Wingdings" pitchFamily="2" charset="2"/>
              <a:buChar char="§"/>
            </a:pPr>
            <a:r>
              <a:rPr lang="en-US" sz="1800" dirty="0" smtClean="0">
                <a:latin typeface="Arial Black" pitchFamily="34" charset="0"/>
              </a:rPr>
              <a:t>Phone Number</a:t>
            </a:r>
          </a:p>
          <a:p>
            <a:pPr>
              <a:buFont typeface="Wingdings" pitchFamily="2" charset="2"/>
              <a:buChar char="§"/>
            </a:pPr>
            <a:r>
              <a:rPr lang="en-US" sz="1800" dirty="0" smtClean="0">
                <a:latin typeface="Arial Black" pitchFamily="34" charset="0"/>
              </a:rPr>
              <a:t>Email id</a:t>
            </a:r>
            <a:endParaRPr lang="en-US" sz="1800" dirty="0">
              <a:latin typeface="Arial Black" pitchFamily="34" charset="0"/>
            </a:endParaRPr>
          </a:p>
        </p:txBody>
      </p:sp>
      <p:sp>
        <p:nvSpPr>
          <p:cNvPr id="23" name="TextBox 22"/>
          <p:cNvSpPr txBox="1"/>
          <p:nvPr/>
        </p:nvSpPr>
        <p:spPr>
          <a:xfrm>
            <a:off x="685800" y="2667000"/>
            <a:ext cx="2937856" cy="461665"/>
          </a:xfrm>
          <a:prstGeom prst="rect">
            <a:avLst/>
          </a:prstGeom>
          <a:noFill/>
        </p:spPr>
        <p:txBody>
          <a:bodyPr wrap="none" rtlCol="0">
            <a:spAutoFit/>
          </a:bodyPr>
          <a:lstStyle/>
          <a:p>
            <a:r>
              <a:rPr lang="en-US" dirty="0" smtClean="0">
                <a:latin typeface="Arial Black" pitchFamily="34" charset="0"/>
              </a:rPr>
              <a:t>Hard Code Data </a:t>
            </a:r>
            <a:endParaRPr lang="en-US" dirty="0">
              <a:latin typeface="Arial Black" pitchFamily="34" charset="0"/>
            </a:endParaRPr>
          </a:p>
        </p:txBody>
      </p:sp>
      <p:sp>
        <p:nvSpPr>
          <p:cNvPr id="24" name="TextBox 23"/>
          <p:cNvSpPr txBox="1"/>
          <p:nvPr/>
        </p:nvSpPr>
        <p:spPr>
          <a:xfrm>
            <a:off x="4986944" y="1600200"/>
            <a:ext cx="2881879" cy="461665"/>
          </a:xfrm>
          <a:prstGeom prst="rect">
            <a:avLst/>
          </a:prstGeom>
          <a:noFill/>
        </p:spPr>
        <p:txBody>
          <a:bodyPr wrap="none" rtlCol="0">
            <a:spAutoFit/>
          </a:bodyPr>
          <a:lstStyle/>
          <a:p>
            <a:r>
              <a:rPr lang="en-US" dirty="0" smtClean="0">
                <a:latin typeface="Arial Black" pitchFamily="34" charset="0"/>
              </a:rPr>
              <a:t>Additional Data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P spid="28" grpId="0"/>
      <p:bldP spid="23" grpId="0"/>
      <p:bldP spid="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Pod optimizer?</a:t>
            </a:r>
            <a:endParaRPr lang="en-US" dirty="0"/>
          </a:p>
        </p:txBody>
      </p:sp>
      <p:sp>
        <p:nvSpPr>
          <p:cNvPr id="8" name="TextBox 7"/>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0" name="TextBox 9"/>
          <p:cNvSpPr txBox="1"/>
          <p:nvPr/>
        </p:nvSpPr>
        <p:spPr>
          <a:xfrm>
            <a:off x="76200" y="2841117"/>
            <a:ext cx="5181600" cy="461665"/>
          </a:xfrm>
          <a:prstGeom prst="rect">
            <a:avLst/>
          </a:prstGeom>
          <a:noFill/>
        </p:spPr>
        <p:txBody>
          <a:bodyPr wrap="square" rtlCol="0">
            <a:spAutoFit/>
          </a:bodyPr>
          <a:lstStyle/>
          <a:p>
            <a:pPr marL="457200" indent="-457200"/>
            <a:r>
              <a:rPr lang="en-US" dirty="0" smtClean="0">
                <a:latin typeface="Arial Black" pitchFamily="34" charset="0"/>
              </a:rPr>
              <a:t> </a:t>
            </a:r>
          </a:p>
        </p:txBody>
      </p:sp>
      <p:sp>
        <p:nvSpPr>
          <p:cNvPr id="11" name="TextBox 10"/>
          <p:cNvSpPr txBox="1"/>
          <p:nvPr/>
        </p:nvSpPr>
        <p:spPr>
          <a:xfrm>
            <a:off x="76200" y="2445603"/>
            <a:ext cx="5181600" cy="461665"/>
          </a:xfrm>
          <a:prstGeom prst="rect">
            <a:avLst/>
          </a:prstGeom>
          <a:noFill/>
        </p:spPr>
        <p:txBody>
          <a:bodyPr wrap="square" rtlCol="0">
            <a:spAutoFit/>
          </a:bodyPr>
          <a:lstStyle/>
          <a:p>
            <a:pPr marL="457200" indent="-457200"/>
            <a:r>
              <a:rPr lang="en-US" dirty="0" smtClean="0">
                <a:latin typeface="Arial Black" pitchFamily="34" charset="0"/>
              </a:rPr>
              <a:t>1. Analyses pod potential</a:t>
            </a:r>
          </a:p>
        </p:txBody>
      </p:sp>
      <p:sp>
        <p:nvSpPr>
          <p:cNvPr id="12" name="TextBox 11"/>
          <p:cNvSpPr txBox="1"/>
          <p:nvPr/>
        </p:nvSpPr>
        <p:spPr>
          <a:xfrm>
            <a:off x="94344" y="3124200"/>
            <a:ext cx="5181600" cy="830997"/>
          </a:xfrm>
          <a:prstGeom prst="rect">
            <a:avLst/>
          </a:prstGeom>
          <a:noFill/>
        </p:spPr>
        <p:txBody>
          <a:bodyPr wrap="square" rtlCol="0">
            <a:spAutoFit/>
          </a:bodyPr>
          <a:lstStyle/>
          <a:p>
            <a:pPr marL="457200" indent="-457200"/>
            <a:r>
              <a:rPr lang="en-US" dirty="0" smtClean="0">
                <a:latin typeface="Arial Black" pitchFamily="34" charset="0"/>
              </a:rPr>
              <a:t>2. Calculates pod wise leaflet requirement. </a:t>
            </a:r>
          </a:p>
        </p:txBody>
      </p:sp>
      <p:sp>
        <p:nvSpPr>
          <p:cNvPr id="13" name="TextBox 12"/>
          <p:cNvSpPr txBox="1"/>
          <p:nvPr/>
        </p:nvSpPr>
        <p:spPr>
          <a:xfrm>
            <a:off x="228600" y="6091535"/>
            <a:ext cx="8915400" cy="461665"/>
          </a:xfrm>
          <a:prstGeom prst="rect">
            <a:avLst/>
          </a:prstGeom>
          <a:noFill/>
        </p:spPr>
        <p:txBody>
          <a:bodyPr wrap="square" rtlCol="0">
            <a:spAutoFit/>
          </a:bodyPr>
          <a:lstStyle/>
          <a:p>
            <a:pPr algn="ctr"/>
            <a:r>
              <a:rPr lang="en-US" dirty="0" smtClean="0">
                <a:latin typeface="Arial Black" pitchFamily="34" charset="0"/>
              </a:rPr>
              <a:t>Why is the pod optimizer important ?</a:t>
            </a:r>
            <a:endParaRPr lang="en-US" dirty="0">
              <a:latin typeface="Arial Black" pitchFamily="34" charset="0"/>
            </a:endParaRPr>
          </a:p>
        </p:txBody>
      </p:sp>
      <p:sp>
        <p:nvSpPr>
          <p:cNvPr id="14" name="TextBox 13"/>
          <p:cNvSpPr txBox="1"/>
          <p:nvPr/>
        </p:nvSpPr>
        <p:spPr>
          <a:xfrm>
            <a:off x="2452914" y="1629228"/>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Pod Optimizer</a:t>
            </a:r>
            <a:endParaRPr lang="en-US" sz="1200" b="1" dirty="0">
              <a:solidFill>
                <a:srgbClr val="FFFFFF"/>
              </a:solidFill>
              <a:latin typeface="+mn-lt"/>
            </a:endParaRPr>
          </a:p>
        </p:txBody>
      </p:sp>
      <p:grpSp>
        <p:nvGrpSpPr>
          <p:cNvPr id="15" name="Group 7"/>
          <p:cNvGrpSpPr>
            <a:grpSpLocks/>
          </p:cNvGrpSpPr>
          <p:nvPr/>
        </p:nvGrpSpPr>
        <p:grpSpPr bwMode="auto">
          <a:xfrm>
            <a:off x="5181600" y="1752600"/>
            <a:ext cx="3657600" cy="3630612"/>
            <a:chOff x="3120" y="1161"/>
            <a:chExt cx="2304" cy="2287"/>
          </a:xfrm>
        </p:grpSpPr>
        <p:sp>
          <p:nvSpPr>
            <p:cNvPr id="16"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7"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8"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9" name="TextBox 18"/>
          <p:cNvSpPr txBox="1"/>
          <p:nvPr/>
        </p:nvSpPr>
        <p:spPr>
          <a:xfrm>
            <a:off x="105228" y="4038600"/>
            <a:ext cx="5181600" cy="830997"/>
          </a:xfrm>
          <a:prstGeom prst="rect">
            <a:avLst/>
          </a:prstGeom>
          <a:noFill/>
        </p:spPr>
        <p:txBody>
          <a:bodyPr wrap="square" rtlCol="0">
            <a:spAutoFit/>
          </a:bodyPr>
          <a:lstStyle/>
          <a:p>
            <a:pPr marL="457200" indent="-457200"/>
            <a:r>
              <a:rPr lang="en-US" dirty="0" smtClean="0">
                <a:latin typeface="Arial Black" pitchFamily="34" charset="0"/>
              </a:rPr>
              <a:t>3. Is the foundation on which all BTL activity is planned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information do you need to make the pod optimizer</a:t>
            </a:r>
            <a:endParaRPr lang="en-US" dirty="0"/>
          </a:p>
        </p:txBody>
      </p:sp>
      <p:sp>
        <p:nvSpPr>
          <p:cNvPr id="14" name="TextBox 13"/>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6" name="TextBox 15"/>
          <p:cNvSpPr txBox="1"/>
          <p:nvPr/>
        </p:nvSpPr>
        <p:spPr>
          <a:xfrm>
            <a:off x="2452914" y="1629228"/>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Pod Optimizer</a:t>
            </a:r>
            <a:endParaRPr lang="en-US" sz="1200" b="1" dirty="0">
              <a:solidFill>
                <a:srgbClr val="FFFFFF"/>
              </a:solidFill>
              <a:latin typeface="+mn-lt"/>
            </a:endParaRPr>
          </a:p>
        </p:txBody>
      </p:sp>
      <p:grpSp>
        <p:nvGrpSpPr>
          <p:cNvPr id="11" name="Group 7"/>
          <p:cNvGrpSpPr>
            <a:grpSpLocks/>
          </p:cNvGrpSpPr>
          <p:nvPr/>
        </p:nvGrpSpPr>
        <p:grpSpPr bwMode="auto">
          <a:xfrm>
            <a:off x="5181600" y="1752600"/>
            <a:ext cx="3657600" cy="3630612"/>
            <a:chOff x="3120" y="1161"/>
            <a:chExt cx="2304" cy="2287"/>
          </a:xfrm>
        </p:grpSpPr>
        <p:sp>
          <p:nvSpPr>
            <p:cNvPr id="12"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13"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17"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8" name="TextBox 17"/>
          <p:cNvSpPr txBox="1"/>
          <p:nvPr/>
        </p:nvSpPr>
        <p:spPr>
          <a:xfrm>
            <a:off x="58056" y="5638800"/>
            <a:ext cx="2761333" cy="830997"/>
          </a:xfrm>
          <a:prstGeom prst="rect">
            <a:avLst/>
          </a:prstGeom>
          <a:noFill/>
        </p:spPr>
        <p:txBody>
          <a:bodyPr wrap="none" rtlCol="0">
            <a:spAutoFit/>
          </a:bodyPr>
          <a:lstStyle/>
          <a:p>
            <a:r>
              <a:rPr lang="en-US" dirty="0" smtClean="0">
                <a:latin typeface="Arial Black" pitchFamily="34" charset="0"/>
              </a:rPr>
              <a:t>G. RGM Priority</a:t>
            </a:r>
          </a:p>
          <a:p>
            <a:endParaRPr lang="en-US" dirty="0"/>
          </a:p>
        </p:txBody>
      </p:sp>
      <p:sp>
        <p:nvSpPr>
          <p:cNvPr id="19" name="TextBox 18"/>
          <p:cNvSpPr txBox="1"/>
          <p:nvPr/>
        </p:nvSpPr>
        <p:spPr>
          <a:xfrm>
            <a:off x="76200" y="5105400"/>
            <a:ext cx="2598212" cy="461665"/>
          </a:xfrm>
          <a:prstGeom prst="rect">
            <a:avLst/>
          </a:prstGeom>
          <a:noFill/>
        </p:spPr>
        <p:txBody>
          <a:bodyPr wrap="none" rtlCol="0">
            <a:spAutoFit/>
          </a:bodyPr>
          <a:lstStyle/>
          <a:p>
            <a:r>
              <a:rPr lang="en-US" dirty="0" smtClean="0">
                <a:latin typeface="Arial Black" pitchFamily="34" charset="0"/>
              </a:rPr>
              <a:t>F. Competition</a:t>
            </a:r>
            <a:endParaRPr lang="en-US" dirty="0"/>
          </a:p>
        </p:txBody>
      </p:sp>
      <p:sp>
        <p:nvSpPr>
          <p:cNvPr id="20" name="TextBox 19"/>
          <p:cNvSpPr txBox="1"/>
          <p:nvPr/>
        </p:nvSpPr>
        <p:spPr>
          <a:xfrm>
            <a:off x="76200" y="4572000"/>
            <a:ext cx="1535998" cy="461665"/>
          </a:xfrm>
          <a:prstGeom prst="rect">
            <a:avLst/>
          </a:prstGeom>
          <a:noFill/>
        </p:spPr>
        <p:txBody>
          <a:bodyPr wrap="none" rtlCol="0">
            <a:spAutoFit/>
          </a:bodyPr>
          <a:lstStyle/>
          <a:p>
            <a:r>
              <a:rPr lang="en-US" dirty="0" smtClean="0">
                <a:latin typeface="Arial Black" pitchFamily="34" charset="0"/>
              </a:rPr>
              <a:t>E. Sales</a:t>
            </a:r>
            <a:endParaRPr lang="en-US" dirty="0"/>
          </a:p>
        </p:txBody>
      </p:sp>
      <p:sp>
        <p:nvSpPr>
          <p:cNvPr id="21" name="TextBox 20"/>
          <p:cNvSpPr txBox="1"/>
          <p:nvPr/>
        </p:nvSpPr>
        <p:spPr>
          <a:xfrm>
            <a:off x="76200" y="4045803"/>
            <a:ext cx="3263650" cy="830997"/>
          </a:xfrm>
          <a:prstGeom prst="rect">
            <a:avLst/>
          </a:prstGeom>
          <a:noFill/>
        </p:spPr>
        <p:txBody>
          <a:bodyPr wrap="none" rtlCol="0">
            <a:spAutoFit/>
          </a:bodyPr>
          <a:lstStyle/>
          <a:p>
            <a:r>
              <a:rPr lang="en-US" dirty="0" smtClean="0">
                <a:latin typeface="Arial Black" pitchFamily="34" charset="0"/>
              </a:rPr>
              <a:t>D. Drive time band</a:t>
            </a:r>
          </a:p>
          <a:p>
            <a:endParaRPr lang="en-US" dirty="0"/>
          </a:p>
        </p:txBody>
      </p:sp>
      <p:sp>
        <p:nvSpPr>
          <p:cNvPr id="22" name="TextBox 21"/>
          <p:cNvSpPr txBox="1"/>
          <p:nvPr/>
        </p:nvSpPr>
        <p:spPr>
          <a:xfrm>
            <a:off x="76200" y="3429000"/>
            <a:ext cx="2350836" cy="461665"/>
          </a:xfrm>
          <a:prstGeom prst="rect">
            <a:avLst/>
          </a:prstGeom>
          <a:noFill/>
        </p:spPr>
        <p:txBody>
          <a:bodyPr wrap="none" rtlCol="0">
            <a:spAutoFit/>
          </a:bodyPr>
          <a:lstStyle/>
          <a:p>
            <a:r>
              <a:rPr lang="en-US" dirty="0" smtClean="0">
                <a:latin typeface="Arial Black" pitchFamily="34" charset="0"/>
              </a:rPr>
              <a:t>C. Drive time</a:t>
            </a:r>
            <a:endParaRPr lang="en-US" dirty="0"/>
          </a:p>
        </p:txBody>
      </p:sp>
      <p:sp>
        <p:nvSpPr>
          <p:cNvPr id="23" name="TextBox 22"/>
          <p:cNvSpPr txBox="1"/>
          <p:nvPr/>
        </p:nvSpPr>
        <p:spPr>
          <a:xfrm>
            <a:off x="76200" y="2819400"/>
            <a:ext cx="4463466" cy="830997"/>
          </a:xfrm>
          <a:prstGeom prst="rect">
            <a:avLst/>
          </a:prstGeom>
          <a:noFill/>
        </p:spPr>
        <p:txBody>
          <a:bodyPr wrap="none" rtlCol="0">
            <a:spAutoFit/>
          </a:bodyPr>
          <a:lstStyle/>
          <a:p>
            <a:r>
              <a:rPr lang="en-US" dirty="0" smtClean="0">
                <a:latin typeface="Arial Black" pitchFamily="34" charset="0"/>
              </a:rPr>
              <a:t>B. Number of Households</a:t>
            </a:r>
          </a:p>
          <a:p>
            <a:endParaRPr lang="en-US" dirty="0"/>
          </a:p>
        </p:txBody>
      </p:sp>
      <p:sp>
        <p:nvSpPr>
          <p:cNvPr id="24" name="TextBox 23"/>
          <p:cNvSpPr txBox="1"/>
          <p:nvPr/>
        </p:nvSpPr>
        <p:spPr>
          <a:xfrm>
            <a:off x="76200" y="2286000"/>
            <a:ext cx="3587072" cy="830997"/>
          </a:xfrm>
          <a:prstGeom prst="rect">
            <a:avLst/>
          </a:prstGeom>
          <a:noFill/>
        </p:spPr>
        <p:txBody>
          <a:bodyPr wrap="none" rtlCol="0">
            <a:spAutoFit/>
          </a:bodyPr>
          <a:lstStyle/>
          <a:p>
            <a:r>
              <a:rPr lang="en-US" dirty="0" smtClean="0">
                <a:latin typeface="Arial Black" pitchFamily="34" charset="0"/>
              </a:rPr>
              <a:t>A. POD Co-ordinates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information do you need to make the pod optimizer</a:t>
            </a:r>
            <a:endParaRPr lang="en-US" dirty="0"/>
          </a:p>
        </p:txBody>
      </p:sp>
      <p:sp>
        <p:nvSpPr>
          <p:cNvPr id="3" name="Rectangle 2"/>
          <p:cNvSpPr/>
          <p:nvPr/>
        </p:nvSpPr>
        <p:spPr>
          <a:xfrm>
            <a:off x="304800" y="2286000"/>
            <a:ext cx="4953000" cy="461665"/>
          </a:xfrm>
          <a:prstGeom prst="rect">
            <a:avLst/>
          </a:prstGeom>
        </p:spPr>
        <p:txBody>
          <a:bodyPr wrap="square">
            <a:spAutoFit/>
          </a:bodyPr>
          <a:lstStyle/>
          <a:p>
            <a:pPr marL="457200" indent="-457200"/>
            <a:r>
              <a:rPr lang="en-US" dirty="0" smtClean="0">
                <a:latin typeface="Arial Black" pitchFamily="34" charset="0"/>
              </a:rPr>
              <a:t>D. Drive Time Bands</a:t>
            </a:r>
          </a:p>
        </p:txBody>
      </p:sp>
      <p:sp>
        <p:nvSpPr>
          <p:cNvPr id="13" name="TextBox 12"/>
          <p:cNvSpPr txBox="1"/>
          <p:nvPr/>
        </p:nvSpPr>
        <p:spPr>
          <a:xfrm>
            <a:off x="-457200" y="2743200"/>
            <a:ext cx="4576894" cy="2677656"/>
          </a:xfrm>
          <a:prstGeom prst="rect">
            <a:avLst/>
          </a:prstGeom>
          <a:noFill/>
        </p:spPr>
        <p:txBody>
          <a:bodyPr wrap="none" rtlCol="0">
            <a:spAutoFit/>
          </a:bodyPr>
          <a:lstStyle/>
          <a:p>
            <a:pPr lvl="2">
              <a:lnSpc>
                <a:spcPct val="150000"/>
              </a:lnSpc>
            </a:pPr>
            <a:r>
              <a:rPr lang="en-US" dirty="0" smtClean="0">
                <a:latin typeface="Arial Black" pitchFamily="34" charset="0"/>
              </a:rPr>
              <a:t>0 – 2 Mins -  6 points</a:t>
            </a:r>
          </a:p>
          <a:p>
            <a:pPr lvl="2">
              <a:lnSpc>
                <a:spcPct val="150000"/>
              </a:lnSpc>
            </a:pPr>
            <a:r>
              <a:rPr lang="en-US" dirty="0" smtClean="0">
                <a:latin typeface="Arial Black" pitchFamily="34" charset="0"/>
              </a:rPr>
              <a:t>2 - 4 Mins -   4 points</a:t>
            </a:r>
          </a:p>
          <a:p>
            <a:pPr lvl="2">
              <a:lnSpc>
                <a:spcPct val="150000"/>
              </a:lnSpc>
            </a:pPr>
            <a:r>
              <a:rPr lang="en-US" dirty="0" smtClean="0">
                <a:latin typeface="Arial Black" pitchFamily="34" charset="0"/>
              </a:rPr>
              <a:t>4 - 6 Mins -   2 points</a:t>
            </a:r>
          </a:p>
          <a:p>
            <a:pPr lvl="2">
              <a:lnSpc>
                <a:spcPct val="150000"/>
              </a:lnSpc>
            </a:pPr>
            <a:r>
              <a:rPr lang="en-US" dirty="0" smtClean="0">
                <a:latin typeface="Arial Black" pitchFamily="34" charset="0"/>
              </a:rPr>
              <a:t>6 - 8 Mins -   0 points</a:t>
            </a:r>
          </a:p>
          <a:p>
            <a:endParaRPr lang="en-US" dirty="0"/>
          </a:p>
        </p:txBody>
      </p:sp>
      <p:sp>
        <p:nvSpPr>
          <p:cNvPr id="14" name="TextBox 13"/>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6" name="TextBox 15"/>
          <p:cNvSpPr txBox="1"/>
          <p:nvPr/>
        </p:nvSpPr>
        <p:spPr>
          <a:xfrm>
            <a:off x="2452914" y="1629228"/>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Pod Optimizer</a:t>
            </a:r>
            <a:endParaRPr lang="en-US" sz="1200" b="1" dirty="0">
              <a:solidFill>
                <a:srgbClr val="FFFFFF"/>
              </a:solidFill>
              <a:latin typeface="+mn-lt"/>
            </a:endParaRPr>
          </a:p>
        </p:txBody>
      </p:sp>
      <p:sp>
        <p:nvSpPr>
          <p:cNvPr id="17" name="TextBox 16"/>
          <p:cNvSpPr txBox="1"/>
          <p:nvPr/>
        </p:nvSpPr>
        <p:spPr>
          <a:xfrm>
            <a:off x="228600" y="6091535"/>
            <a:ext cx="8915400" cy="461665"/>
          </a:xfrm>
          <a:prstGeom prst="rect">
            <a:avLst/>
          </a:prstGeom>
          <a:noFill/>
        </p:spPr>
        <p:txBody>
          <a:bodyPr wrap="square" rtlCol="0">
            <a:spAutoFit/>
          </a:bodyPr>
          <a:lstStyle/>
          <a:p>
            <a:pPr algn="ctr"/>
            <a:r>
              <a:rPr lang="en-US" dirty="0" smtClean="0">
                <a:latin typeface="Arial Black" pitchFamily="34" charset="0"/>
              </a:rPr>
              <a:t>Why are drive time bands important ?</a:t>
            </a:r>
            <a:endParaRPr lang="en-US" dirty="0">
              <a:latin typeface="Arial Black" pitchFamily="34" charset="0"/>
            </a:endParaRPr>
          </a:p>
        </p:txBody>
      </p:sp>
      <p:grpSp>
        <p:nvGrpSpPr>
          <p:cNvPr id="18" name="Group 7"/>
          <p:cNvGrpSpPr>
            <a:grpSpLocks/>
          </p:cNvGrpSpPr>
          <p:nvPr/>
        </p:nvGrpSpPr>
        <p:grpSpPr bwMode="auto">
          <a:xfrm>
            <a:off x="5181600" y="1752600"/>
            <a:ext cx="3657600" cy="3630612"/>
            <a:chOff x="3120" y="1161"/>
            <a:chExt cx="2304" cy="2287"/>
          </a:xfrm>
        </p:grpSpPr>
        <p:sp>
          <p:nvSpPr>
            <p:cNvPr id="19"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20"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1"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information do you need to make the pod optimizer</a:t>
            </a:r>
            <a:endParaRPr lang="en-US" dirty="0"/>
          </a:p>
        </p:txBody>
      </p:sp>
      <p:sp>
        <p:nvSpPr>
          <p:cNvPr id="3" name="Rectangle 2"/>
          <p:cNvSpPr/>
          <p:nvPr/>
        </p:nvSpPr>
        <p:spPr>
          <a:xfrm>
            <a:off x="304800" y="2286000"/>
            <a:ext cx="4953000" cy="461665"/>
          </a:xfrm>
          <a:prstGeom prst="rect">
            <a:avLst/>
          </a:prstGeom>
        </p:spPr>
        <p:txBody>
          <a:bodyPr wrap="square">
            <a:spAutoFit/>
          </a:bodyPr>
          <a:lstStyle/>
          <a:p>
            <a:pPr marL="457200" indent="-457200"/>
            <a:r>
              <a:rPr lang="en-US" dirty="0" smtClean="0">
                <a:latin typeface="Arial Black" pitchFamily="34" charset="0"/>
              </a:rPr>
              <a:t>E. Sales Band</a:t>
            </a:r>
          </a:p>
        </p:txBody>
      </p:sp>
      <p:sp>
        <p:nvSpPr>
          <p:cNvPr id="13" name="TextBox 12"/>
          <p:cNvSpPr txBox="1"/>
          <p:nvPr/>
        </p:nvSpPr>
        <p:spPr>
          <a:xfrm>
            <a:off x="-609600" y="2849940"/>
            <a:ext cx="5227713" cy="2123658"/>
          </a:xfrm>
          <a:prstGeom prst="rect">
            <a:avLst/>
          </a:prstGeom>
          <a:noFill/>
        </p:spPr>
        <p:txBody>
          <a:bodyPr wrap="none" rtlCol="0">
            <a:spAutoFit/>
          </a:bodyPr>
          <a:lstStyle/>
          <a:p>
            <a:pPr marL="1371600" lvl="2" indent="-457200">
              <a:lnSpc>
                <a:spcPct val="150000"/>
              </a:lnSpc>
              <a:buFont typeface="+mj-lt"/>
              <a:buAutoNum type="arabicPeriod"/>
            </a:pPr>
            <a:r>
              <a:rPr lang="en-US" dirty="0" smtClean="0">
                <a:latin typeface="Arial Black" pitchFamily="34" charset="0"/>
              </a:rPr>
              <a:t>Top Txns-	3 points</a:t>
            </a:r>
          </a:p>
          <a:p>
            <a:pPr marL="1371600" lvl="2" indent="-457200">
              <a:lnSpc>
                <a:spcPct val="150000"/>
              </a:lnSpc>
              <a:buFont typeface="+mj-lt"/>
              <a:buAutoNum type="arabicPeriod"/>
            </a:pPr>
            <a:r>
              <a:rPr lang="en-US" dirty="0" smtClean="0">
                <a:latin typeface="Arial Black" pitchFamily="34" charset="0"/>
              </a:rPr>
              <a:t>Avg Txns-	2 points</a:t>
            </a:r>
          </a:p>
          <a:p>
            <a:pPr marL="1371600" lvl="2" indent="-457200">
              <a:lnSpc>
                <a:spcPct val="150000"/>
              </a:lnSpc>
              <a:buFont typeface="+mj-lt"/>
              <a:buAutoNum type="arabicPeriod"/>
            </a:pPr>
            <a:r>
              <a:rPr lang="en-US" dirty="0" smtClean="0">
                <a:latin typeface="Arial Black" pitchFamily="34" charset="0"/>
              </a:rPr>
              <a:t>Low Txns-	1 points</a:t>
            </a:r>
          </a:p>
          <a:p>
            <a:endParaRPr lang="en-US" dirty="0">
              <a:latin typeface="Arial Black" pitchFamily="34" charset="0"/>
            </a:endParaRPr>
          </a:p>
        </p:txBody>
      </p:sp>
      <p:sp>
        <p:nvSpPr>
          <p:cNvPr id="14" name="TextBox 13"/>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6" name="TextBox 15"/>
          <p:cNvSpPr txBox="1"/>
          <p:nvPr/>
        </p:nvSpPr>
        <p:spPr>
          <a:xfrm>
            <a:off x="2452914" y="1646757"/>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Pod Optimizer</a:t>
            </a:r>
            <a:endParaRPr lang="en-US" sz="1200" b="1" dirty="0">
              <a:solidFill>
                <a:srgbClr val="FFFFFF"/>
              </a:solidFill>
              <a:latin typeface="+mn-lt"/>
            </a:endParaRPr>
          </a:p>
        </p:txBody>
      </p:sp>
      <p:sp>
        <p:nvSpPr>
          <p:cNvPr id="17" name="TextBox 16"/>
          <p:cNvSpPr txBox="1"/>
          <p:nvPr/>
        </p:nvSpPr>
        <p:spPr>
          <a:xfrm>
            <a:off x="76200" y="6091535"/>
            <a:ext cx="8915400" cy="461665"/>
          </a:xfrm>
          <a:prstGeom prst="rect">
            <a:avLst/>
          </a:prstGeom>
          <a:noFill/>
        </p:spPr>
        <p:txBody>
          <a:bodyPr wrap="square" rtlCol="0">
            <a:spAutoFit/>
          </a:bodyPr>
          <a:lstStyle/>
          <a:p>
            <a:pPr algn="ctr"/>
            <a:r>
              <a:rPr lang="en-US" dirty="0" smtClean="0">
                <a:latin typeface="Arial Black" pitchFamily="34" charset="0"/>
              </a:rPr>
              <a:t>Why are sales bands important ?</a:t>
            </a:r>
            <a:endParaRPr lang="en-US" dirty="0">
              <a:latin typeface="Arial Black" pitchFamily="34" charset="0"/>
            </a:endParaRPr>
          </a:p>
        </p:txBody>
      </p:sp>
      <p:grpSp>
        <p:nvGrpSpPr>
          <p:cNvPr id="18" name="Group 7"/>
          <p:cNvGrpSpPr>
            <a:grpSpLocks/>
          </p:cNvGrpSpPr>
          <p:nvPr/>
        </p:nvGrpSpPr>
        <p:grpSpPr bwMode="auto">
          <a:xfrm>
            <a:off x="5181600" y="1752600"/>
            <a:ext cx="3657600" cy="3630612"/>
            <a:chOff x="3120" y="1161"/>
            <a:chExt cx="2304" cy="2287"/>
          </a:xfrm>
        </p:grpSpPr>
        <p:sp>
          <p:nvSpPr>
            <p:cNvPr id="19"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20"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1"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information do you need to make the pod optimizer</a:t>
            </a:r>
            <a:endParaRPr lang="en-US" dirty="0"/>
          </a:p>
        </p:txBody>
      </p:sp>
      <p:sp>
        <p:nvSpPr>
          <p:cNvPr id="3" name="Rectangle 2"/>
          <p:cNvSpPr/>
          <p:nvPr/>
        </p:nvSpPr>
        <p:spPr>
          <a:xfrm>
            <a:off x="304800" y="2286000"/>
            <a:ext cx="4953000" cy="461665"/>
          </a:xfrm>
          <a:prstGeom prst="rect">
            <a:avLst/>
          </a:prstGeom>
        </p:spPr>
        <p:txBody>
          <a:bodyPr wrap="square">
            <a:spAutoFit/>
          </a:bodyPr>
          <a:lstStyle/>
          <a:p>
            <a:pPr marL="457200" indent="-457200"/>
            <a:r>
              <a:rPr lang="en-US" dirty="0" smtClean="0">
                <a:latin typeface="Arial Black" pitchFamily="34" charset="0"/>
              </a:rPr>
              <a:t>F. Competition Band</a:t>
            </a:r>
          </a:p>
        </p:txBody>
      </p:sp>
      <p:sp>
        <p:nvSpPr>
          <p:cNvPr id="13" name="TextBox 12"/>
          <p:cNvSpPr txBox="1"/>
          <p:nvPr/>
        </p:nvSpPr>
        <p:spPr>
          <a:xfrm>
            <a:off x="-914400" y="2743200"/>
            <a:ext cx="5740674" cy="2308324"/>
          </a:xfrm>
          <a:prstGeom prst="rect">
            <a:avLst/>
          </a:prstGeom>
          <a:noFill/>
        </p:spPr>
        <p:txBody>
          <a:bodyPr wrap="none" rtlCol="0">
            <a:spAutoFit/>
          </a:bodyPr>
          <a:lstStyle/>
          <a:p>
            <a:pPr marL="1371600" lvl="2" indent="-457200">
              <a:lnSpc>
                <a:spcPct val="150000"/>
              </a:lnSpc>
              <a:buFont typeface="+mj-lt"/>
              <a:buAutoNum type="arabicPeriod"/>
            </a:pPr>
            <a:r>
              <a:rPr lang="en-US" dirty="0" smtClean="0">
                <a:latin typeface="Arial Black" pitchFamily="34" charset="0"/>
              </a:rPr>
              <a:t>National Chain   3 points</a:t>
            </a:r>
          </a:p>
          <a:p>
            <a:pPr marL="1371600" lvl="2" indent="-457200">
              <a:lnSpc>
                <a:spcPct val="150000"/>
              </a:lnSpc>
              <a:buFont typeface="+mj-lt"/>
              <a:buAutoNum type="arabicPeriod"/>
            </a:pPr>
            <a:r>
              <a:rPr lang="en-US" dirty="0" smtClean="0">
                <a:latin typeface="Arial Black" pitchFamily="34" charset="0"/>
              </a:rPr>
              <a:t>Local chain	     2 points</a:t>
            </a:r>
          </a:p>
          <a:p>
            <a:pPr marL="1371600" lvl="2" indent="-457200">
              <a:lnSpc>
                <a:spcPct val="150000"/>
              </a:lnSpc>
              <a:buFont typeface="+mj-lt"/>
              <a:buAutoNum type="arabicPeriod"/>
            </a:pPr>
            <a:r>
              <a:rPr lang="en-US" dirty="0" smtClean="0">
                <a:latin typeface="Arial Black" pitchFamily="34" charset="0"/>
              </a:rPr>
              <a:t>No competition  0 points</a:t>
            </a:r>
          </a:p>
          <a:p>
            <a:pPr marL="457200" indent="-457200">
              <a:lnSpc>
                <a:spcPct val="150000"/>
              </a:lnSpc>
              <a:buFont typeface="+mj-lt"/>
              <a:buAutoNum type="arabicPeriod"/>
            </a:pPr>
            <a:endParaRPr lang="en-US" dirty="0">
              <a:latin typeface="Arial Black" pitchFamily="34" charset="0"/>
            </a:endParaRPr>
          </a:p>
        </p:txBody>
      </p:sp>
      <p:sp>
        <p:nvSpPr>
          <p:cNvPr id="14" name="TextBox 13"/>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6" name="TextBox 15"/>
          <p:cNvSpPr txBox="1"/>
          <p:nvPr/>
        </p:nvSpPr>
        <p:spPr>
          <a:xfrm>
            <a:off x="2452914" y="1632243"/>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Pod Optimizer</a:t>
            </a:r>
            <a:endParaRPr lang="en-US" sz="1200" b="1" dirty="0">
              <a:solidFill>
                <a:srgbClr val="FFFFFF"/>
              </a:solidFill>
              <a:latin typeface="+mn-lt"/>
            </a:endParaRPr>
          </a:p>
        </p:txBody>
      </p:sp>
      <p:sp>
        <p:nvSpPr>
          <p:cNvPr id="17" name="TextBox 16"/>
          <p:cNvSpPr txBox="1"/>
          <p:nvPr/>
        </p:nvSpPr>
        <p:spPr>
          <a:xfrm>
            <a:off x="76200" y="6091535"/>
            <a:ext cx="8915400" cy="461665"/>
          </a:xfrm>
          <a:prstGeom prst="rect">
            <a:avLst/>
          </a:prstGeom>
          <a:noFill/>
        </p:spPr>
        <p:txBody>
          <a:bodyPr wrap="square" rtlCol="0">
            <a:spAutoFit/>
          </a:bodyPr>
          <a:lstStyle/>
          <a:p>
            <a:pPr algn="ctr"/>
            <a:r>
              <a:rPr lang="en-US" dirty="0" smtClean="0">
                <a:latin typeface="Arial Black" pitchFamily="34" charset="0"/>
              </a:rPr>
              <a:t>Why is competition banding important ?</a:t>
            </a:r>
            <a:endParaRPr lang="en-US" dirty="0">
              <a:latin typeface="Arial Black" pitchFamily="34" charset="0"/>
            </a:endParaRPr>
          </a:p>
        </p:txBody>
      </p:sp>
      <p:grpSp>
        <p:nvGrpSpPr>
          <p:cNvPr id="18" name="Group 7"/>
          <p:cNvGrpSpPr>
            <a:grpSpLocks/>
          </p:cNvGrpSpPr>
          <p:nvPr/>
        </p:nvGrpSpPr>
        <p:grpSpPr bwMode="auto">
          <a:xfrm>
            <a:off x="5181600" y="1752600"/>
            <a:ext cx="3657600" cy="3630612"/>
            <a:chOff x="3120" y="1161"/>
            <a:chExt cx="2304" cy="2287"/>
          </a:xfrm>
        </p:grpSpPr>
        <p:sp>
          <p:nvSpPr>
            <p:cNvPr id="19"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20"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1"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information do you need to make the pod optimizer</a:t>
            </a:r>
            <a:endParaRPr lang="en-US" dirty="0"/>
          </a:p>
        </p:txBody>
      </p:sp>
      <p:sp>
        <p:nvSpPr>
          <p:cNvPr id="3" name="Rectangle 2"/>
          <p:cNvSpPr/>
          <p:nvPr/>
        </p:nvSpPr>
        <p:spPr>
          <a:xfrm>
            <a:off x="304800" y="2286000"/>
            <a:ext cx="4953000" cy="461665"/>
          </a:xfrm>
          <a:prstGeom prst="rect">
            <a:avLst/>
          </a:prstGeom>
        </p:spPr>
        <p:txBody>
          <a:bodyPr wrap="square">
            <a:spAutoFit/>
          </a:bodyPr>
          <a:lstStyle/>
          <a:p>
            <a:pPr marL="457200" indent="-457200"/>
            <a:r>
              <a:rPr lang="en-US" dirty="0" smtClean="0">
                <a:latin typeface="Arial Black" pitchFamily="34" charset="0"/>
              </a:rPr>
              <a:t>G. RGM Priority</a:t>
            </a:r>
          </a:p>
        </p:txBody>
      </p:sp>
      <p:sp>
        <p:nvSpPr>
          <p:cNvPr id="13" name="TextBox 12"/>
          <p:cNvSpPr txBox="1"/>
          <p:nvPr/>
        </p:nvSpPr>
        <p:spPr>
          <a:xfrm>
            <a:off x="-418183" y="2829342"/>
            <a:ext cx="4304383" cy="2123658"/>
          </a:xfrm>
          <a:prstGeom prst="rect">
            <a:avLst/>
          </a:prstGeom>
          <a:noFill/>
        </p:spPr>
        <p:txBody>
          <a:bodyPr wrap="none" rtlCol="0">
            <a:spAutoFit/>
          </a:bodyPr>
          <a:lstStyle/>
          <a:p>
            <a:pPr lvl="2"/>
            <a:r>
              <a:rPr lang="en-US" dirty="0" smtClean="0">
                <a:latin typeface="Arial Black" pitchFamily="34" charset="0"/>
              </a:rPr>
              <a:t>High		6 points</a:t>
            </a:r>
          </a:p>
          <a:p>
            <a:pPr lvl="2"/>
            <a:r>
              <a:rPr lang="en-US" dirty="0" smtClean="0">
                <a:latin typeface="Arial Black" pitchFamily="34" charset="0"/>
              </a:rPr>
              <a:t>Medium	4 points</a:t>
            </a:r>
          </a:p>
          <a:p>
            <a:pPr lvl="2"/>
            <a:r>
              <a:rPr lang="en-US" dirty="0" smtClean="0">
                <a:latin typeface="Arial Black" pitchFamily="34" charset="0"/>
              </a:rPr>
              <a:t>Low		2 points</a:t>
            </a:r>
          </a:p>
          <a:p>
            <a:pPr lvl="2"/>
            <a:r>
              <a:rPr lang="en-US" dirty="0" smtClean="0">
                <a:latin typeface="Arial Black" pitchFamily="34" charset="0"/>
              </a:rPr>
              <a:t>No go	0 points</a:t>
            </a:r>
          </a:p>
          <a:p>
            <a:pPr marL="457200" indent="-457200">
              <a:lnSpc>
                <a:spcPct val="150000"/>
              </a:lnSpc>
            </a:pPr>
            <a:endParaRPr lang="en-US" dirty="0">
              <a:latin typeface="Arial Black" pitchFamily="34" charset="0"/>
            </a:endParaRPr>
          </a:p>
        </p:txBody>
      </p:sp>
      <p:sp>
        <p:nvSpPr>
          <p:cNvPr id="14" name="TextBox 13"/>
          <p:cNvSpPr txBox="1"/>
          <p:nvPr/>
        </p:nvSpPr>
        <p:spPr>
          <a:xfrm>
            <a:off x="670560" y="1704814"/>
            <a:ext cx="1920240" cy="276999"/>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trade zone MAP</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A</a:t>
            </a:r>
            <a:endParaRPr lang="en-US" sz="4000" dirty="0">
              <a:latin typeface="Arial Black" pitchFamily="34" charset="0"/>
            </a:endParaRPr>
          </a:p>
        </p:txBody>
      </p:sp>
      <p:sp>
        <p:nvSpPr>
          <p:cNvPr id="16" name="TextBox 15"/>
          <p:cNvSpPr txBox="1"/>
          <p:nvPr/>
        </p:nvSpPr>
        <p:spPr>
          <a:xfrm>
            <a:off x="2452914" y="1632243"/>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Pod Optimizer</a:t>
            </a:r>
            <a:endParaRPr lang="en-US" sz="1200" b="1" dirty="0">
              <a:solidFill>
                <a:srgbClr val="FFFFFF"/>
              </a:solidFill>
              <a:latin typeface="+mn-lt"/>
            </a:endParaRPr>
          </a:p>
        </p:txBody>
      </p:sp>
      <p:sp>
        <p:nvSpPr>
          <p:cNvPr id="17" name="TextBox 16"/>
          <p:cNvSpPr txBox="1"/>
          <p:nvPr/>
        </p:nvSpPr>
        <p:spPr>
          <a:xfrm>
            <a:off x="228600" y="6400800"/>
            <a:ext cx="8915400" cy="461665"/>
          </a:xfrm>
          <a:prstGeom prst="rect">
            <a:avLst/>
          </a:prstGeom>
          <a:noFill/>
        </p:spPr>
        <p:txBody>
          <a:bodyPr wrap="square" rtlCol="0">
            <a:spAutoFit/>
          </a:bodyPr>
          <a:lstStyle/>
          <a:p>
            <a:pPr algn="ctr"/>
            <a:r>
              <a:rPr lang="en-US" dirty="0" smtClean="0">
                <a:latin typeface="Arial Black" pitchFamily="34" charset="0"/>
              </a:rPr>
              <a:t>Why is RGM priority important ?</a:t>
            </a:r>
            <a:endParaRPr lang="en-US" dirty="0">
              <a:latin typeface="Arial Black" pitchFamily="34" charset="0"/>
            </a:endParaRPr>
          </a:p>
        </p:txBody>
      </p:sp>
      <p:sp>
        <p:nvSpPr>
          <p:cNvPr id="18" name="TextBox 17"/>
          <p:cNvSpPr txBox="1"/>
          <p:nvPr/>
        </p:nvSpPr>
        <p:spPr>
          <a:xfrm>
            <a:off x="137886" y="5179482"/>
            <a:ext cx="3202159" cy="1569660"/>
          </a:xfrm>
          <a:prstGeom prst="rect">
            <a:avLst/>
          </a:prstGeom>
          <a:noFill/>
        </p:spPr>
        <p:txBody>
          <a:bodyPr wrap="none" rtlCol="0">
            <a:spAutoFit/>
          </a:bodyPr>
          <a:lstStyle/>
          <a:p>
            <a:pPr marL="463550" lvl="2" indent="-463550">
              <a:buFont typeface="+mj-lt"/>
              <a:buAutoNum type="alphaLcPeriod"/>
            </a:pPr>
            <a:r>
              <a:rPr lang="en-US" dirty="0" smtClean="0">
                <a:latin typeface="+mn-lt"/>
              </a:rPr>
              <a:t>Average Check</a:t>
            </a:r>
          </a:p>
          <a:p>
            <a:pPr marL="463550" lvl="2" indent="-463550">
              <a:buFont typeface="+mj-lt"/>
              <a:buAutoNum type="alphaLcPeriod"/>
            </a:pPr>
            <a:r>
              <a:rPr lang="en-US" dirty="0" smtClean="0">
                <a:latin typeface="+mn-lt"/>
              </a:rPr>
              <a:t>Customer profile</a:t>
            </a:r>
          </a:p>
          <a:p>
            <a:pPr marL="463550" lvl="2" indent="-463550">
              <a:buFont typeface="+mj-lt"/>
              <a:buAutoNum type="alphaLcPeriod"/>
            </a:pPr>
            <a:r>
              <a:rPr lang="en-US" dirty="0" smtClean="0">
                <a:latin typeface="+mn-lt"/>
              </a:rPr>
              <a:t>Competitor Activity</a:t>
            </a:r>
          </a:p>
          <a:p>
            <a:endParaRPr lang="en-US" dirty="0">
              <a:latin typeface="+mn-lt"/>
            </a:endParaRPr>
          </a:p>
        </p:txBody>
      </p:sp>
      <p:sp>
        <p:nvSpPr>
          <p:cNvPr id="19" name="TextBox 18"/>
          <p:cNvSpPr txBox="1"/>
          <p:nvPr/>
        </p:nvSpPr>
        <p:spPr>
          <a:xfrm>
            <a:off x="0" y="4495800"/>
            <a:ext cx="4882747" cy="830997"/>
          </a:xfrm>
          <a:prstGeom prst="rect">
            <a:avLst/>
          </a:prstGeom>
          <a:noFill/>
        </p:spPr>
        <p:txBody>
          <a:bodyPr wrap="none" rtlCol="0">
            <a:spAutoFit/>
          </a:bodyPr>
          <a:lstStyle/>
          <a:p>
            <a:pPr lvl="2" indent="-1085850">
              <a:buNone/>
            </a:pPr>
            <a:r>
              <a:rPr lang="en-US" dirty="0" smtClean="0">
                <a:latin typeface="Arial Black" pitchFamily="34" charset="0"/>
              </a:rPr>
              <a:t>What do you base priorities </a:t>
            </a:r>
          </a:p>
          <a:p>
            <a:pPr lvl="2" indent="-1085850">
              <a:buNone/>
            </a:pPr>
            <a:r>
              <a:rPr lang="en-US" dirty="0" smtClean="0">
                <a:latin typeface="Arial Black" pitchFamily="34" charset="0"/>
              </a:rPr>
              <a:t>on? </a:t>
            </a:r>
          </a:p>
        </p:txBody>
      </p:sp>
      <p:grpSp>
        <p:nvGrpSpPr>
          <p:cNvPr id="20" name="Group 7"/>
          <p:cNvGrpSpPr>
            <a:grpSpLocks/>
          </p:cNvGrpSpPr>
          <p:nvPr/>
        </p:nvGrpSpPr>
        <p:grpSpPr bwMode="auto">
          <a:xfrm>
            <a:off x="5181600" y="1752600"/>
            <a:ext cx="3657600" cy="3630612"/>
            <a:chOff x="3120" y="1161"/>
            <a:chExt cx="2304" cy="2287"/>
          </a:xfrm>
        </p:grpSpPr>
        <p:sp>
          <p:nvSpPr>
            <p:cNvPr id="21"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22"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3"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Pod Optimizer Calculator</a:t>
            </a:r>
            <a:endParaRPr lang="en-US" dirty="0"/>
          </a:p>
        </p:txBody>
      </p:sp>
      <p:sp>
        <p:nvSpPr>
          <p:cNvPr id="3" name="TextBox 2"/>
          <p:cNvSpPr txBox="1"/>
          <p:nvPr/>
        </p:nvSpPr>
        <p:spPr>
          <a:xfrm>
            <a:off x="457200" y="1976735"/>
            <a:ext cx="7772400" cy="461665"/>
          </a:xfrm>
          <a:prstGeom prst="rect">
            <a:avLst/>
          </a:prstGeom>
          <a:noFill/>
        </p:spPr>
        <p:txBody>
          <a:bodyPr wrap="square" rtlCol="0">
            <a:spAutoFit/>
          </a:bodyPr>
          <a:lstStyle/>
          <a:p>
            <a:r>
              <a:rPr lang="en-US" dirty="0" smtClean="0">
                <a:latin typeface="Arial Black" pitchFamily="34" charset="0"/>
              </a:rPr>
              <a:t>H. Total: </a:t>
            </a:r>
          </a:p>
        </p:txBody>
      </p:sp>
      <p:sp>
        <p:nvSpPr>
          <p:cNvPr id="4" name="TextBox 3"/>
          <p:cNvSpPr txBox="1"/>
          <p:nvPr/>
        </p:nvSpPr>
        <p:spPr>
          <a:xfrm>
            <a:off x="457200" y="2598003"/>
            <a:ext cx="6982296" cy="830997"/>
          </a:xfrm>
          <a:prstGeom prst="rect">
            <a:avLst/>
          </a:prstGeom>
          <a:noFill/>
        </p:spPr>
        <p:txBody>
          <a:bodyPr wrap="none" rtlCol="0">
            <a:spAutoFit/>
          </a:bodyPr>
          <a:lstStyle/>
          <a:p>
            <a:r>
              <a:rPr lang="en-US" dirty="0" smtClean="0">
                <a:latin typeface="Arial Black" pitchFamily="34" charset="0"/>
              </a:rPr>
              <a:t>=Drive time + Sales + Competition +RGM</a:t>
            </a:r>
          </a:p>
          <a:p>
            <a:endParaRPr lang="en-US" dirty="0"/>
          </a:p>
        </p:txBody>
      </p:sp>
      <p:sp>
        <p:nvSpPr>
          <p:cNvPr id="5" name="TextBox 4"/>
          <p:cNvSpPr txBox="1"/>
          <p:nvPr/>
        </p:nvSpPr>
        <p:spPr>
          <a:xfrm>
            <a:off x="685800" y="3787676"/>
            <a:ext cx="1963936" cy="2308324"/>
          </a:xfrm>
          <a:prstGeom prst="rect">
            <a:avLst/>
          </a:prstGeom>
          <a:noFill/>
        </p:spPr>
        <p:txBody>
          <a:bodyPr wrap="none" rtlCol="0">
            <a:spAutoFit/>
          </a:bodyPr>
          <a:lstStyle/>
          <a:p>
            <a:pPr marL="514350" indent="-514350">
              <a:buAutoNum type="romanUcPeriod"/>
            </a:pPr>
            <a:r>
              <a:rPr lang="en-US" dirty="0" smtClean="0">
                <a:latin typeface="Arial Black" pitchFamily="34" charset="0"/>
              </a:rPr>
              <a:t>Score:</a:t>
            </a:r>
          </a:p>
          <a:p>
            <a:pPr marL="514350" indent="-514350"/>
            <a:r>
              <a:rPr lang="en-US" dirty="0" smtClean="0">
                <a:latin typeface="Arial Black" pitchFamily="34" charset="0"/>
              </a:rPr>
              <a:t>      </a:t>
            </a:r>
          </a:p>
          <a:p>
            <a:pPr marL="514350" indent="-514350"/>
            <a:r>
              <a:rPr lang="en-US" dirty="0" smtClean="0">
                <a:latin typeface="Arial Black" pitchFamily="34" charset="0"/>
              </a:rPr>
              <a:t>	= Total </a:t>
            </a:r>
          </a:p>
          <a:p>
            <a:pPr lvl="1"/>
            <a:r>
              <a:rPr lang="en-US" dirty="0" smtClean="0">
                <a:latin typeface="Arial Black" pitchFamily="34" charset="0"/>
              </a:rPr>
              <a:t>      4</a:t>
            </a:r>
          </a:p>
          <a:p>
            <a:pPr lvl="1"/>
            <a:endParaRPr lang="en-US" dirty="0" smtClean="0">
              <a:latin typeface="Arial Black" pitchFamily="34" charset="0"/>
            </a:endParaRPr>
          </a:p>
          <a:p>
            <a:endParaRPr lang="en-US" dirty="0">
              <a:latin typeface="Arial Black" pitchFamily="34" charset="0"/>
            </a:endParaRPr>
          </a:p>
        </p:txBody>
      </p:sp>
      <p:cxnSp>
        <p:nvCxnSpPr>
          <p:cNvPr id="7" name="Straight Connector 6"/>
          <p:cNvCxnSpPr/>
          <p:nvPr/>
        </p:nvCxnSpPr>
        <p:spPr>
          <a:xfrm>
            <a:off x="1600200" y="4953000"/>
            <a:ext cx="838200" cy="0"/>
          </a:xfrm>
          <a:prstGeom prst="line">
            <a:avLst/>
          </a:prstGeom>
          <a:ln w="12700"/>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818144"/>
            <a:ext cx="3921715" cy="2677656"/>
          </a:xfrm>
          <a:prstGeom prst="rect">
            <a:avLst/>
          </a:prstGeom>
          <a:noFill/>
        </p:spPr>
        <p:txBody>
          <a:bodyPr wrap="none" rtlCol="0">
            <a:spAutoFit/>
          </a:bodyPr>
          <a:lstStyle/>
          <a:p>
            <a:r>
              <a:rPr lang="en-US" dirty="0" smtClean="0">
                <a:latin typeface="Arial Black" pitchFamily="34" charset="0"/>
              </a:rPr>
              <a:t>J.   Priority:</a:t>
            </a:r>
          </a:p>
          <a:p>
            <a:pPr lvl="1"/>
            <a:endParaRPr lang="en-US" dirty="0" smtClean="0">
              <a:latin typeface="Arial Black" pitchFamily="34" charset="0"/>
            </a:endParaRPr>
          </a:p>
          <a:p>
            <a:pPr lvl="1"/>
            <a:r>
              <a:rPr lang="en-US" dirty="0" smtClean="0">
                <a:latin typeface="Arial Black" pitchFamily="34" charset="0"/>
              </a:rPr>
              <a:t>3 &amp; more	Hot</a:t>
            </a:r>
          </a:p>
          <a:p>
            <a:pPr lvl="1"/>
            <a:r>
              <a:rPr lang="en-US" dirty="0" smtClean="0">
                <a:latin typeface="Arial Black" pitchFamily="34" charset="0"/>
              </a:rPr>
              <a:t>2 to 2.99	Warm</a:t>
            </a:r>
          </a:p>
          <a:p>
            <a:pPr lvl="1"/>
            <a:r>
              <a:rPr lang="en-US" dirty="0" smtClean="0">
                <a:latin typeface="Arial Black" pitchFamily="34" charset="0"/>
              </a:rPr>
              <a:t>1 to 1.99	Tepid</a:t>
            </a:r>
          </a:p>
          <a:p>
            <a:pPr lvl="1"/>
            <a:r>
              <a:rPr lang="en-US" dirty="0" smtClean="0">
                <a:latin typeface="Arial Black" pitchFamily="34" charset="0"/>
              </a:rPr>
              <a:t>&lt;1		         Cold</a:t>
            </a:r>
          </a:p>
          <a:p>
            <a:endParaRPr lang="en-US" dirty="0">
              <a:latin typeface="Arial Black" pitchFamily="34" charset="0"/>
            </a:endParaRPr>
          </a:p>
        </p:txBody>
      </p:sp>
      <p:sp>
        <p:nvSpPr>
          <p:cNvPr id="5" name="Title 1"/>
          <p:cNvSpPr>
            <a:spLocks noGrp="1"/>
          </p:cNvSpPr>
          <p:nvPr>
            <p:ph type="title"/>
          </p:nvPr>
        </p:nvSpPr>
        <p:spPr/>
        <p:txBody>
          <a:bodyPr/>
          <a:lstStyle/>
          <a:p>
            <a:r>
              <a:rPr lang="en-US" dirty="0" smtClean="0"/>
              <a:t>Pod Optimizer Calculator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p:txBody>
          <a:bodyPr/>
          <a:lstStyle/>
          <a:p>
            <a:r>
              <a:rPr lang="en-US" dirty="0" smtClean="0"/>
              <a:t>Own The Zone</a:t>
            </a:r>
          </a:p>
        </p:txBody>
      </p:sp>
      <p:sp>
        <p:nvSpPr>
          <p:cNvPr id="3075" name="Subtitle 4"/>
          <p:cNvSpPr>
            <a:spLocks noGrp="1"/>
          </p:cNvSpPr>
          <p:nvPr>
            <p:ph type="subTitle" idx="1"/>
          </p:nvPr>
        </p:nvSpPr>
        <p:spPr/>
        <p:txBody>
          <a:bodyPr/>
          <a:lstStyle/>
          <a:p>
            <a:r>
              <a:rPr lang="en-US" dirty="0" smtClean="0"/>
              <a:t>Trade zone Supremacy</a:t>
            </a:r>
          </a:p>
        </p:txBody>
      </p:sp>
      <p:pic>
        <p:nvPicPr>
          <p:cNvPr id="5" name="Picture 3"/>
          <p:cNvPicPr>
            <a:picLocks noChangeAspect="1" noChangeArrowheads="1"/>
          </p:cNvPicPr>
          <p:nvPr/>
        </p:nvPicPr>
        <p:blipFill>
          <a:blip r:embed="rId3" cstate="email"/>
          <a:srcRect/>
          <a:stretch>
            <a:fillRect/>
          </a:stretch>
        </p:blipFill>
        <p:spPr bwMode="auto">
          <a:xfrm>
            <a:off x="5105400" y="4572000"/>
            <a:ext cx="3810000" cy="861785"/>
          </a:xfrm>
          <a:prstGeom prst="rect">
            <a:avLst/>
          </a:prstGeom>
          <a:noFill/>
          <a:ln w="9525">
            <a:noFill/>
            <a:miter lim="800000"/>
            <a:headEnd/>
            <a:tailEnd/>
          </a:ln>
        </p:spPr>
      </p:pic>
    </p:spTree>
  </p:cSld>
  <p:clrMapOvr>
    <a:masterClrMapping/>
  </p:clrMapOvr>
  <p:transition advTm="3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Pod Optimizer Calculator</a:t>
            </a:r>
            <a:endParaRPr lang="en-US" dirty="0"/>
          </a:p>
        </p:txBody>
      </p:sp>
      <p:pic>
        <p:nvPicPr>
          <p:cNvPr id="4" name="Picture 2"/>
          <p:cNvPicPr>
            <a:picLocks noChangeAspect="1" noChangeArrowheads="1"/>
          </p:cNvPicPr>
          <p:nvPr/>
        </p:nvPicPr>
        <p:blipFill>
          <a:blip r:embed="rId3" cstate="print"/>
          <a:srcRect l="6598" t="3030"/>
          <a:stretch>
            <a:fillRect/>
          </a:stretch>
        </p:blipFill>
        <p:spPr bwMode="auto">
          <a:xfrm>
            <a:off x="23135" y="1524000"/>
            <a:ext cx="9120865" cy="53203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out come of the Pod Optimizer</a:t>
            </a:r>
            <a:endParaRPr lang="en-US" dirty="0"/>
          </a:p>
        </p:txBody>
      </p:sp>
      <p:sp>
        <p:nvSpPr>
          <p:cNvPr id="3" name="TextBox 2"/>
          <p:cNvSpPr txBox="1"/>
          <p:nvPr/>
        </p:nvSpPr>
        <p:spPr>
          <a:xfrm>
            <a:off x="152400" y="2286000"/>
            <a:ext cx="3886200" cy="3046988"/>
          </a:xfrm>
          <a:prstGeom prst="rect">
            <a:avLst/>
          </a:prstGeom>
          <a:noFill/>
          <a:ln>
            <a:solidFill>
              <a:srgbClr val="993300"/>
            </a:solidFill>
          </a:ln>
        </p:spPr>
        <p:txBody>
          <a:bodyPr wrap="square" rtlCol="0">
            <a:spAutoFit/>
          </a:bodyPr>
          <a:lstStyle/>
          <a:p>
            <a:r>
              <a:rPr lang="en-US" dirty="0" smtClean="0">
                <a:latin typeface="Arial Black" pitchFamily="34" charset="0"/>
              </a:rPr>
              <a:t>K. # of leaflets per             	HH per month:</a:t>
            </a:r>
          </a:p>
          <a:p>
            <a:pPr lvl="1"/>
            <a:endParaRPr lang="en-US" dirty="0" smtClean="0">
              <a:latin typeface="Arial Black" pitchFamily="34" charset="0"/>
            </a:endParaRPr>
          </a:p>
          <a:p>
            <a:pPr lvl="1"/>
            <a:r>
              <a:rPr lang="en-US" dirty="0" smtClean="0">
                <a:latin typeface="+mj-lt"/>
              </a:rPr>
              <a:t>Hot		2</a:t>
            </a:r>
          </a:p>
          <a:p>
            <a:pPr lvl="1"/>
            <a:r>
              <a:rPr lang="en-US" dirty="0" smtClean="0">
                <a:latin typeface="+mj-lt"/>
              </a:rPr>
              <a:t>Warm		2</a:t>
            </a:r>
          </a:p>
          <a:p>
            <a:pPr lvl="1"/>
            <a:r>
              <a:rPr lang="en-US" dirty="0" smtClean="0">
                <a:latin typeface="+mj-lt"/>
              </a:rPr>
              <a:t>Tepid		0</a:t>
            </a:r>
          </a:p>
          <a:p>
            <a:pPr lvl="1"/>
            <a:r>
              <a:rPr lang="en-US" dirty="0" smtClean="0">
                <a:latin typeface="+mj-lt"/>
              </a:rPr>
              <a:t>Cold		0</a:t>
            </a:r>
          </a:p>
          <a:p>
            <a:endParaRPr lang="en-US" dirty="0">
              <a:latin typeface="Arial Black" pitchFamily="34" charset="0"/>
            </a:endParaRPr>
          </a:p>
        </p:txBody>
      </p:sp>
      <p:sp>
        <p:nvSpPr>
          <p:cNvPr id="4" name="TextBox 3"/>
          <p:cNvSpPr txBox="1"/>
          <p:nvPr/>
        </p:nvSpPr>
        <p:spPr>
          <a:xfrm>
            <a:off x="4343400" y="2287012"/>
            <a:ext cx="4419600" cy="3046988"/>
          </a:xfrm>
          <a:prstGeom prst="rect">
            <a:avLst/>
          </a:prstGeom>
          <a:noFill/>
          <a:ln>
            <a:solidFill>
              <a:srgbClr val="993300"/>
            </a:solidFill>
          </a:ln>
        </p:spPr>
        <p:txBody>
          <a:bodyPr wrap="square" rtlCol="0">
            <a:spAutoFit/>
          </a:bodyPr>
          <a:lstStyle/>
          <a:p>
            <a:r>
              <a:rPr lang="en-US" dirty="0" smtClean="0">
                <a:latin typeface="Arial Black" pitchFamily="34" charset="0"/>
              </a:rPr>
              <a:t>L.    # of leaflets per           	pod per month:</a:t>
            </a:r>
          </a:p>
          <a:p>
            <a:pPr lvl="1"/>
            <a:endParaRPr lang="en-US" dirty="0" smtClean="0">
              <a:latin typeface="Arial Black" pitchFamily="34" charset="0"/>
            </a:endParaRPr>
          </a:p>
          <a:p>
            <a:pPr lvl="1"/>
            <a:r>
              <a:rPr lang="en-US" dirty="0" smtClean="0">
                <a:latin typeface="+mj-lt"/>
              </a:rPr>
              <a:t>Hot	2 X HH in Pod</a:t>
            </a:r>
          </a:p>
          <a:p>
            <a:pPr lvl="1"/>
            <a:r>
              <a:rPr lang="en-US" dirty="0" smtClean="0">
                <a:latin typeface="+mj-lt"/>
              </a:rPr>
              <a:t>Warm	2 X HH in Pod</a:t>
            </a:r>
          </a:p>
          <a:p>
            <a:pPr lvl="1"/>
            <a:r>
              <a:rPr lang="en-US" dirty="0" smtClean="0">
                <a:latin typeface="+mj-lt"/>
              </a:rPr>
              <a:t>Tepid	0 X HH in Pod</a:t>
            </a:r>
          </a:p>
          <a:p>
            <a:pPr lvl="1"/>
            <a:r>
              <a:rPr lang="en-US" dirty="0" smtClean="0">
                <a:latin typeface="+mj-lt"/>
              </a:rPr>
              <a:t>Cold	0 X HH in Pod</a:t>
            </a:r>
          </a:p>
          <a:p>
            <a:endParaRPr lang="en-US" dirty="0">
              <a:latin typeface="Arial Black" pitchFamily="34" charset="0"/>
            </a:endParaRPr>
          </a:p>
        </p:txBody>
      </p:sp>
      <p:sp>
        <p:nvSpPr>
          <p:cNvPr id="6" name="TextBox 5"/>
          <p:cNvSpPr txBox="1"/>
          <p:nvPr/>
        </p:nvSpPr>
        <p:spPr>
          <a:xfrm>
            <a:off x="76200" y="5862935"/>
            <a:ext cx="9062994" cy="461665"/>
          </a:xfrm>
          <a:prstGeom prst="rect">
            <a:avLst/>
          </a:prstGeom>
          <a:noFill/>
        </p:spPr>
        <p:txBody>
          <a:bodyPr wrap="none" rtlCol="0">
            <a:spAutoFit/>
          </a:bodyPr>
          <a:lstStyle/>
          <a:p>
            <a:r>
              <a:rPr lang="en-US" dirty="0" smtClean="0">
                <a:latin typeface="Arial Black" pitchFamily="34" charset="0"/>
              </a:rPr>
              <a:t>How do we use the pod optimizer to increase sales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4495800"/>
            <a:ext cx="8686800" cy="1101725"/>
          </a:xfrm>
        </p:spPr>
        <p:txBody>
          <a:bodyPr/>
          <a:lstStyle/>
          <a:p>
            <a:r>
              <a:rPr lang="en-US" dirty="0" smtClean="0"/>
              <a:t>Leafleting</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141412"/>
          </a:xfrm>
        </p:spPr>
        <p:txBody>
          <a:bodyPr/>
          <a:lstStyle/>
          <a:p>
            <a:r>
              <a:rPr lang="en-US" dirty="0" smtClean="0"/>
              <a:t>What are the various leafleting activities?</a:t>
            </a:r>
            <a:endParaRPr lang="en-US" dirty="0"/>
          </a:p>
        </p:txBody>
      </p:sp>
      <p:sp>
        <p:nvSpPr>
          <p:cNvPr id="8" name="TextBox 7"/>
          <p:cNvSpPr txBox="1"/>
          <p:nvPr/>
        </p:nvSpPr>
        <p:spPr>
          <a:xfrm>
            <a:off x="670560" y="1690914"/>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4" name="TextBox 13"/>
          <p:cNvSpPr txBox="1"/>
          <p:nvPr/>
        </p:nvSpPr>
        <p:spPr>
          <a:xfrm>
            <a:off x="2362200" y="1706880"/>
            <a:ext cx="201168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Leafleting Activities</a:t>
            </a:r>
            <a:endParaRPr lang="en-US" sz="1200" b="1" dirty="0">
              <a:solidFill>
                <a:srgbClr val="FFFFFF"/>
              </a:solidFill>
              <a:latin typeface="+mn-lt"/>
            </a:endParaRPr>
          </a:p>
        </p:txBody>
      </p:sp>
      <p:grpSp>
        <p:nvGrpSpPr>
          <p:cNvPr id="20" name="Group 19"/>
          <p:cNvGrpSpPr/>
          <p:nvPr/>
        </p:nvGrpSpPr>
        <p:grpSpPr>
          <a:xfrm>
            <a:off x="914400" y="2209800"/>
            <a:ext cx="6781800" cy="4495800"/>
            <a:chOff x="914400" y="2133600"/>
            <a:chExt cx="6705600" cy="4572000"/>
          </a:xfrm>
        </p:grpSpPr>
        <p:graphicFrame>
          <p:nvGraphicFramePr>
            <p:cNvPr id="19" name="Diagram 18"/>
            <p:cNvGraphicFramePr/>
            <p:nvPr/>
          </p:nvGraphicFramePr>
          <p:xfrm>
            <a:off x="914400" y="2133600"/>
            <a:ext cx="6705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5"/>
            <p:cNvPicPr>
              <a:picLocks noChangeAspect="1" noChangeArrowheads="1"/>
            </p:cNvPicPr>
            <p:nvPr/>
          </p:nvPicPr>
          <p:blipFill>
            <a:blip r:embed="rId8" cstate="email"/>
            <a:srcRect/>
            <a:stretch>
              <a:fillRect/>
            </a:stretch>
          </p:blipFill>
          <p:spPr bwMode="auto">
            <a:xfrm>
              <a:off x="3048000" y="3810000"/>
              <a:ext cx="2555968" cy="12954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305800" cy="1141412"/>
          </a:xfrm>
        </p:spPr>
        <p:txBody>
          <a:bodyPr/>
          <a:lstStyle/>
          <a:p>
            <a:r>
              <a:rPr lang="en-US" dirty="0" smtClean="0"/>
              <a:t>How is door to door leafleting done? </a:t>
            </a:r>
            <a:endParaRPr lang="en-US" dirty="0"/>
          </a:p>
        </p:txBody>
      </p:sp>
      <p:sp>
        <p:nvSpPr>
          <p:cNvPr id="8" name="TextBox 7"/>
          <p:cNvSpPr txBox="1"/>
          <p:nvPr/>
        </p:nvSpPr>
        <p:spPr>
          <a:xfrm>
            <a:off x="670560" y="1704813"/>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4" name="TextBox 13"/>
          <p:cNvSpPr txBox="1"/>
          <p:nvPr/>
        </p:nvSpPr>
        <p:spPr>
          <a:xfrm>
            <a:off x="2362200" y="1706880"/>
            <a:ext cx="201168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Leafleting Activities</a:t>
            </a:r>
            <a:endParaRPr lang="en-US" sz="1200" b="1" dirty="0">
              <a:solidFill>
                <a:srgbClr val="FFFFFF"/>
              </a:solidFill>
              <a:latin typeface="+mn-lt"/>
            </a:endParaRPr>
          </a:p>
        </p:txBody>
      </p:sp>
      <p:sp>
        <p:nvSpPr>
          <p:cNvPr id="12" name="TextBox 11"/>
          <p:cNvSpPr txBox="1"/>
          <p:nvPr/>
        </p:nvSpPr>
        <p:spPr>
          <a:xfrm>
            <a:off x="108858" y="3881735"/>
            <a:ext cx="8234947" cy="461665"/>
          </a:xfrm>
          <a:prstGeom prst="rect">
            <a:avLst/>
          </a:prstGeom>
          <a:noFill/>
        </p:spPr>
        <p:txBody>
          <a:bodyPr wrap="square" rtlCol="0">
            <a:spAutoFit/>
          </a:bodyPr>
          <a:lstStyle/>
          <a:p>
            <a:r>
              <a:rPr lang="en-US" dirty="0" smtClean="0">
                <a:latin typeface="Arial Black" pitchFamily="34" charset="0"/>
              </a:rPr>
              <a:t>4. Leaflets are dropped by the team - </a:t>
            </a:r>
            <a:endParaRPr lang="en-US" dirty="0">
              <a:latin typeface="Arial Black" pitchFamily="34" charset="0"/>
            </a:endParaRPr>
          </a:p>
        </p:txBody>
      </p:sp>
      <p:sp>
        <p:nvSpPr>
          <p:cNvPr id="11" name="TextBox 10"/>
          <p:cNvSpPr txBox="1"/>
          <p:nvPr/>
        </p:nvSpPr>
        <p:spPr>
          <a:xfrm>
            <a:off x="164068" y="5253335"/>
            <a:ext cx="7869590" cy="461665"/>
          </a:xfrm>
          <a:prstGeom prst="rect">
            <a:avLst/>
          </a:prstGeom>
          <a:noFill/>
        </p:spPr>
        <p:txBody>
          <a:bodyPr wrap="none" rtlCol="0">
            <a:spAutoFit/>
          </a:bodyPr>
          <a:lstStyle/>
          <a:p>
            <a:r>
              <a:rPr lang="en-US" dirty="0" smtClean="0">
                <a:latin typeface="Arial Black" pitchFamily="34" charset="0"/>
              </a:rPr>
              <a:t>5. Leafleting team to be attired in full uniform</a:t>
            </a:r>
            <a:endParaRPr lang="en-US" dirty="0">
              <a:latin typeface="Arial Black" pitchFamily="34" charset="0"/>
            </a:endParaRPr>
          </a:p>
        </p:txBody>
      </p:sp>
      <p:sp>
        <p:nvSpPr>
          <p:cNvPr id="15" name="TextBox 14"/>
          <p:cNvSpPr txBox="1"/>
          <p:nvPr/>
        </p:nvSpPr>
        <p:spPr>
          <a:xfrm>
            <a:off x="108858" y="2286000"/>
            <a:ext cx="7921143" cy="461665"/>
          </a:xfrm>
          <a:prstGeom prst="rect">
            <a:avLst/>
          </a:prstGeom>
          <a:noFill/>
        </p:spPr>
        <p:txBody>
          <a:bodyPr wrap="none" rtlCol="0">
            <a:spAutoFit/>
          </a:bodyPr>
          <a:lstStyle/>
          <a:p>
            <a:r>
              <a:rPr lang="en-US" dirty="0" smtClean="0">
                <a:latin typeface="Arial Black" pitchFamily="34" charset="0"/>
              </a:rPr>
              <a:t>1. 2-3 riders to be scheduled for this activity</a:t>
            </a:r>
            <a:endParaRPr lang="en-US" dirty="0">
              <a:latin typeface="Arial Black" pitchFamily="34" charset="0"/>
            </a:endParaRPr>
          </a:p>
        </p:txBody>
      </p:sp>
      <p:sp>
        <p:nvSpPr>
          <p:cNvPr id="16" name="TextBox 15"/>
          <p:cNvSpPr txBox="1"/>
          <p:nvPr/>
        </p:nvSpPr>
        <p:spPr>
          <a:xfrm>
            <a:off x="108858" y="2819400"/>
            <a:ext cx="7444217" cy="461665"/>
          </a:xfrm>
          <a:prstGeom prst="rect">
            <a:avLst/>
          </a:prstGeom>
          <a:noFill/>
        </p:spPr>
        <p:txBody>
          <a:bodyPr wrap="none" rtlCol="0">
            <a:spAutoFit/>
          </a:bodyPr>
          <a:lstStyle/>
          <a:p>
            <a:r>
              <a:rPr lang="en-US" dirty="0" smtClean="0">
                <a:latin typeface="Arial Black" pitchFamily="34" charset="0"/>
              </a:rPr>
              <a:t>2. Each rider can do 60-90 leaflets per hour</a:t>
            </a:r>
            <a:endParaRPr lang="en-US" dirty="0">
              <a:latin typeface="Arial Black" pitchFamily="34" charset="0"/>
            </a:endParaRPr>
          </a:p>
        </p:txBody>
      </p:sp>
      <p:sp>
        <p:nvSpPr>
          <p:cNvPr id="17" name="TextBox 16"/>
          <p:cNvSpPr txBox="1"/>
          <p:nvPr/>
        </p:nvSpPr>
        <p:spPr>
          <a:xfrm>
            <a:off x="132241" y="3348335"/>
            <a:ext cx="7296100" cy="461665"/>
          </a:xfrm>
          <a:prstGeom prst="rect">
            <a:avLst/>
          </a:prstGeom>
          <a:noFill/>
        </p:spPr>
        <p:txBody>
          <a:bodyPr wrap="none" rtlCol="0">
            <a:spAutoFit/>
          </a:bodyPr>
          <a:lstStyle/>
          <a:p>
            <a:r>
              <a:rPr lang="en-US" dirty="0" smtClean="0">
                <a:latin typeface="Arial Black" pitchFamily="34" charset="0"/>
              </a:rPr>
              <a:t>3. Riders are scheduled for 60-90 minutes </a:t>
            </a:r>
            <a:endParaRPr lang="en-US" dirty="0">
              <a:latin typeface="Arial Black" pitchFamily="34" charset="0"/>
            </a:endParaRPr>
          </a:p>
        </p:txBody>
      </p:sp>
      <p:sp>
        <p:nvSpPr>
          <p:cNvPr id="18" name="TextBox 17"/>
          <p:cNvSpPr txBox="1"/>
          <p:nvPr/>
        </p:nvSpPr>
        <p:spPr>
          <a:xfrm>
            <a:off x="1704212" y="4343400"/>
            <a:ext cx="4458272" cy="461665"/>
          </a:xfrm>
          <a:prstGeom prst="rect">
            <a:avLst/>
          </a:prstGeom>
          <a:noFill/>
        </p:spPr>
        <p:txBody>
          <a:bodyPr wrap="none" rtlCol="0">
            <a:spAutoFit/>
          </a:bodyPr>
          <a:lstStyle/>
          <a:p>
            <a:pPr marL="457200" indent="-457200">
              <a:buAutoNum type="alphaLcPeriod"/>
            </a:pPr>
            <a:r>
              <a:rPr lang="en-US" dirty="0" smtClean="0">
                <a:latin typeface="Arial Black" pitchFamily="34" charset="0"/>
              </a:rPr>
              <a:t>Slipped under the door</a:t>
            </a:r>
          </a:p>
        </p:txBody>
      </p:sp>
      <p:sp>
        <p:nvSpPr>
          <p:cNvPr id="19" name="TextBox 18"/>
          <p:cNvSpPr txBox="1"/>
          <p:nvPr/>
        </p:nvSpPr>
        <p:spPr>
          <a:xfrm>
            <a:off x="1740584" y="4719935"/>
            <a:ext cx="4540474" cy="461665"/>
          </a:xfrm>
          <a:prstGeom prst="rect">
            <a:avLst/>
          </a:prstGeom>
          <a:noFill/>
        </p:spPr>
        <p:txBody>
          <a:bodyPr wrap="none" rtlCol="0">
            <a:spAutoFit/>
          </a:bodyPr>
          <a:lstStyle/>
          <a:p>
            <a:pPr marL="457200" indent="-457200"/>
            <a:r>
              <a:rPr lang="en-US" dirty="0" smtClean="0">
                <a:latin typeface="Arial Black" pitchFamily="34" charset="0"/>
              </a:rPr>
              <a:t>b. Posted in the letter box</a:t>
            </a:r>
          </a:p>
        </p:txBody>
      </p:sp>
      <p:sp>
        <p:nvSpPr>
          <p:cNvPr id="20" name="TextBox 19"/>
          <p:cNvSpPr txBox="1"/>
          <p:nvPr/>
        </p:nvSpPr>
        <p:spPr>
          <a:xfrm>
            <a:off x="185058" y="5786735"/>
            <a:ext cx="5456174" cy="461665"/>
          </a:xfrm>
          <a:prstGeom prst="rect">
            <a:avLst/>
          </a:prstGeom>
          <a:noFill/>
        </p:spPr>
        <p:txBody>
          <a:bodyPr wrap="none" rtlCol="0">
            <a:spAutoFit/>
          </a:bodyPr>
          <a:lstStyle/>
          <a:p>
            <a:r>
              <a:rPr lang="en-US" dirty="0" smtClean="0">
                <a:latin typeface="Arial Black" pitchFamily="34" charset="0"/>
              </a:rPr>
              <a:t>6. Cover all HOT &amp; WARM pods </a:t>
            </a:r>
            <a:endParaRPr lang="en-US" dirty="0">
              <a:latin typeface="Arial Black" pitchFamily="34" charset="0"/>
            </a:endParaRPr>
          </a:p>
        </p:txBody>
      </p:sp>
      <p:grpSp>
        <p:nvGrpSpPr>
          <p:cNvPr id="21" name="Group 20"/>
          <p:cNvGrpSpPr/>
          <p:nvPr/>
        </p:nvGrpSpPr>
        <p:grpSpPr>
          <a:xfrm>
            <a:off x="7662593" y="1219200"/>
            <a:ext cx="1329007" cy="1329007"/>
            <a:chOff x="2666997" y="0"/>
            <a:chExt cx="1329007" cy="1329007"/>
          </a:xfrm>
          <a:scene3d>
            <a:camera prst="orthographicFront"/>
            <a:lightRig rig="threePt" dir="t">
              <a:rot lat="0" lon="0" rev="7500000"/>
            </a:lightRig>
          </a:scene3d>
        </p:grpSpPr>
        <p:sp>
          <p:nvSpPr>
            <p:cNvPr id="22" name="Oval 21"/>
            <p:cNvSpPr/>
            <p:nvPr/>
          </p:nvSpPr>
          <p:spPr>
            <a:xfrm>
              <a:off x="2666997" y="0"/>
              <a:ext cx="1329007" cy="1329007"/>
            </a:xfrm>
            <a:prstGeom prst="ellipse">
              <a:avLst/>
            </a:prstGeom>
            <a:sp3d prstMaterial="plastic">
              <a:bevelT w="127000" h="25400" prst="relaxedInset"/>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3" name="Oval 4"/>
            <p:cNvSpPr/>
            <p:nvPr/>
          </p:nvSpPr>
          <p:spPr>
            <a:xfrm>
              <a:off x="2861626" y="194628"/>
              <a:ext cx="939749" cy="93975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DOOR TO DOOR</a:t>
              </a:r>
              <a:endParaRPr lang="en-US" sz="1600" kern="1200" dirty="0"/>
            </a:p>
          </p:txBody>
        </p:sp>
      </p:grpSp>
      <p:sp>
        <p:nvSpPr>
          <p:cNvPr id="24" name="TextBox 23"/>
          <p:cNvSpPr txBox="1"/>
          <p:nvPr/>
        </p:nvSpPr>
        <p:spPr>
          <a:xfrm>
            <a:off x="182626" y="6243935"/>
            <a:ext cx="6822380" cy="461665"/>
          </a:xfrm>
          <a:prstGeom prst="rect">
            <a:avLst/>
          </a:prstGeom>
          <a:noFill/>
        </p:spPr>
        <p:txBody>
          <a:bodyPr wrap="none" rtlCol="0">
            <a:spAutoFit/>
          </a:bodyPr>
          <a:lstStyle/>
          <a:p>
            <a:r>
              <a:rPr lang="en-US" dirty="0" smtClean="0">
                <a:latin typeface="Arial Black" pitchFamily="34" charset="0"/>
              </a:rPr>
              <a:t>7. Display leaflets on RWA notice board</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7" grpId="0"/>
      <p:bldP spid="18" grpId="0"/>
      <p:bldP spid="19" grpId="0"/>
      <p:bldP spid="20" grpId="0"/>
      <p:bldP spid="2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4572000" y="3893460"/>
            <a:ext cx="4495800" cy="2583540"/>
            <a:chOff x="-3328552" y="437016"/>
            <a:chExt cx="4800601" cy="2119313"/>
          </a:xfrm>
        </p:grpSpPr>
        <p:grpSp>
          <p:nvGrpSpPr>
            <p:cNvPr id="35" name="Group 62"/>
            <p:cNvGrpSpPr/>
            <p:nvPr/>
          </p:nvGrpSpPr>
          <p:grpSpPr>
            <a:xfrm>
              <a:off x="-3328552" y="437016"/>
              <a:ext cx="4800601" cy="2119313"/>
              <a:chOff x="2894632" y="1474788"/>
              <a:chExt cx="5745163" cy="5167313"/>
            </a:xfrm>
          </p:grpSpPr>
          <p:pic>
            <p:nvPicPr>
              <p:cNvPr id="37" name="Picture 9" descr="Camouflage Woodland.jpg"/>
              <p:cNvPicPr>
                <a:picLocks noChangeAspect="1"/>
              </p:cNvPicPr>
              <p:nvPr/>
            </p:nvPicPr>
            <p:blipFill>
              <a:blip r:embed="rId3" cstate="print"/>
              <a:srcRect/>
              <a:stretch>
                <a:fillRect/>
              </a:stretch>
            </p:blipFill>
            <p:spPr bwMode="auto">
              <a:xfrm>
                <a:off x="2894632" y="1474788"/>
                <a:ext cx="5745163" cy="5167313"/>
              </a:xfrm>
              <a:prstGeom prst="rect">
                <a:avLst/>
              </a:prstGeom>
              <a:noFill/>
              <a:ln w="9525">
                <a:noFill/>
                <a:miter lim="800000"/>
                <a:headEnd/>
                <a:tailEnd/>
              </a:ln>
            </p:spPr>
          </p:pic>
          <p:sp>
            <p:nvSpPr>
              <p:cNvPr id="38" name="Rectangle 37"/>
              <p:cNvSpPr/>
              <p:nvPr/>
            </p:nvSpPr>
            <p:spPr>
              <a:xfrm>
                <a:off x="3048000" y="1602581"/>
                <a:ext cx="5410200" cy="4876801"/>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sz="2000" dirty="0"/>
              </a:p>
            </p:txBody>
          </p:sp>
        </p:grpSp>
        <p:sp>
          <p:nvSpPr>
            <p:cNvPr id="36"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400" b="0" i="0" u="none" strike="noStrike" kern="1200" cap="none" spc="0" normalizeH="0" baseline="0" noProof="0" dirty="0" smtClean="0">
                <a:ln>
                  <a:noFill/>
                </a:ln>
                <a:effectLst/>
                <a:uLnTx/>
                <a:uFillTx/>
                <a:latin typeface="+mn-lt"/>
                <a:ea typeface="+mn-ea"/>
                <a:cs typeface="+mn-cs"/>
              </a:endParaRPr>
            </a:p>
          </p:txBody>
        </p:sp>
      </p:grpSp>
      <p:grpSp>
        <p:nvGrpSpPr>
          <p:cNvPr id="22" name="Group 21"/>
          <p:cNvGrpSpPr/>
          <p:nvPr/>
        </p:nvGrpSpPr>
        <p:grpSpPr>
          <a:xfrm>
            <a:off x="76200" y="3886200"/>
            <a:ext cx="4419600" cy="2583540"/>
            <a:chOff x="-3328552" y="437016"/>
            <a:chExt cx="4800601" cy="2119313"/>
          </a:xfrm>
        </p:grpSpPr>
        <p:grpSp>
          <p:nvGrpSpPr>
            <p:cNvPr id="23" name="Group 62"/>
            <p:cNvGrpSpPr/>
            <p:nvPr/>
          </p:nvGrpSpPr>
          <p:grpSpPr>
            <a:xfrm>
              <a:off x="-3328552" y="437016"/>
              <a:ext cx="4800601" cy="2119313"/>
              <a:chOff x="2894632" y="1474788"/>
              <a:chExt cx="5745163" cy="5167313"/>
            </a:xfrm>
          </p:grpSpPr>
          <p:pic>
            <p:nvPicPr>
              <p:cNvPr id="25" name="Picture 9" descr="Camouflage Woodland.jpg"/>
              <p:cNvPicPr>
                <a:picLocks noChangeAspect="1"/>
              </p:cNvPicPr>
              <p:nvPr/>
            </p:nvPicPr>
            <p:blipFill>
              <a:blip r:embed="rId3" cstate="print"/>
              <a:srcRect/>
              <a:stretch>
                <a:fillRect/>
              </a:stretch>
            </p:blipFill>
            <p:spPr bwMode="auto">
              <a:xfrm>
                <a:off x="2894632" y="1474788"/>
                <a:ext cx="5745163" cy="5167313"/>
              </a:xfrm>
              <a:prstGeom prst="rect">
                <a:avLst/>
              </a:prstGeom>
              <a:noFill/>
              <a:ln w="9525">
                <a:noFill/>
                <a:miter lim="800000"/>
                <a:headEnd/>
                <a:tailEnd/>
              </a:ln>
            </p:spPr>
          </p:pic>
          <p:sp>
            <p:nvSpPr>
              <p:cNvPr id="26" name="Rectangle 25"/>
              <p:cNvSpPr/>
              <p:nvPr/>
            </p:nvSpPr>
            <p:spPr>
              <a:xfrm>
                <a:off x="3048000" y="1602581"/>
                <a:ext cx="5410200" cy="4876801"/>
              </a:xfrm>
              <a:prstGeom prst="rect">
                <a:avLst/>
              </a:prstGeom>
              <a:solidFill>
                <a:srgbClr val="CCCC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a:defRPr/>
                </a:pPr>
                <a:endParaRPr lang="en-US" sz="2000" dirty="0"/>
              </a:p>
            </p:txBody>
          </p:sp>
        </p:grpSp>
        <p:sp>
          <p:nvSpPr>
            <p:cNvPr id="24" name="Rectangle 3"/>
            <p:cNvSpPr txBox="1">
              <a:spLocks noChangeArrowheads="1"/>
            </p:cNvSpPr>
            <p:nvPr/>
          </p:nvSpPr>
          <p:spPr>
            <a:xfrm>
              <a:off x="-3040380" y="533400"/>
              <a:ext cx="4160520" cy="1979613"/>
            </a:xfrm>
            <a:prstGeom prst="rect">
              <a:avLst/>
            </a:prstGeom>
          </p:spPr>
          <p:txBody>
            <a:bodyPr/>
            <a:lstStyle/>
            <a:p>
              <a:pPr marL="342900" marR="0" lvl="0" indent="-342900" algn="l" defTabSz="914400" rtl="0" eaLnBrk="1" fontAlgn="auto" latinLnBrk="0" hangingPunct="1">
                <a:lnSpc>
                  <a:spcPct val="75000"/>
                </a:lnSpc>
                <a:spcBef>
                  <a:spcPct val="20000"/>
                </a:spcBef>
                <a:spcAft>
                  <a:spcPts val="0"/>
                </a:spcAft>
                <a:buClrTx/>
                <a:buSzTx/>
                <a:buFont typeface="Monotype Sorts" pitchFamily="2" charset="2"/>
                <a:buNone/>
                <a:tabLst/>
                <a:defRPr/>
              </a:pPr>
              <a:endParaRPr kumimoji="0" lang="en-US" sz="1400" b="0" i="0" u="none" strike="noStrike" kern="1200" cap="none" spc="0" normalizeH="0" baseline="0" noProof="0" dirty="0" smtClean="0">
                <a:ln>
                  <a:noFill/>
                </a:ln>
                <a:effectLst/>
                <a:uLnTx/>
                <a:uFillTx/>
                <a:latin typeface="+mn-lt"/>
                <a:ea typeface="+mn-ea"/>
                <a:cs typeface="+mn-cs"/>
              </a:endParaRPr>
            </a:p>
          </p:txBody>
        </p:sp>
      </p:grpSp>
      <p:sp>
        <p:nvSpPr>
          <p:cNvPr id="2" name="Title 1"/>
          <p:cNvSpPr>
            <a:spLocks noGrp="1"/>
          </p:cNvSpPr>
          <p:nvPr>
            <p:ph type="title"/>
          </p:nvPr>
        </p:nvSpPr>
        <p:spPr>
          <a:xfrm>
            <a:off x="0" y="77788"/>
            <a:ext cx="8305800" cy="1141412"/>
          </a:xfrm>
        </p:spPr>
        <p:txBody>
          <a:bodyPr/>
          <a:lstStyle/>
          <a:p>
            <a:r>
              <a:rPr lang="en-US" dirty="0" smtClean="0"/>
              <a:t>How is door to door leafleting done? </a:t>
            </a:r>
            <a:endParaRPr lang="en-US" dirty="0"/>
          </a:p>
        </p:txBody>
      </p:sp>
      <p:sp>
        <p:nvSpPr>
          <p:cNvPr id="8" name="TextBox 7"/>
          <p:cNvSpPr txBox="1"/>
          <p:nvPr/>
        </p:nvSpPr>
        <p:spPr>
          <a:xfrm>
            <a:off x="670560" y="1704813"/>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4" name="TextBox 13"/>
          <p:cNvSpPr txBox="1"/>
          <p:nvPr/>
        </p:nvSpPr>
        <p:spPr>
          <a:xfrm>
            <a:off x="2362200" y="1706880"/>
            <a:ext cx="201168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Leafleting Activities</a:t>
            </a:r>
            <a:endParaRPr lang="en-US" sz="1200" b="1" dirty="0">
              <a:solidFill>
                <a:srgbClr val="FFFFFF"/>
              </a:solidFill>
              <a:latin typeface="+mn-lt"/>
            </a:endParaRPr>
          </a:p>
        </p:txBody>
      </p:sp>
      <p:sp>
        <p:nvSpPr>
          <p:cNvPr id="15" name="TextBox 14"/>
          <p:cNvSpPr txBox="1"/>
          <p:nvPr/>
        </p:nvSpPr>
        <p:spPr>
          <a:xfrm>
            <a:off x="152400" y="2209800"/>
            <a:ext cx="2579552" cy="461665"/>
          </a:xfrm>
          <a:prstGeom prst="rect">
            <a:avLst/>
          </a:prstGeom>
          <a:noFill/>
        </p:spPr>
        <p:txBody>
          <a:bodyPr wrap="none" rtlCol="0">
            <a:spAutoFit/>
          </a:bodyPr>
          <a:lstStyle/>
          <a:p>
            <a:r>
              <a:rPr lang="en-US" dirty="0" smtClean="0">
                <a:latin typeface="Arial Black" pitchFamily="34" charset="0"/>
              </a:rPr>
              <a:t>Ideal Timing - </a:t>
            </a:r>
            <a:endParaRPr lang="en-US" dirty="0">
              <a:latin typeface="Arial Black" pitchFamily="34" charset="0"/>
            </a:endParaRPr>
          </a:p>
        </p:txBody>
      </p:sp>
      <p:sp>
        <p:nvSpPr>
          <p:cNvPr id="16" name="TextBox 15"/>
          <p:cNvSpPr txBox="1"/>
          <p:nvPr/>
        </p:nvSpPr>
        <p:spPr>
          <a:xfrm>
            <a:off x="1524000" y="3043535"/>
            <a:ext cx="6230167" cy="400110"/>
          </a:xfrm>
          <a:prstGeom prst="rect">
            <a:avLst/>
          </a:prstGeom>
          <a:noFill/>
        </p:spPr>
        <p:txBody>
          <a:bodyPr wrap="none" rtlCol="0">
            <a:spAutoFit/>
          </a:bodyPr>
          <a:lstStyle/>
          <a:p>
            <a:r>
              <a:rPr lang="en-US" sz="2000" dirty="0" smtClean="0">
                <a:latin typeface="Arial Black" pitchFamily="34" charset="0"/>
              </a:rPr>
              <a:t>*Weekends – 9am – 11 am/4:30pm – 6:30pm</a:t>
            </a:r>
            <a:endParaRPr lang="en-US" sz="2000" dirty="0">
              <a:latin typeface="Arial Black" pitchFamily="34" charset="0"/>
            </a:endParaRPr>
          </a:p>
        </p:txBody>
      </p:sp>
      <p:sp>
        <p:nvSpPr>
          <p:cNvPr id="17" name="TextBox 16"/>
          <p:cNvSpPr txBox="1"/>
          <p:nvPr/>
        </p:nvSpPr>
        <p:spPr>
          <a:xfrm>
            <a:off x="228600" y="3436203"/>
            <a:ext cx="1697965" cy="830997"/>
          </a:xfrm>
          <a:prstGeom prst="rect">
            <a:avLst/>
          </a:prstGeom>
          <a:noFill/>
        </p:spPr>
        <p:txBody>
          <a:bodyPr wrap="none" rtlCol="0">
            <a:spAutoFit/>
          </a:bodyPr>
          <a:lstStyle/>
          <a:p>
            <a:r>
              <a:rPr lang="en-US" dirty="0" smtClean="0">
                <a:latin typeface="Arial Black" pitchFamily="34" charset="0"/>
              </a:rPr>
              <a:t>Hot Pods</a:t>
            </a:r>
          </a:p>
          <a:p>
            <a:endParaRPr lang="en-US" dirty="0">
              <a:latin typeface="Arial Black" pitchFamily="34" charset="0"/>
            </a:endParaRPr>
          </a:p>
        </p:txBody>
      </p:sp>
      <p:sp>
        <p:nvSpPr>
          <p:cNvPr id="20" name="TextBox 19"/>
          <p:cNvSpPr txBox="1"/>
          <p:nvPr/>
        </p:nvSpPr>
        <p:spPr>
          <a:xfrm>
            <a:off x="1524000" y="2590800"/>
            <a:ext cx="6248400" cy="954107"/>
          </a:xfrm>
          <a:prstGeom prst="rect">
            <a:avLst/>
          </a:prstGeom>
          <a:noFill/>
        </p:spPr>
        <p:txBody>
          <a:bodyPr wrap="square" rtlCol="0">
            <a:spAutoFit/>
          </a:bodyPr>
          <a:lstStyle/>
          <a:p>
            <a:pPr marL="0" lvl="1"/>
            <a:r>
              <a:rPr lang="en-US" sz="2000" dirty="0" smtClean="0">
                <a:latin typeface="Arial Black" pitchFamily="34" charset="0"/>
              </a:rPr>
              <a:t>*Weekdays - 4:30 pm - 6:30 pm</a:t>
            </a:r>
          </a:p>
          <a:p>
            <a:endParaRPr lang="en-US" sz="3600" dirty="0">
              <a:latin typeface="Arial Black" pitchFamily="34" charset="0"/>
            </a:endParaRPr>
          </a:p>
        </p:txBody>
      </p:sp>
      <p:graphicFrame>
        <p:nvGraphicFramePr>
          <p:cNvPr id="21" name="Table 20"/>
          <p:cNvGraphicFramePr>
            <a:graphicFrameLocks noGrp="1"/>
          </p:cNvGraphicFramePr>
          <p:nvPr/>
        </p:nvGraphicFramePr>
        <p:xfrm>
          <a:off x="289810" y="4008620"/>
          <a:ext cx="3977390" cy="2340668"/>
        </p:xfrm>
        <a:graphic>
          <a:graphicData uri="http://schemas.openxmlformats.org/drawingml/2006/table">
            <a:tbl>
              <a:tblPr firstRow="1" bandRow="1">
                <a:tableStyleId>{0505E3EF-67EA-436B-97B2-0124C06EBD24}</a:tableStyleId>
              </a:tblPr>
              <a:tblGrid>
                <a:gridCol w="1988695"/>
                <a:gridCol w="1988695"/>
              </a:tblGrid>
              <a:tr h="315813">
                <a:tc>
                  <a:txBody>
                    <a:bodyPr/>
                    <a:lstStyle/>
                    <a:p>
                      <a:r>
                        <a:rPr lang="en-US" sz="1600" b="0" dirty="0" smtClean="0"/>
                        <a:t>Frequency </a:t>
                      </a:r>
                      <a:endParaRPr lang="en-US" sz="1600" b="0" dirty="0"/>
                    </a:p>
                  </a:txBody>
                  <a:tcPr/>
                </a:tc>
                <a:tc>
                  <a:txBody>
                    <a:bodyPr/>
                    <a:lstStyle/>
                    <a:p>
                      <a:r>
                        <a:rPr lang="en-US" sz="1600" b="0" dirty="0" smtClean="0"/>
                        <a:t>2 times in a month</a:t>
                      </a:r>
                      <a:endParaRPr lang="en-US" sz="1600" b="0" dirty="0"/>
                    </a:p>
                  </a:txBody>
                  <a:tcPr/>
                </a:tc>
              </a:tr>
              <a:tr h="315813">
                <a:tc>
                  <a:txBody>
                    <a:bodyPr/>
                    <a:lstStyle/>
                    <a:p>
                      <a:r>
                        <a:rPr lang="en-US" sz="1600" b="0" dirty="0" smtClean="0"/>
                        <a:t>When</a:t>
                      </a:r>
                      <a:endParaRPr lang="en-US" sz="1600" b="0" dirty="0"/>
                    </a:p>
                  </a:txBody>
                  <a:tcPr/>
                </a:tc>
                <a:tc>
                  <a:txBody>
                    <a:bodyPr/>
                    <a:lstStyle/>
                    <a:p>
                      <a:endParaRPr lang="en-US" sz="1600" b="0" dirty="0"/>
                    </a:p>
                  </a:txBody>
                  <a:tcPr/>
                </a:tc>
              </a:tr>
              <a:tr h="545494">
                <a:tc>
                  <a:txBody>
                    <a:bodyPr/>
                    <a:lstStyle/>
                    <a:p>
                      <a:r>
                        <a:rPr lang="en-US" sz="1400" b="0" baseline="0" dirty="0" smtClean="0"/>
                        <a:t>Thursday</a:t>
                      </a:r>
                      <a:endParaRPr lang="en-US" sz="1400" b="0" dirty="0"/>
                    </a:p>
                  </a:txBody>
                  <a:tcPr/>
                </a:tc>
                <a:tc>
                  <a:txBody>
                    <a:bodyPr/>
                    <a:lstStyle/>
                    <a:p>
                      <a:r>
                        <a:rPr lang="en-US" sz="1400" b="0" dirty="0" smtClean="0"/>
                        <a:t>4- 6 min</a:t>
                      </a:r>
                      <a:r>
                        <a:rPr lang="en-US" sz="1400" b="0" baseline="0" dirty="0" smtClean="0"/>
                        <a:t> drive time pods</a:t>
                      </a:r>
                      <a:endParaRPr lang="en-US" sz="1400" b="0" dirty="0"/>
                    </a:p>
                  </a:txBody>
                  <a:tcPr/>
                </a:tc>
              </a:tr>
              <a:tr h="545494">
                <a:tc>
                  <a:txBody>
                    <a:bodyPr/>
                    <a:lstStyle/>
                    <a:p>
                      <a:r>
                        <a:rPr lang="en-US" sz="1400" b="0" dirty="0" smtClean="0"/>
                        <a:t>Friday, Saturday &amp; Sunday</a:t>
                      </a:r>
                      <a:endParaRPr lang="en-US" sz="1400" b="0" dirty="0"/>
                    </a:p>
                  </a:txBody>
                  <a:tcPr/>
                </a:tc>
                <a:tc>
                  <a:txBody>
                    <a:bodyPr/>
                    <a:lstStyle/>
                    <a:p>
                      <a:r>
                        <a:rPr lang="en-US" sz="1400" b="0" dirty="0" smtClean="0"/>
                        <a:t>2-4 min drive time pods</a:t>
                      </a:r>
                      <a:endParaRPr lang="en-US" sz="1400" b="0" dirty="0"/>
                    </a:p>
                  </a:txBody>
                  <a:tcPr/>
                </a:tc>
              </a:tr>
              <a:tr h="545494">
                <a:tc>
                  <a:txBody>
                    <a:bodyPr/>
                    <a:lstStyle/>
                    <a:p>
                      <a:r>
                        <a:rPr lang="en-US" sz="1600" b="0" dirty="0" smtClean="0"/>
                        <a:t>Type of leaflet</a:t>
                      </a:r>
                      <a:endParaRPr lang="en-US" sz="1600" b="0" dirty="0"/>
                    </a:p>
                  </a:txBody>
                  <a:tcPr/>
                </a:tc>
                <a:tc>
                  <a:txBody>
                    <a:bodyPr/>
                    <a:lstStyle/>
                    <a:p>
                      <a:r>
                        <a:rPr lang="en-US" sz="1600" b="0" dirty="0" smtClean="0"/>
                        <a:t>Regular</a:t>
                      </a:r>
                      <a:r>
                        <a:rPr lang="en-US" sz="1600" b="0" baseline="0" dirty="0" smtClean="0"/>
                        <a:t> or Monster leaflets</a:t>
                      </a:r>
                      <a:endParaRPr lang="en-US" sz="1600" b="0" dirty="0"/>
                    </a:p>
                  </a:txBody>
                  <a:tcPr/>
                </a:tc>
              </a:tr>
            </a:tbl>
          </a:graphicData>
        </a:graphic>
      </p:graphicFrame>
      <p:sp>
        <p:nvSpPr>
          <p:cNvPr id="32" name="TextBox 31"/>
          <p:cNvSpPr txBox="1"/>
          <p:nvPr/>
        </p:nvSpPr>
        <p:spPr>
          <a:xfrm>
            <a:off x="4953000" y="3436203"/>
            <a:ext cx="2067104" cy="830997"/>
          </a:xfrm>
          <a:prstGeom prst="rect">
            <a:avLst/>
          </a:prstGeom>
          <a:noFill/>
        </p:spPr>
        <p:txBody>
          <a:bodyPr wrap="none" rtlCol="0">
            <a:spAutoFit/>
          </a:bodyPr>
          <a:lstStyle/>
          <a:p>
            <a:r>
              <a:rPr lang="en-US" dirty="0" smtClean="0">
                <a:latin typeface="Arial Black" pitchFamily="34" charset="0"/>
              </a:rPr>
              <a:t>Warm Pods</a:t>
            </a:r>
          </a:p>
          <a:p>
            <a:endParaRPr lang="en-US" dirty="0">
              <a:latin typeface="Arial Black" pitchFamily="34" charset="0"/>
            </a:endParaRPr>
          </a:p>
        </p:txBody>
      </p:sp>
      <p:graphicFrame>
        <p:nvGraphicFramePr>
          <p:cNvPr id="33" name="Table 32"/>
          <p:cNvGraphicFramePr>
            <a:graphicFrameLocks noGrp="1"/>
          </p:cNvGraphicFramePr>
          <p:nvPr/>
        </p:nvGraphicFramePr>
        <p:xfrm>
          <a:off x="4769370" y="3962400"/>
          <a:ext cx="4023610" cy="2381602"/>
        </p:xfrm>
        <a:graphic>
          <a:graphicData uri="http://schemas.openxmlformats.org/drawingml/2006/table">
            <a:tbl>
              <a:tblPr firstRow="1" bandRow="1">
                <a:tableStyleId>{0505E3EF-67EA-436B-97B2-0124C06EBD24}</a:tableStyleId>
              </a:tblPr>
              <a:tblGrid>
                <a:gridCol w="2011805"/>
                <a:gridCol w="2011805"/>
              </a:tblGrid>
              <a:tr h="341523">
                <a:tc>
                  <a:txBody>
                    <a:bodyPr/>
                    <a:lstStyle/>
                    <a:p>
                      <a:r>
                        <a:rPr lang="en-US" sz="1600" b="0" dirty="0" smtClean="0"/>
                        <a:t>Frequency </a:t>
                      </a:r>
                      <a:endParaRPr lang="en-US" sz="1600" b="0" dirty="0"/>
                    </a:p>
                  </a:txBody>
                  <a:tcPr/>
                </a:tc>
                <a:tc>
                  <a:txBody>
                    <a:bodyPr/>
                    <a:lstStyle/>
                    <a:p>
                      <a:r>
                        <a:rPr lang="en-US" sz="1600" b="0" dirty="0" smtClean="0"/>
                        <a:t>2 times in a month</a:t>
                      </a:r>
                      <a:endParaRPr lang="en-US" sz="1600" b="0" dirty="0"/>
                    </a:p>
                  </a:txBody>
                  <a:tcPr/>
                </a:tc>
              </a:tr>
              <a:tr h="341523">
                <a:tc>
                  <a:txBody>
                    <a:bodyPr/>
                    <a:lstStyle/>
                    <a:p>
                      <a:r>
                        <a:rPr lang="en-US" sz="1600" b="0" dirty="0" smtClean="0"/>
                        <a:t>When</a:t>
                      </a:r>
                      <a:endParaRPr lang="en-US" sz="1600" b="0" dirty="0"/>
                    </a:p>
                  </a:txBody>
                  <a:tcPr/>
                </a:tc>
                <a:tc>
                  <a:txBody>
                    <a:bodyPr/>
                    <a:lstStyle/>
                    <a:p>
                      <a:endParaRPr lang="en-US" sz="1600" b="0" dirty="0"/>
                    </a:p>
                  </a:txBody>
                  <a:tcPr/>
                </a:tc>
              </a:tr>
              <a:tr h="559718">
                <a:tc>
                  <a:txBody>
                    <a:bodyPr/>
                    <a:lstStyle/>
                    <a:p>
                      <a:r>
                        <a:rPr lang="en-US" sz="1400" b="0" baseline="0" dirty="0" smtClean="0"/>
                        <a:t>Thursday</a:t>
                      </a:r>
                      <a:endParaRPr lang="en-US" sz="1400" b="0" dirty="0"/>
                    </a:p>
                  </a:txBody>
                  <a:tcPr/>
                </a:tc>
                <a:tc>
                  <a:txBody>
                    <a:bodyPr/>
                    <a:lstStyle/>
                    <a:p>
                      <a:r>
                        <a:rPr lang="en-US" sz="1400" b="0" dirty="0" smtClean="0"/>
                        <a:t>4- 6 min</a:t>
                      </a:r>
                      <a:r>
                        <a:rPr lang="en-US" sz="1400" b="0" baseline="0" dirty="0" smtClean="0"/>
                        <a:t> drive time pods</a:t>
                      </a:r>
                      <a:endParaRPr lang="en-US" sz="1400" b="0" dirty="0"/>
                    </a:p>
                  </a:txBody>
                  <a:tcPr/>
                </a:tc>
              </a:tr>
              <a:tr h="559718">
                <a:tc>
                  <a:txBody>
                    <a:bodyPr/>
                    <a:lstStyle/>
                    <a:p>
                      <a:r>
                        <a:rPr lang="en-US" sz="1400" b="0" dirty="0" smtClean="0"/>
                        <a:t>Friday, Saturday &amp; Sunday</a:t>
                      </a:r>
                      <a:endParaRPr lang="en-US" sz="1400" b="0" dirty="0"/>
                    </a:p>
                  </a:txBody>
                  <a:tcPr/>
                </a:tc>
                <a:tc>
                  <a:txBody>
                    <a:bodyPr/>
                    <a:lstStyle/>
                    <a:p>
                      <a:r>
                        <a:rPr lang="en-US" sz="1400" b="0" dirty="0" smtClean="0"/>
                        <a:t>2-4 min drive time pods</a:t>
                      </a:r>
                      <a:endParaRPr lang="en-US" sz="1400" b="0" dirty="0"/>
                    </a:p>
                  </a:txBody>
                  <a:tcPr/>
                </a:tc>
              </a:tr>
              <a:tr h="559718">
                <a:tc>
                  <a:txBody>
                    <a:bodyPr/>
                    <a:lstStyle/>
                    <a:p>
                      <a:r>
                        <a:rPr lang="en-US" sz="1600" b="0" dirty="0" smtClean="0"/>
                        <a:t>Type of leaflet</a:t>
                      </a:r>
                      <a:endParaRPr lang="en-US" sz="1600" b="0" dirty="0"/>
                    </a:p>
                  </a:txBody>
                  <a:tcPr/>
                </a:tc>
                <a:tc>
                  <a:txBody>
                    <a:bodyPr/>
                    <a:lstStyle/>
                    <a:p>
                      <a:r>
                        <a:rPr lang="en-US" sz="1600" b="0" dirty="0" smtClean="0"/>
                        <a:t>Regular</a:t>
                      </a:r>
                      <a:r>
                        <a:rPr lang="en-US" sz="1600" b="0" baseline="0" dirty="0" smtClean="0"/>
                        <a:t> or Monster leaflets</a:t>
                      </a:r>
                      <a:endParaRPr lang="en-US" sz="1600" b="0" dirty="0"/>
                    </a:p>
                  </a:txBody>
                  <a:tcPr/>
                </a:tc>
              </a:tr>
            </a:tbl>
          </a:graphicData>
        </a:graphic>
      </p:graphicFrame>
      <p:grpSp>
        <p:nvGrpSpPr>
          <p:cNvPr id="27" name="Group 26"/>
          <p:cNvGrpSpPr/>
          <p:nvPr/>
        </p:nvGrpSpPr>
        <p:grpSpPr>
          <a:xfrm>
            <a:off x="7662593" y="1219200"/>
            <a:ext cx="1329007" cy="1329007"/>
            <a:chOff x="2666997" y="0"/>
            <a:chExt cx="1329007" cy="1329007"/>
          </a:xfrm>
          <a:scene3d>
            <a:camera prst="orthographicFront"/>
            <a:lightRig rig="threePt" dir="t">
              <a:rot lat="0" lon="0" rev="7500000"/>
            </a:lightRig>
          </a:scene3d>
        </p:grpSpPr>
        <p:sp>
          <p:nvSpPr>
            <p:cNvPr id="28" name="Oval 27"/>
            <p:cNvSpPr/>
            <p:nvPr/>
          </p:nvSpPr>
          <p:spPr>
            <a:xfrm>
              <a:off x="2666997" y="0"/>
              <a:ext cx="1329007" cy="1329007"/>
            </a:xfrm>
            <a:prstGeom prst="ellipse">
              <a:avLst/>
            </a:prstGeom>
            <a:sp3d prstMaterial="plastic">
              <a:bevelT w="127000" h="25400" prst="relaxedInset"/>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9" name="Oval 4"/>
            <p:cNvSpPr/>
            <p:nvPr/>
          </p:nvSpPr>
          <p:spPr>
            <a:xfrm>
              <a:off x="2861626" y="194628"/>
              <a:ext cx="939749" cy="93975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DOOR TO DOOR</a:t>
              </a:r>
              <a:endParaRPr lang="en-US" sz="16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3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88"/>
            <a:ext cx="8305800" cy="1141412"/>
          </a:xfrm>
        </p:spPr>
        <p:txBody>
          <a:bodyPr/>
          <a:lstStyle/>
          <a:p>
            <a:r>
              <a:rPr lang="en-US" dirty="0" smtClean="0"/>
              <a:t>How is left &amp; right leafleting done? </a:t>
            </a:r>
            <a:endParaRPr lang="en-US" dirty="0"/>
          </a:p>
        </p:txBody>
      </p:sp>
      <p:sp>
        <p:nvSpPr>
          <p:cNvPr id="8" name="TextBox 7"/>
          <p:cNvSpPr txBox="1"/>
          <p:nvPr/>
        </p:nvSpPr>
        <p:spPr>
          <a:xfrm>
            <a:off x="670560" y="1704813"/>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4" name="TextBox 13"/>
          <p:cNvSpPr txBox="1"/>
          <p:nvPr/>
        </p:nvSpPr>
        <p:spPr>
          <a:xfrm>
            <a:off x="2362200" y="1706880"/>
            <a:ext cx="201168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Leafleting Activities</a:t>
            </a:r>
            <a:endParaRPr lang="en-US" sz="1200" b="1" dirty="0">
              <a:solidFill>
                <a:srgbClr val="FFFFFF"/>
              </a:solidFill>
              <a:latin typeface="+mn-lt"/>
            </a:endParaRPr>
          </a:p>
        </p:txBody>
      </p:sp>
      <p:sp>
        <p:nvSpPr>
          <p:cNvPr id="15" name="TextBox 14"/>
          <p:cNvSpPr txBox="1"/>
          <p:nvPr/>
        </p:nvSpPr>
        <p:spPr>
          <a:xfrm>
            <a:off x="108858" y="2586335"/>
            <a:ext cx="3176126" cy="461665"/>
          </a:xfrm>
          <a:prstGeom prst="rect">
            <a:avLst/>
          </a:prstGeom>
          <a:noFill/>
        </p:spPr>
        <p:txBody>
          <a:bodyPr wrap="none" rtlCol="0">
            <a:spAutoFit/>
          </a:bodyPr>
          <a:lstStyle/>
          <a:p>
            <a:r>
              <a:rPr lang="en-US" dirty="0" smtClean="0">
                <a:latin typeface="Arial Black" pitchFamily="34" charset="0"/>
              </a:rPr>
              <a:t>1. Who – all riders</a:t>
            </a:r>
            <a:endParaRPr lang="en-US" dirty="0">
              <a:latin typeface="Arial Black" pitchFamily="34" charset="0"/>
            </a:endParaRPr>
          </a:p>
        </p:txBody>
      </p:sp>
      <p:sp>
        <p:nvSpPr>
          <p:cNvPr id="16" name="TextBox 15"/>
          <p:cNvSpPr txBox="1"/>
          <p:nvPr/>
        </p:nvSpPr>
        <p:spPr>
          <a:xfrm>
            <a:off x="108858" y="3048000"/>
            <a:ext cx="4322658" cy="461665"/>
          </a:xfrm>
          <a:prstGeom prst="rect">
            <a:avLst/>
          </a:prstGeom>
          <a:noFill/>
        </p:spPr>
        <p:txBody>
          <a:bodyPr wrap="none" rtlCol="0">
            <a:spAutoFit/>
          </a:bodyPr>
          <a:lstStyle/>
          <a:p>
            <a:r>
              <a:rPr lang="en-US" dirty="0" smtClean="0">
                <a:latin typeface="Arial Black" pitchFamily="34" charset="0"/>
              </a:rPr>
              <a:t>2. When – on every order</a:t>
            </a:r>
            <a:endParaRPr lang="en-US" dirty="0">
              <a:latin typeface="Arial Black" pitchFamily="34" charset="0"/>
            </a:endParaRPr>
          </a:p>
        </p:txBody>
      </p:sp>
      <p:sp>
        <p:nvSpPr>
          <p:cNvPr id="17" name="TextBox 16"/>
          <p:cNvSpPr txBox="1"/>
          <p:nvPr/>
        </p:nvSpPr>
        <p:spPr>
          <a:xfrm>
            <a:off x="117251" y="3505200"/>
            <a:ext cx="9011759" cy="830997"/>
          </a:xfrm>
          <a:prstGeom prst="rect">
            <a:avLst/>
          </a:prstGeom>
          <a:noFill/>
        </p:spPr>
        <p:txBody>
          <a:bodyPr wrap="square" rtlCol="0">
            <a:spAutoFit/>
          </a:bodyPr>
          <a:lstStyle/>
          <a:p>
            <a:r>
              <a:rPr lang="en-US" dirty="0" smtClean="0">
                <a:latin typeface="Arial Black" pitchFamily="34" charset="0"/>
              </a:rPr>
              <a:t>3. What is to be done – drop leaflets into neighboring household while on delivery </a:t>
            </a:r>
            <a:endParaRPr lang="en-US" dirty="0">
              <a:latin typeface="Arial Black" pitchFamily="34" charset="0"/>
            </a:endParaRPr>
          </a:p>
        </p:txBody>
      </p:sp>
      <p:grpSp>
        <p:nvGrpSpPr>
          <p:cNvPr id="21" name="Group 20"/>
          <p:cNvGrpSpPr/>
          <p:nvPr/>
        </p:nvGrpSpPr>
        <p:grpSpPr>
          <a:xfrm>
            <a:off x="7662593" y="1219200"/>
            <a:ext cx="1329007" cy="1329007"/>
            <a:chOff x="5192384" y="862389"/>
            <a:chExt cx="1329007" cy="1329007"/>
          </a:xfrm>
          <a:scene3d>
            <a:camera prst="orthographicFront"/>
            <a:lightRig rig="threePt" dir="t">
              <a:rot lat="0" lon="0" rev="7500000"/>
            </a:lightRig>
          </a:scene3d>
        </p:grpSpPr>
        <p:sp>
          <p:nvSpPr>
            <p:cNvPr id="24" name="Oval 23"/>
            <p:cNvSpPr/>
            <p:nvPr/>
          </p:nvSpPr>
          <p:spPr>
            <a:xfrm>
              <a:off x="5192384" y="862389"/>
              <a:ext cx="1329007" cy="1329007"/>
            </a:xfrm>
            <a:prstGeom prst="ellipse">
              <a:avLst/>
            </a:prstGeom>
            <a:sp3d prstMaterial="plastic">
              <a:bevelT w="127000" h="25400" prst="relaxedInset"/>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5" name="Oval 4"/>
            <p:cNvSpPr/>
            <p:nvPr/>
          </p:nvSpPr>
          <p:spPr>
            <a:xfrm>
              <a:off x="5387013" y="1057017"/>
              <a:ext cx="939749" cy="93975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Left &amp; Right</a:t>
              </a:r>
              <a:endParaRPr lang="en-US" sz="1600" kern="1200" dirty="0"/>
            </a:p>
          </p:txBody>
        </p:sp>
      </p:grpSp>
      <p:sp>
        <p:nvSpPr>
          <p:cNvPr id="26" name="TextBox 25"/>
          <p:cNvSpPr txBox="1"/>
          <p:nvPr/>
        </p:nvSpPr>
        <p:spPr>
          <a:xfrm>
            <a:off x="1371600" y="6096000"/>
            <a:ext cx="6327694" cy="461665"/>
          </a:xfrm>
          <a:prstGeom prst="rect">
            <a:avLst/>
          </a:prstGeom>
          <a:noFill/>
        </p:spPr>
        <p:txBody>
          <a:bodyPr wrap="none" rtlCol="0">
            <a:spAutoFit/>
          </a:bodyPr>
          <a:lstStyle/>
          <a:p>
            <a:r>
              <a:rPr lang="en-US" dirty="0" smtClean="0">
                <a:latin typeface="Arial Black" pitchFamily="34" charset="0"/>
              </a:rPr>
              <a:t>Why do we do left &amp; right leafleting?</a:t>
            </a:r>
            <a:endParaRPr lang="en-US" dirty="0">
              <a:latin typeface="Arial Black" pitchFamily="34" charset="0"/>
            </a:endParaRPr>
          </a:p>
        </p:txBody>
      </p:sp>
      <p:sp>
        <p:nvSpPr>
          <p:cNvPr id="27" name="TextBox 26"/>
          <p:cNvSpPr txBox="1"/>
          <p:nvPr/>
        </p:nvSpPr>
        <p:spPr>
          <a:xfrm>
            <a:off x="76200" y="4267200"/>
            <a:ext cx="9011759" cy="830997"/>
          </a:xfrm>
          <a:prstGeom prst="rect">
            <a:avLst/>
          </a:prstGeom>
          <a:noFill/>
        </p:spPr>
        <p:txBody>
          <a:bodyPr wrap="square" rtlCol="0">
            <a:spAutoFit/>
          </a:bodyPr>
          <a:lstStyle/>
          <a:p>
            <a:r>
              <a:rPr lang="en-US" dirty="0" smtClean="0">
                <a:latin typeface="Arial Black" pitchFamily="34" charset="0"/>
              </a:rPr>
              <a:t>4. Riders to be briefed to carry 2 additional leaflets</a:t>
            </a:r>
          </a:p>
          <a:p>
            <a:r>
              <a:rPr lang="en-US" dirty="0" smtClean="0">
                <a:latin typeface="Arial Black" pitchFamily="34" charset="0"/>
              </a:rPr>
              <a:t>    while leaving the outlet for a delivery</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6" grpId="0"/>
      <p:bldP spid="2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1141412"/>
          </a:xfrm>
        </p:spPr>
        <p:txBody>
          <a:bodyPr/>
          <a:lstStyle/>
          <a:p>
            <a:r>
              <a:rPr lang="en-US" dirty="0" smtClean="0"/>
              <a:t>How is Mass leafleting done? </a:t>
            </a:r>
            <a:endParaRPr lang="en-US" dirty="0"/>
          </a:p>
        </p:txBody>
      </p:sp>
      <p:sp>
        <p:nvSpPr>
          <p:cNvPr id="8" name="TextBox 7"/>
          <p:cNvSpPr txBox="1"/>
          <p:nvPr/>
        </p:nvSpPr>
        <p:spPr>
          <a:xfrm>
            <a:off x="670560" y="1704813"/>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4" name="TextBox 13"/>
          <p:cNvSpPr txBox="1"/>
          <p:nvPr/>
        </p:nvSpPr>
        <p:spPr>
          <a:xfrm>
            <a:off x="2362200" y="1706880"/>
            <a:ext cx="201168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Leafleting Activities</a:t>
            </a:r>
            <a:endParaRPr lang="en-US" sz="1200" b="1" dirty="0">
              <a:solidFill>
                <a:srgbClr val="FFFFFF"/>
              </a:solidFill>
              <a:latin typeface="+mn-lt"/>
            </a:endParaRPr>
          </a:p>
        </p:txBody>
      </p:sp>
      <p:sp>
        <p:nvSpPr>
          <p:cNvPr id="12" name="TextBox 11"/>
          <p:cNvSpPr txBox="1"/>
          <p:nvPr/>
        </p:nvSpPr>
        <p:spPr>
          <a:xfrm>
            <a:off x="0" y="4262735"/>
            <a:ext cx="8234947" cy="461665"/>
          </a:xfrm>
          <a:prstGeom prst="rect">
            <a:avLst/>
          </a:prstGeom>
          <a:noFill/>
        </p:spPr>
        <p:txBody>
          <a:bodyPr wrap="square" rtlCol="0">
            <a:spAutoFit/>
          </a:bodyPr>
          <a:lstStyle/>
          <a:p>
            <a:r>
              <a:rPr lang="en-US" dirty="0" smtClean="0">
                <a:latin typeface="Arial Black" pitchFamily="34" charset="0"/>
              </a:rPr>
              <a:t>4. Leaflets are dropped by the team - </a:t>
            </a:r>
            <a:endParaRPr lang="en-US" dirty="0">
              <a:latin typeface="Arial Black" pitchFamily="34" charset="0"/>
            </a:endParaRPr>
          </a:p>
        </p:txBody>
      </p:sp>
      <p:sp>
        <p:nvSpPr>
          <p:cNvPr id="11" name="TextBox 10"/>
          <p:cNvSpPr txBox="1"/>
          <p:nvPr/>
        </p:nvSpPr>
        <p:spPr>
          <a:xfrm>
            <a:off x="55210" y="5634335"/>
            <a:ext cx="8860190" cy="830997"/>
          </a:xfrm>
          <a:prstGeom prst="rect">
            <a:avLst/>
          </a:prstGeom>
          <a:noFill/>
        </p:spPr>
        <p:txBody>
          <a:bodyPr wrap="square" rtlCol="0">
            <a:spAutoFit/>
          </a:bodyPr>
          <a:lstStyle/>
          <a:p>
            <a:r>
              <a:rPr lang="en-US" dirty="0" smtClean="0">
                <a:latin typeface="Arial Black" pitchFamily="34" charset="0"/>
              </a:rPr>
              <a:t>5. Make note of all dwellings where entry is restricted</a:t>
            </a:r>
            <a:endParaRPr lang="en-US" dirty="0">
              <a:latin typeface="Arial Black" pitchFamily="34" charset="0"/>
            </a:endParaRPr>
          </a:p>
        </p:txBody>
      </p:sp>
      <p:sp>
        <p:nvSpPr>
          <p:cNvPr id="15" name="TextBox 14"/>
          <p:cNvSpPr txBox="1"/>
          <p:nvPr/>
        </p:nvSpPr>
        <p:spPr>
          <a:xfrm>
            <a:off x="0" y="2438400"/>
            <a:ext cx="8650125" cy="461665"/>
          </a:xfrm>
          <a:prstGeom prst="rect">
            <a:avLst/>
          </a:prstGeom>
          <a:noFill/>
        </p:spPr>
        <p:txBody>
          <a:bodyPr wrap="none" rtlCol="0">
            <a:spAutoFit/>
          </a:bodyPr>
          <a:lstStyle/>
          <a:p>
            <a:r>
              <a:rPr lang="en-US" dirty="0" smtClean="0">
                <a:latin typeface="Arial Black" pitchFamily="34" charset="0"/>
              </a:rPr>
              <a:t>1. To be done in hot pods within 4 mins drive time </a:t>
            </a:r>
            <a:endParaRPr lang="en-US" dirty="0">
              <a:latin typeface="Arial Black" pitchFamily="34" charset="0"/>
            </a:endParaRPr>
          </a:p>
        </p:txBody>
      </p:sp>
      <p:sp>
        <p:nvSpPr>
          <p:cNvPr id="16" name="TextBox 15"/>
          <p:cNvSpPr txBox="1"/>
          <p:nvPr/>
        </p:nvSpPr>
        <p:spPr>
          <a:xfrm>
            <a:off x="0" y="2971800"/>
            <a:ext cx="8915400" cy="830997"/>
          </a:xfrm>
          <a:prstGeom prst="rect">
            <a:avLst/>
          </a:prstGeom>
          <a:noFill/>
        </p:spPr>
        <p:txBody>
          <a:bodyPr wrap="square" rtlCol="0">
            <a:spAutoFit/>
          </a:bodyPr>
          <a:lstStyle/>
          <a:p>
            <a:r>
              <a:rPr lang="en-US" dirty="0" smtClean="0">
                <a:latin typeface="Arial Black" pitchFamily="34" charset="0"/>
              </a:rPr>
              <a:t>2. 8-10 riders lead by a manager, scheduled on   	Saturdays between 9 &amp; 11am </a:t>
            </a:r>
            <a:endParaRPr lang="en-US" dirty="0">
              <a:latin typeface="Arial Black" pitchFamily="34" charset="0"/>
            </a:endParaRPr>
          </a:p>
        </p:txBody>
      </p:sp>
      <p:sp>
        <p:nvSpPr>
          <p:cNvPr id="17" name="TextBox 16"/>
          <p:cNvSpPr txBox="1"/>
          <p:nvPr/>
        </p:nvSpPr>
        <p:spPr>
          <a:xfrm>
            <a:off x="23383" y="3729335"/>
            <a:ext cx="7809446" cy="461665"/>
          </a:xfrm>
          <a:prstGeom prst="rect">
            <a:avLst/>
          </a:prstGeom>
          <a:noFill/>
        </p:spPr>
        <p:txBody>
          <a:bodyPr wrap="none" rtlCol="0">
            <a:spAutoFit/>
          </a:bodyPr>
          <a:lstStyle/>
          <a:p>
            <a:r>
              <a:rPr lang="en-US" dirty="0" smtClean="0">
                <a:latin typeface="Arial Black" pitchFamily="34" charset="0"/>
              </a:rPr>
              <a:t>3. Mass leafleting to cover 2000 or more HH </a:t>
            </a:r>
            <a:endParaRPr lang="en-US" dirty="0">
              <a:latin typeface="Arial Black" pitchFamily="34" charset="0"/>
            </a:endParaRPr>
          </a:p>
        </p:txBody>
      </p:sp>
      <p:sp>
        <p:nvSpPr>
          <p:cNvPr id="18" name="TextBox 17"/>
          <p:cNvSpPr txBox="1"/>
          <p:nvPr/>
        </p:nvSpPr>
        <p:spPr>
          <a:xfrm>
            <a:off x="1637728" y="4724400"/>
            <a:ext cx="4458272" cy="461665"/>
          </a:xfrm>
          <a:prstGeom prst="rect">
            <a:avLst/>
          </a:prstGeom>
          <a:noFill/>
        </p:spPr>
        <p:txBody>
          <a:bodyPr wrap="none" rtlCol="0">
            <a:spAutoFit/>
          </a:bodyPr>
          <a:lstStyle/>
          <a:p>
            <a:pPr marL="457200" indent="-457200">
              <a:buAutoNum type="alphaLcPeriod"/>
            </a:pPr>
            <a:r>
              <a:rPr lang="en-US" dirty="0" smtClean="0">
                <a:latin typeface="Arial Black" pitchFamily="34" charset="0"/>
              </a:rPr>
              <a:t>Slipped under the door</a:t>
            </a:r>
          </a:p>
        </p:txBody>
      </p:sp>
      <p:sp>
        <p:nvSpPr>
          <p:cNvPr id="19" name="TextBox 18"/>
          <p:cNvSpPr txBox="1"/>
          <p:nvPr/>
        </p:nvSpPr>
        <p:spPr>
          <a:xfrm>
            <a:off x="1631726" y="5100935"/>
            <a:ext cx="4540474" cy="461665"/>
          </a:xfrm>
          <a:prstGeom prst="rect">
            <a:avLst/>
          </a:prstGeom>
          <a:noFill/>
        </p:spPr>
        <p:txBody>
          <a:bodyPr wrap="none" rtlCol="0">
            <a:spAutoFit/>
          </a:bodyPr>
          <a:lstStyle/>
          <a:p>
            <a:pPr marL="457200" indent="-457200"/>
            <a:r>
              <a:rPr lang="en-US" dirty="0" smtClean="0">
                <a:latin typeface="Arial Black" pitchFamily="34" charset="0"/>
              </a:rPr>
              <a:t>b. Posted in the letter box</a:t>
            </a:r>
          </a:p>
        </p:txBody>
      </p:sp>
      <p:grpSp>
        <p:nvGrpSpPr>
          <p:cNvPr id="3" name="Group 20"/>
          <p:cNvGrpSpPr/>
          <p:nvPr/>
        </p:nvGrpSpPr>
        <p:grpSpPr>
          <a:xfrm>
            <a:off x="7662593" y="1219200"/>
            <a:ext cx="1329007" cy="1329007"/>
            <a:chOff x="2666997" y="0"/>
            <a:chExt cx="1329007" cy="1329007"/>
          </a:xfrm>
          <a:scene3d>
            <a:camera prst="orthographicFront"/>
            <a:lightRig rig="threePt" dir="t">
              <a:rot lat="0" lon="0" rev="7500000"/>
            </a:lightRig>
          </a:scene3d>
        </p:grpSpPr>
        <p:sp>
          <p:nvSpPr>
            <p:cNvPr id="22" name="Oval 21"/>
            <p:cNvSpPr/>
            <p:nvPr/>
          </p:nvSpPr>
          <p:spPr>
            <a:xfrm>
              <a:off x="2666997" y="0"/>
              <a:ext cx="1329007" cy="1329007"/>
            </a:xfrm>
            <a:prstGeom prst="ellipse">
              <a:avLst/>
            </a:prstGeom>
            <a:sp3d prstMaterial="plastic">
              <a:bevelT w="127000" h="25400" prst="relaxedInset"/>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3" name="Oval 4"/>
            <p:cNvSpPr/>
            <p:nvPr/>
          </p:nvSpPr>
          <p:spPr>
            <a:xfrm>
              <a:off x="2861626" y="194628"/>
              <a:ext cx="939749" cy="93975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dirty="0" smtClean="0"/>
                <a:t>Mass Leafleting</a:t>
              </a:r>
              <a:endParaRPr lang="en-US" sz="16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7" grpId="0"/>
      <p:bldP spid="18"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1141412"/>
          </a:xfrm>
        </p:spPr>
        <p:txBody>
          <a:bodyPr/>
          <a:lstStyle/>
          <a:p>
            <a:r>
              <a:rPr lang="en-US" dirty="0" smtClean="0"/>
              <a:t>How is NPI done? </a:t>
            </a:r>
            <a:endParaRPr lang="en-US" dirty="0"/>
          </a:p>
        </p:txBody>
      </p:sp>
      <p:sp>
        <p:nvSpPr>
          <p:cNvPr id="8" name="TextBox 7"/>
          <p:cNvSpPr txBox="1"/>
          <p:nvPr/>
        </p:nvSpPr>
        <p:spPr>
          <a:xfrm>
            <a:off x="670560" y="1704813"/>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4" name="TextBox 13"/>
          <p:cNvSpPr txBox="1"/>
          <p:nvPr/>
        </p:nvSpPr>
        <p:spPr>
          <a:xfrm>
            <a:off x="2362200" y="1706880"/>
            <a:ext cx="201168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Leafleting Activities</a:t>
            </a:r>
            <a:endParaRPr lang="en-US" sz="1200" b="1" dirty="0">
              <a:solidFill>
                <a:srgbClr val="FFFFFF"/>
              </a:solidFill>
              <a:latin typeface="+mn-lt"/>
            </a:endParaRPr>
          </a:p>
        </p:txBody>
      </p:sp>
      <p:sp>
        <p:nvSpPr>
          <p:cNvPr id="12" name="TextBox 11"/>
          <p:cNvSpPr txBox="1"/>
          <p:nvPr/>
        </p:nvSpPr>
        <p:spPr>
          <a:xfrm>
            <a:off x="0" y="4338935"/>
            <a:ext cx="8234947" cy="461665"/>
          </a:xfrm>
          <a:prstGeom prst="rect">
            <a:avLst/>
          </a:prstGeom>
          <a:noFill/>
        </p:spPr>
        <p:txBody>
          <a:bodyPr wrap="square" rtlCol="0">
            <a:spAutoFit/>
          </a:bodyPr>
          <a:lstStyle/>
          <a:p>
            <a:r>
              <a:rPr lang="en-US" dirty="0" smtClean="0">
                <a:latin typeface="Arial Black" pitchFamily="34" charset="0"/>
              </a:rPr>
              <a:t>4. Monitor the insertion of leaflets </a:t>
            </a:r>
            <a:endParaRPr lang="en-US" dirty="0">
              <a:latin typeface="Arial Black" pitchFamily="34" charset="0"/>
            </a:endParaRPr>
          </a:p>
        </p:txBody>
      </p:sp>
      <p:sp>
        <p:nvSpPr>
          <p:cNvPr id="11" name="TextBox 10"/>
          <p:cNvSpPr txBox="1"/>
          <p:nvPr/>
        </p:nvSpPr>
        <p:spPr>
          <a:xfrm>
            <a:off x="0" y="4876800"/>
            <a:ext cx="8860190" cy="830997"/>
          </a:xfrm>
          <a:prstGeom prst="rect">
            <a:avLst/>
          </a:prstGeom>
          <a:noFill/>
        </p:spPr>
        <p:txBody>
          <a:bodyPr wrap="square" rtlCol="0">
            <a:spAutoFit/>
          </a:bodyPr>
          <a:lstStyle/>
          <a:p>
            <a:r>
              <a:rPr lang="en-US" dirty="0" smtClean="0">
                <a:latin typeface="Arial Black" pitchFamily="34" charset="0"/>
              </a:rPr>
              <a:t>5. Make note of all dwellings where entry is restricted</a:t>
            </a:r>
            <a:endParaRPr lang="en-US" dirty="0">
              <a:latin typeface="Arial Black" pitchFamily="34" charset="0"/>
            </a:endParaRPr>
          </a:p>
        </p:txBody>
      </p:sp>
      <p:sp>
        <p:nvSpPr>
          <p:cNvPr id="15" name="TextBox 14"/>
          <p:cNvSpPr txBox="1"/>
          <p:nvPr/>
        </p:nvSpPr>
        <p:spPr>
          <a:xfrm>
            <a:off x="0" y="2438400"/>
            <a:ext cx="8390374" cy="461665"/>
          </a:xfrm>
          <a:prstGeom prst="rect">
            <a:avLst/>
          </a:prstGeom>
          <a:noFill/>
        </p:spPr>
        <p:txBody>
          <a:bodyPr wrap="none" rtlCol="0">
            <a:spAutoFit/>
          </a:bodyPr>
          <a:lstStyle/>
          <a:p>
            <a:r>
              <a:rPr lang="en-US" dirty="0" smtClean="0">
                <a:latin typeface="Arial Black" pitchFamily="34" charset="0"/>
              </a:rPr>
              <a:t>1. Inserting leaflets into news papers at the hub </a:t>
            </a:r>
            <a:endParaRPr lang="en-US" dirty="0">
              <a:latin typeface="Arial Black" pitchFamily="34" charset="0"/>
            </a:endParaRPr>
          </a:p>
        </p:txBody>
      </p:sp>
      <p:sp>
        <p:nvSpPr>
          <p:cNvPr id="16" name="TextBox 15"/>
          <p:cNvSpPr txBox="1"/>
          <p:nvPr/>
        </p:nvSpPr>
        <p:spPr>
          <a:xfrm>
            <a:off x="0" y="2971800"/>
            <a:ext cx="8915400" cy="830997"/>
          </a:xfrm>
          <a:prstGeom prst="rect">
            <a:avLst/>
          </a:prstGeom>
          <a:noFill/>
        </p:spPr>
        <p:txBody>
          <a:bodyPr wrap="square" rtlCol="0">
            <a:spAutoFit/>
          </a:bodyPr>
          <a:lstStyle/>
          <a:p>
            <a:r>
              <a:rPr lang="en-US" dirty="0" smtClean="0">
                <a:latin typeface="Arial Black" pitchFamily="34" charset="0"/>
              </a:rPr>
              <a:t>2. 3-4 riders &amp; a managers to conduct this activity on Fridays or Sundays.</a:t>
            </a:r>
            <a:endParaRPr lang="en-US" dirty="0">
              <a:latin typeface="Arial Black" pitchFamily="34" charset="0"/>
            </a:endParaRPr>
          </a:p>
        </p:txBody>
      </p:sp>
      <p:sp>
        <p:nvSpPr>
          <p:cNvPr id="17" name="TextBox 16"/>
          <p:cNvSpPr txBox="1"/>
          <p:nvPr/>
        </p:nvSpPr>
        <p:spPr>
          <a:xfrm>
            <a:off x="23383" y="3805535"/>
            <a:ext cx="5670911" cy="461665"/>
          </a:xfrm>
          <a:prstGeom prst="rect">
            <a:avLst/>
          </a:prstGeom>
          <a:noFill/>
        </p:spPr>
        <p:txBody>
          <a:bodyPr wrap="none" rtlCol="0">
            <a:spAutoFit/>
          </a:bodyPr>
          <a:lstStyle/>
          <a:p>
            <a:r>
              <a:rPr lang="en-US" dirty="0" smtClean="0">
                <a:latin typeface="Arial Black" pitchFamily="34" charset="0"/>
              </a:rPr>
              <a:t>3. NPI to cover 1500 to 3000 HH </a:t>
            </a:r>
            <a:endParaRPr lang="en-US" dirty="0">
              <a:latin typeface="Arial Black" pitchFamily="34" charset="0"/>
            </a:endParaRPr>
          </a:p>
        </p:txBody>
      </p:sp>
      <p:grpSp>
        <p:nvGrpSpPr>
          <p:cNvPr id="3" name="Group 20"/>
          <p:cNvGrpSpPr/>
          <p:nvPr/>
        </p:nvGrpSpPr>
        <p:grpSpPr>
          <a:xfrm>
            <a:off x="7662593" y="1219200"/>
            <a:ext cx="1329007" cy="1329007"/>
            <a:chOff x="2666997" y="0"/>
            <a:chExt cx="1329007" cy="1329007"/>
          </a:xfrm>
          <a:scene3d>
            <a:camera prst="orthographicFront"/>
            <a:lightRig rig="threePt" dir="t">
              <a:rot lat="0" lon="0" rev="7500000"/>
            </a:lightRig>
          </a:scene3d>
        </p:grpSpPr>
        <p:sp>
          <p:nvSpPr>
            <p:cNvPr id="22" name="Oval 21"/>
            <p:cNvSpPr/>
            <p:nvPr/>
          </p:nvSpPr>
          <p:spPr>
            <a:xfrm>
              <a:off x="2666997" y="0"/>
              <a:ext cx="1329007" cy="1329007"/>
            </a:xfrm>
            <a:prstGeom prst="ellipse">
              <a:avLst/>
            </a:prstGeom>
            <a:sp3d prstMaterial="plastic">
              <a:bevelT w="127000" h="25400" prst="relaxedInset"/>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3" name="Oval 4"/>
            <p:cNvSpPr/>
            <p:nvPr/>
          </p:nvSpPr>
          <p:spPr>
            <a:xfrm>
              <a:off x="2861626" y="194628"/>
              <a:ext cx="939749" cy="93975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dirty="0" smtClean="0"/>
                <a:t>NPI</a:t>
              </a:r>
              <a:endParaRPr lang="en-US" sz="16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1141412"/>
          </a:xfrm>
        </p:spPr>
        <p:txBody>
          <a:bodyPr/>
          <a:lstStyle/>
          <a:p>
            <a:r>
              <a:rPr lang="en-US" dirty="0" smtClean="0"/>
              <a:t>How to leaflet corporate office ? </a:t>
            </a:r>
            <a:endParaRPr lang="en-US" dirty="0"/>
          </a:p>
        </p:txBody>
      </p:sp>
      <p:sp>
        <p:nvSpPr>
          <p:cNvPr id="8" name="TextBox 7"/>
          <p:cNvSpPr txBox="1"/>
          <p:nvPr/>
        </p:nvSpPr>
        <p:spPr>
          <a:xfrm>
            <a:off x="670560" y="1704813"/>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9" name="TextBox 8"/>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4" name="TextBox 13"/>
          <p:cNvSpPr txBox="1"/>
          <p:nvPr/>
        </p:nvSpPr>
        <p:spPr>
          <a:xfrm>
            <a:off x="2362200" y="1706880"/>
            <a:ext cx="201168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Leafleting Activities</a:t>
            </a:r>
            <a:endParaRPr lang="en-US" sz="1200" b="1" dirty="0">
              <a:solidFill>
                <a:srgbClr val="FFFFFF"/>
              </a:solidFill>
              <a:latin typeface="+mn-lt"/>
            </a:endParaRPr>
          </a:p>
        </p:txBody>
      </p:sp>
      <p:sp>
        <p:nvSpPr>
          <p:cNvPr id="12" name="TextBox 11"/>
          <p:cNvSpPr txBox="1"/>
          <p:nvPr/>
        </p:nvSpPr>
        <p:spPr>
          <a:xfrm>
            <a:off x="0" y="4579203"/>
            <a:ext cx="8234947" cy="830997"/>
          </a:xfrm>
          <a:prstGeom prst="rect">
            <a:avLst/>
          </a:prstGeom>
          <a:noFill/>
        </p:spPr>
        <p:txBody>
          <a:bodyPr wrap="square" rtlCol="0">
            <a:spAutoFit/>
          </a:bodyPr>
          <a:lstStyle/>
          <a:p>
            <a:r>
              <a:rPr lang="en-US" dirty="0" smtClean="0">
                <a:latin typeface="Arial Black" pitchFamily="34" charset="0"/>
              </a:rPr>
              <a:t>4. Hand over leaflets while on delivery to offices </a:t>
            </a:r>
            <a:endParaRPr lang="en-US" dirty="0">
              <a:latin typeface="Arial Black" pitchFamily="34" charset="0"/>
            </a:endParaRPr>
          </a:p>
        </p:txBody>
      </p:sp>
      <p:sp>
        <p:nvSpPr>
          <p:cNvPr id="15" name="TextBox 14"/>
          <p:cNvSpPr txBox="1"/>
          <p:nvPr/>
        </p:nvSpPr>
        <p:spPr>
          <a:xfrm>
            <a:off x="0" y="2750403"/>
            <a:ext cx="5949193" cy="461665"/>
          </a:xfrm>
          <a:prstGeom prst="rect">
            <a:avLst/>
          </a:prstGeom>
          <a:noFill/>
        </p:spPr>
        <p:txBody>
          <a:bodyPr wrap="none" rtlCol="0">
            <a:spAutoFit/>
          </a:bodyPr>
          <a:lstStyle/>
          <a:p>
            <a:r>
              <a:rPr lang="en-US" dirty="0" smtClean="0">
                <a:latin typeface="Arial Black" pitchFamily="34" charset="0"/>
              </a:rPr>
              <a:t>1. Hand leaflets to the reception  </a:t>
            </a:r>
            <a:endParaRPr lang="en-US" dirty="0">
              <a:latin typeface="Arial Black" pitchFamily="34" charset="0"/>
            </a:endParaRPr>
          </a:p>
        </p:txBody>
      </p:sp>
      <p:sp>
        <p:nvSpPr>
          <p:cNvPr id="16" name="TextBox 15"/>
          <p:cNvSpPr txBox="1"/>
          <p:nvPr/>
        </p:nvSpPr>
        <p:spPr>
          <a:xfrm>
            <a:off x="0" y="3283803"/>
            <a:ext cx="8915400" cy="461665"/>
          </a:xfrm>
          <a:prstGeom prst="rect">
            <a:avLst/>
          </a:prstGeom>
          <a:noFill/>
        </p:spPr>
        <p:txBody>
          <a:bodyPr wrap="square" rtlCol="0">
            <a:spAutoFit/>
          </a:bodyPr>
          <a:lstStyle/>
          <a:p>
            <a:r>
              <a:rPr lang="en-US" dirty="0" smtClean="0">
                <a:latin typeface="Arial Black" pitchFamily="34" charset="0"/>
              </a:rPr>
              <a:t>2. Distributing leaflets at the entrance </a:t>
            </a:r>
            <a:endParaRPr lang="en-US" dirty="0">
              <a:latin typeface="Arial Black" pitchFamily="34" charset="0"/>
            </a:endParaRPr>
          </a:p>
        </p:txBody>
      </p:sp>
      <p:sp>
        <p:nvSpPr>
          <p:cNvPr id="17" name="TextBox 16"/>
          <p:cNvSpPr txBox="1"/>
          <p:nvPr/>
        </p:nvSpPr>
        <p:spPr>
          <a:xfrm>
            <a:off x="23383" y="3741003"/>
            <a:ext cx="8815817" cy="830997"/>
          </a:xfrm>
          <a:prstGeom prst="rect">
            <a:avLst/>
          </a:prstGeom>
          <a:noFill/>
        </p:spPr>
        <p:txBody>
          <a:bodyPr wrap="square" rtlCol="0">
            <a:spAutoFit/>
          </a:bodyPr>
          <a:lstStyle/>
          <a:p>
            <a:r>
              <a:rPr lang="en-US" dirty="0" smtClean="0">
                <a:latin typeface="Arial Black" pitchFamily="34" charset="0"/>
              </a:rPr>
              <a:t>3. Direct mailer of leaflet to corporate customers on data base </a:t>
            </a:r>
            <a:endParaRPr lang="en-US" dirty="0">
              <a:latin typeface="Arial Black" pitchFamily="34" charset="0"/>
            </a:endParaRPr>
          </a:p>
        </p:txBody>
      </p:sp>
      <p:grpSp>
        <p:nvGrpSpPr>
          <p:cNvPr id="3" name="Group 20"/>
          <p:cNvGrpSpPr/>
          <p:nvPr/>
        </p:nvGrpSpPr>
        <p:grpSpPr>
          <a:xfrm>
            <a:off x="7662593" y="1219200"/>
            <a:ext cx="1329007" cy="1329007"/>
            <a:chOff x="2666997" y="0"/>
            <a:chExt cx="1329007" cy="1329007"/>
          </a:xfrm>
          <a:scene3d>
            <a:camera prst="orthographicFront"/>
            <a:lightRig rig="threePt" dir="t">
              <a:rot lat="0" lon="0" rev="7500000"/>
            </a:lightRig>
          </a:scene3d>
        </p:grpSpPr>
        <p:sp>
          <p:nvSpPr>
            <p:cNvPr id="22" name="Oval 21"/>
            <p:cNvSpPr/>
            <p:nvPr/>
          </p:nvSpPr>
          <p:spPr>
            <a:xfrm>
              <a:off x="2666997" y="0"/>
              <a:ext cx="1329007" cy="1329007"/>
            </a:xfrm>
            <a:prstGeom prst="ellipse">
              <a:avLst/>
            </a:prstGeom>
            <a:sp3d prstMaterial="plastic">
              <a:bevelT w="127000" h="25400" prst="relaxedInset"/>
            </a:sp3d>
          </p:spPr>
          <p:style>
            <a:lnRef idx="0">
              <a:schemeClr val="accent4">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3" name="Oval 4"/>
            <p:cNvSpPr/>
            <p:nvPr/>
          </p:nvSpPr>
          <p:spPr>
            <a:xfrm>
              <a:off x="2861626" y="194628"/>
              <a:ext cx="939749" cy="93975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dirty="0" smtClean="0"/>
                <a:t>Corporate</a:t>
              </a:r>
              <a:endParaRPr lang="en-US" sz="1600" kern="1200" dirty="0"/>
            </a:p>
          </p:txBody>
        </p:sp>
      </p:grpSp>
      <p:sp>
        <p:nvSpPr>
          <p:cNvPr id="18" name="TextBox 17"/>
          <p:cNvSpPr txBox="1"/>
          <p:nvPr/>
        </p:nvSpPr>
        <p:spPr>
          <a:xfrm>
            <a:off x="228600" y="5943600"/>
            <a:ext cx="8534400" cy="830997"/>
          </a:xfrm>
          <a:prstGeom prst="rect">
            <a:avLst/>
          </a:prstGeom>
          <a:noFill/>
        </p:spPr>
        <p:txBody>
          <a:bodyPr wrap="square" rtlCol="0">
            <a:spAutoFit/>
          </a:bodyPr>
          <a:lstStyle/>
          <a:p>
            <a:pPr algn="ctr"/>
            <a:r>
              <a:rPr lang="en-US" dirty="0" smtClean="0">
                <a:latin typeface="Arial Black" pitchFamily="34" charset="0"/>
              </a:rPr>
              <a:t>What are the various ways to do leafleting in corporate office?</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pPr>
              <a:defRPr/>
            </a:pPr>
            <a:r>
              <a:rPr lang="en-US" dirty="0" smtClean="0"/>
              <a:t>Course Objective</a:t>
            </a:r>
          </a:p>
        </p:txBody>
      </p:sp>
      <p:sp>
        <p:nvSpPr>
          <p:cNvPr id="6149" name="Rectangle 3"/>
          <p:cNvSpPr>
            <a:spLocks noGrp="1" noChangeArrowheads="1"/>
          </p:cNvSpPr>
          <p:nvPr>
            <p:ph type="body" sz="half" idx="1"/>
          </p:nvPr>
        </p:nvSpPr>
        <p:spPr>
          <a:xfrm>
            <a:off x="381000" y="2133600"/>
            <a:ext cx="8229600" cy="457200"/>
          </a:xfrm>
        </p:spPr>
        <p:txBody>
          <a:bodyPr/>
          <a:lstStyle/>
          <a:p>
            <a:pPr marL="0" indent="1588" algn="ctr">
              <a:buFont typeface="Marlett" pitchFamily="2" charset="2"/>
              <a:buNone/>
            </a:pPr>
            <a:r>
              <a:rPr lang="en-US" sz="3600" dirty="0" smtClean="0"/>
              <a:t>Equip YOU, our captains on the frontline, with the weapons and strategy to win the Battle for ‘OUR TRADE ZONES’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Leafleting do’s and don’t</a:t>
            </a:r>
            <a:endParaRPr lang="en-US" dirty="0"/>
          </a:p>
        </p:txBody>
      </p:sp>
      <p:sp>
        <p:nvSpPr>
          <p:cNvPr id="7" name="Text Placeholder 6"/>
          <p:cNvSpPr>
            <a:spLocks noGrp="1"/>
          </p:cNvSpPr>
          <p:nvPr>
            <p:ph type="body" idx="1"/>
          </p:nvPr>
        </p:nvSpPr>
        <p:spPr>
          <a:xfrm>
            <a:off x="379412" y="1981200"/>
            <a:ext cx="4040188" cy="639762"/>
          </a:xfrm>
        </p:spPr>
        <p:txBody>
          <a:bodyPr/>
          <a:lstStyle/>
          <a:p>
            <a:r>
              <a:rPr lang="en-US" dirty="0" smtClean="0">
                <a:latin typeface="Arial Black" pitchFamily="34" charset="0"/>
              </a:rPr>
              <a:t>DO’S</a:t>
            </a:r>
            <a:endParaRPr lang="en-US" dirty="0">
              <a:latin typeface="Arial Black" pitchFamily="34" charset="0"/>
            </a:endParaRPr>
          </a:p>
        </p:txBody>
      </p:sp>
      <p:sp>
        <p:nvSpPr>
          <p:cNvPr id="8" name="Content Placeholder 7"/>
          <p:cNvSpPr>
            <a:spLocks noGrp="1"/>
          </p:cNvSpPr>
          <p:nvPr>
            <p:ph sz="half" idx="2"/>
          </p:nvPr>
        </p:nvSpPr>
        <p:spPr>
          <a:xfrm>
            <a:off x="74612" y="2620962"/>
            <a:ext cx="4421188" cy="3951288"/>
          </a:xfrm>
        </p:spPr>
        <p:txBody>
          <a:bodyPr/>
          <a:lstStyle/>
          <a:p>
            <a:r>
              <a:rPr lang="en-US" dirty="0" smtClean="0"/>
              <a:t>Plan all leafleting activities.</a:t>
            </a:r>
          </a:p>
          <a:p>
            <a:r>
              <a:rPr lang="en-US" dirty="0" smtClean="0"/>
              <a:t>Leaflet to be dropped by the team</a:t>
            </a:r>
          </a:p>
          <a:p>
            <a:r>
              <a:rPr lang="en-US" dirty="0" smtClean="0"/>
              <a:t>Leafleting team to be attired in uniform</a:t>
            </a:r>
          </a:p>
          <a:p>
            <a:r>
              <a:rPr lang="en-US" dirty="0" smtClean="0"/>
              <a:t>Carry the correct amount of leaflets</a:t>
            </a:r>
          </a:p>
          <a:p>
            <a:r>
              <a:rPr lang="en-US" dirty="0" smtClean="0"/>
              <a:t>Track pod wise redemptions</a:t>
            </a:r>
          </a:p>
          <a:p>
            <a:r>
              <a:rPr lang="en-US" dirty="0" smtClean="0"/>
              <a:t>Track leaflet stocks</a:t>
            </a:r>
          </a:p>
          <a:p>
            <a:r>
              <a:rPr lang="en-US" dirty="0" smtClean="0"/>
              <a:t>Contact RWA to gain entry</a:t>
            </a:r>
            <a:endParaRPr lang="en-US" dirty="0"/>
          </a:p>
        </p:txBody>
      </p:sp>
      <p:sp>
        <p:nvSpPr>
          <p:cNvPr id="9" name="Text Placeholder 8"/>
          <p:cNvSpPr>
            <a:spLocks noGrp="1"/>
          </p:cNvSpPr>
          <p:nvPr>
            <p:ph type="body" sz="quarter" idx="3"/>
          </p:nvPr>
        </p:nvSpPr>
        <p:spPr>
          <a:xfrm>
            <a:off x="4645025" y="1981200"/>
            <a:ext cx="4041775" cy="639762"/>
          </a:xfrm>
        </p:spPr>
        <p:txBody>
          <a:bodyPr/>
          <a:lstStyle/>
          <a:p>
            <a:r>
              <a:rPr lang="en-US" dirty="0" smtClean="0">
                <a:latin typeface="Arial Black" pitchFamily="34" charset="0"/>
              </a:rPr>
              <a:t>DONT’S</a:t>
            </a:r>
            <a:endParaRPr lang="en-US" dirty="0">
              <a:latin typeface="Arial Black" pitchFamily="34" charset="0"/>
            </a:endParaRPr>
          </a:p>
        </p:txBody>
      </p:sp>
      <p:sp>
        <p:nvSpPr>
          <p:cNvPr id="10" name="Content Placeholder 9"/>
          <p:cNvSpPr>
            <a:spLocks noGrp="1"/>
          </p:cNvSpPr>
          <p:nvPr>
            <p:ph sz="quarter" idx="4"/>
          </p:nvPr>
        </p:nvSpPr>
        <p:spPr>
          <a:xfrm>
            <a:off x="4343400" y="2620962"/>
            <a:ext cx="4651375" cy="3951288"/>
          </a:xfrm>
        </p:spPr>
        <p:txBody>
          <a:bodyPr/>
          <a:lstStyle/>
          <a:p>
            <a:r>
              <a:rPr lang="en-US" dirty="0" smtClean="0"/>
              <a:t>Hand leaflets to building security guards</a:t>
            </a:r>
          </a:p>
          <a:p>
            <a:r>
              <a:rPr lang="en-US" dirty="0" smtClean="0"/>
              <a:t>Ring the bell at residences</a:t>
            </a:r>
          </a:p>
          <a:p>
            <a:r>
              <a:rPr lang="en-US" dirty="0" smtClean="0"/>
              <a:t>Do not carry more leaflets than can be leafleted.</a:t>
            </a:r>
          </a:p>
          <a:p>
            <a:r>
              <a:rPr lang="en-US" dirty="0" smtClean="0"/>
              <a:t>Do not use torn or damaged leaflets</a:t>
            </a:r>
          </a:p>
          <a:p>
            <a:r>
              <a:rPr lang="en-US" dirty="0" smtClean="0"/>
              <a:t>Do not leaflet more than 3000 leaflets in a day</a:t>
            </a:r>
          </a:p>
          <a:p>
            <a:endParaRPr lang="en-US" dirty="0" smtClean="0"/>
          </a:p>
          <a:p>
            <a:endParaRPr lang="en-US" dirty="0"/>
          </a:p>
        </p:txBody>
      </p:sp>
      <p:sp>
        <p:nvSpPr>
          <p:cNvPr id="4" name="TextBox 3"/>
          <p:cNvSpPr txBox="1"/>
          <p:nvPr/>
        </p:nvSpPr>
        <p:spPr>
          <a:xfrm>
            <a:off x="670560" y="1656804"/>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5" name="TextBox 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6" name="TextBox 5"/>
          <p:cNvSpPr txBox="1"/>
          <p:nvPr/>
        </p:nvSpPr>
        <p:spPr>
          <a:xfrm>
            <a:off x="2362200" y="1661886"/>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Do’s and Don’ts</a:t>
            </a:r>
            <a:endParaRPr lang="en-US" sz="1200" b="1" dirty="0">
              <a:solidFill>
                <a:srgbClr val="FFFF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77788"/>
            <a:ext cx="8839200" cy="1141412"/>
          </a:xfrm>
        </p:spPr>
        <p:txBody>
          <a:bodyPr/>
          <a:lstStyle/>
          <a:p>
            <a:r>
              <a:rPr lang="en-US" dirty="0" smtClean="0"/>
              <a:t>Principles of making a leafleting schedule</a:t>
            </a:r>
            <a:endParaRPr lang="en-US" dirty="0"/>
          </a:p>
        </p:txBody>
      </p:sp>
      <p:sp>
        <p:nvSpPr>
          <p:cNvPr id="9" name="TextBox 8"/>
          <p:cNvSpPr txBox="1"/>
          <p:nvPr/>
        </p:nvSpPr>
        <p:spPr>
          <a:xfrm>
            <a:off x="670560" y="1656804"/>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10" name="TextBox 9"/>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1" name="TextBox 10"/>
          <p:cNvSpPr txBox="1"/>
          <p:nvPr/>
        </p:nvSpPr>
        <p:spPr>
          <a:xfrm>
            <a:off x="2362200" y="1679415"/>
            <a:ext cx="13716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Schedule</a:t>
            </a:r>
            <a:endParaRPr lang="en-US" sz="1200" b="1" dirty="0">
              <a:solidFill>
                <a:srgbClr val="FFFFFF"/>
              </a:solidFill>
              <a:latin typeface="+mn-lt"/>
            </a:endParaRPr>
          </a:p>
        </p:txBody>
      </p:sp>
      <p:sp>
        <p:nvSpPr>
          <p:cNvPr id="12" name="TextBox 11"/>
          <p:cNvSpPr txBox="1"/>
          <p:nvPr/>
        </p:nvSpPr>
        <p:spPr>
          <a:xfrm>
            <a:off x="228600" y="3124200"/>
            <a:ext cx="4255332" cy="830997"/>
          </a:xfrm>
          <a:prstGeom prst="rect">
            <a:avLst/>
          </a:prstGeom>
          <a:noFill/>
        </p:spPr>
        <p:txBody>
          <a:bodyPr wrap="none" rtlCol="0">
            <a:spAutoFit/>
          </a:bodyPr>
          <a:lstStyle/>
          <a:p>
            <a:pPr>
              <a:buBlip>
                <a:blip r:embed="rId3"/>
              </a:buBlip>
            </a:pPr>
            <a:r>
              <a:rPr lang="en-US" dirty="0" smtClean="0"/>
              <a:t> </a:t>
            </a:r>
            <a:r>
              <a:rPr lang="en-US" dirty="0" smtClean="0">
                <a:latin typeface="Arial Black" pitchFamily="34" charset="0"/>
              </a:rPr>
              <a:t>20% NPI,  80% Door to</a:t>
            </a:r>
          </a:p>
          <a:p>
            <a:r>
              <a:rPr lang="en-US" dirty="0" smtClean="0">
                <a:latin typeface="Arial Black" pitchFamily="34" charset="0"/>
              </a:rPr>
              <a:t>  door &amp; Mass leafleting</a:t>
            </a:r>
            <a:endParaRPr lang="en-US" dirty="0"/>
          </a:p>
        </p:txBody>
      </p:sp>
      <p:pic>
        <p:nvPicPr>
          <p:cNvPr id="13" name="Picture 2"/>
          <p:cNvPicPr>
            <a:picLocks noChangeAspect="1" noChangeArrowheads="1"/>
          </p:cNvPicPr>
          <p:nvPr/>
        </p:nvPicPr>
        <p:blipFill>
          <a:blip r:embed="rId4" cstate="print"/>
          <a:srcRect/>
          <a:stretch>
            <a:fillRect/>
          </a:stretch>
        </p:blipFill>
        <p:spPr bwMode="auto">
          <a:xfrm>
            <a:off x="4800600" y="2028196"/>
            <a:ext cx="3962400" cy="4372604"/>
          </a:xfrm>
          <a:prstGeom prst="rect">
            <a:avLst/>
          </a:prstGeom>
          <a:noFill/>
          <a:ln w="9525">
            <a:noFill/>
            <a:miter lim="800000"/>
            <a:headEnd/>
            <a:tailEnd/>
          </a:ln>
          <a:effectLst/>
        </p:spPr>
      </p:pic>
      <p:sp>
        <p:nvSpPr>
          <p:cNvPr id="14" name="TextBox 13"/>
          <p:cNvSpPr txBox="1"/>
          <p:nvPr/>
        </p:nvSpPr>
        <p:spPr>
          <a:xfrm>
            <a:off x="228600" y="4038600"/>
            <a:ext cx="4433971" cy="461665"/>
          </a:xfrm>
          <a:prstGeom prst="rect">
            <a:avLst/>
          </a:prstGeom>
          <a:noFill/>
        </p:spPr>
        <p:txBody>
          <a:bodyPr wrap="none" rtlCol="0">
            <a:spAutoFit/>
          </a:bodyPr>
          <a:lstStyle/>
          <a:p>
            <a:pPr>
              <a:buBlip>
                <a:blip r:embed="rId3"/>
              </a:buBlip>
            </a:pPr>
            <a:r>
              <a:rPr lang="en-US" dirty="0" smtClean="0"/>
              <a:t> </a:t>
            </a:r>
            <a:r>
              <a:rPr lang="en-US" dirty="0" smtClean="0">
                <a:latin typeface="Arial Black" pitchFamily="34" charset="0"/>
              </a:rPr>
              <a:t>NPI on Friday &amp; Sunday</a:t>
            </a:r>
          </a:p>
        </p:txBody>
      </p:sp>
      <p:sp>
        <p:nvSpPr>
          <p:cNvPr id="15" name="TextBox 14"/>
          <p:cNvSpPr txBox="1"/>
          <p:nvPr/>
        </p:nvSpPr>
        <p:spPr>
          <a:xfrm>
            <a:off x="228600" y="4643735"/>
            <a:ext cx="4527843" cy="830997"/>
          </a:xfrm>
          <a:prstGeom prst="rect">
            <a:avLst/>
          </a:prstGeom>
          <a:noFill/>
        </p:spPr>
        <p:txBody>
          <a:bodyPr wrap="none" rtlCol="0">
            <a:spAutoFit/>
          </a:bodyPr>
          <a:lstStyle/>
          <a:p>
            <a:pPr>
              <a:buBlip>
                <a:blip r:embed="rId3"/>
              </a:buBlip>
            </a:pPr>
            <a:r>
              <a:rPr lang="en-US" dirty="0" smtClean="0"/>
              <a:t> </a:t>
            </a:r>
            <a:r>
              <a:rPr lang="en-US" dirty="0" smtClean="0">
                <a:latin typeface="Arial Black" pitchFamily="34" charset="0"/>
              </a:rPr>
              <a:t>2 leaflets per HH in Hot </a:t>
            </a:r>
          </a:p>
          <a:p>
            <a:r>
              <a:rPr lang="en-US" dirty="0" smtClean="0">
                <a:latin typeface="Arial Black" pitchFamily="34" charset="0"/>
              </a:rPr>
              <a:t>   &amp; Warm pods</a:t>
            </a:r>
          </a:p>
        </p:txBody>
      </p:sp>
      <p:sp>
        <p:nvSpPr>
          <p:cNvPr id="16" name="TextBox 15"/>
          <p:cNvSpPr txBox="1"/>
          <p:nvPr/>
        </p:nvSpPr>
        <p:spPr>
          <a:xfrm>
            <a:off x="228601" y="5493603"/>
            <a:ext cx="4267200" cy="830997"/>
          </a:xfrm>
          <a:prstGeom prst="rect">
            <a:avLst/>
          </a:prstGeom>
          <a:noFill/>
        </p:spPr>
        <p:txBody>
          <a:bodyPr wrap="square" rtlCol="0">
            <a:spAutoFit/>
          </a:bodyPr>
          <a:lstStyle/>
          <a:p>
            <a:pPr>
              <a:buBlip>
                <a:blip r:embed="rId3"/>
              </a:buBlip>
            </a:pPr>
            <a:r>
              <a:rPr lang="en-US" dirty="0" smtClean="0"/>
              <a:t> </a:t>
            </a:r>
            <a:r>
              <a:rPr lang="en-US" dirty="0" smtClean="0">
                <a:latin typeface="Arial Black" pitchFamily="34" charset="0"/>
              </a:rPr>
              <a:t>Mass leafleting in HOT      </a:t>
            </a:r>
          </a:p>
          <a:p>
            <a:r>
              <a:rPr lang="en-US" dirty="0" smtClean="0">
                <a:latin typeface="Arial Black" pitchFamily="34" charset="0"/>
              </a:rPr>
              <a:t>   pods every Saturday</a:t>
            </a:r>
          </a:p>
        </p:txBody>
      </p:sp>
      <p:sp>
        <p:nvSpPr>
          <p:cNvPr id="17" name="TextBox 16"/>
          <p:cNvSpPr txBox="1"/>
          <p:nvPr/>
        </p:nvSpPr>
        <p:spPr>
          <a:xfrm>
            <a:off x="228600" y="2264175"/>
            <a:ext cx="4267200" cy="830997"/>
          </a:xfrm>
          <a:prstGeom prst="rect">
            <a:avLst/>
          </a:prstGeom>
          <a:noFill/>
        </p:spPr>
        <p:txBody>
          <a:bodyPr wrap="square" rtlCol="0">
            <a:spAutoFit/>
          </a:bodyPr>
          <a:lstStyle/>
          <a:p>
            <a:pPr>
              <a:buBlip>
                <a:blip r:embed="rId3"/>
              </a:buBlip>
            </a:pPr>
            <a:r>
              <a:rPr lang="en-US" dirty="0" smtClean="0"/>
              <a:t> </a:t>
            </a:r>
            <a:r>
              <a:rPr lang="en-US" dirty="0" smtClean="0">
                <a:latin typeface="Arial Black" pitchFamily="34" charset="0"/>
              </a:rPr>
              <a:t>Schedule to be made </a:t>
            </a:r>
          </a:p>
          <a:p>
            <a:r>
              <a:rPr lang="en-US" dirty="0" smtClean="0">
                <a:latin typeface="Arial Black" pitchFamily="34" charset="0"/>
              </a:rPr>
              <a:t>   for a month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77788"/>
            <a:ext cx="8839200" cy="1141412"/>
          </a:xfrm>
        </p:spPr>
        <p:txBody>
          <a:bodyPr/>
          <a:lstStyle/>
          <a:p>
            <a:r>
              <a:rPr lang="en-US" dirty="0" smtClean="0"/>
              <a:t>RGM Accountability </a:t>
            </a:r>
            <a:endParaRPr lang="en-US" dirty="0"/>
          </a:p>
        </p:txBody>
      </p:sp>
      <p:sp>
        <p:nvSpPr>
          <p:cNvPr id="9" name="TextBox 8"/>
          <p:cNvSpPr txBox="1"/>
          <p:nvPr/>
        </p:nvSpPr>
        <p:spPr>
          <a:xfrm>
            <a:off x="670560" y="1656804"/>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10" name="TextBox 9"/>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1" name="TextBox 10"/>
          <p:cNvSpPr txBox="1"/>
          <p:nvPr/>
        </p:nvSpPr>
        <p:spPr>
          <a:xfrm>
            <a:off x="2362200" y="1661886"/>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Accountability</a:t>
            </a:r>
            <a:endParaRPr lang="en-US" sz="1200" b="1" dirty="0">
              <a:solidFill>
                <a:srgbClr val="FFFFFF"/>
              </a:solidFill>
              <a:latin typeface="+mn-lt"/>
            </a:endParaRPr>
          </a:p>
        </p:txBody>
      </p:sp>
      <p:sp>
        <p:nvSpPr>
          <p:cNvPr id="18" name="TextBox 17"/>
          <p:cNvSpPr txBox="1"/>
          <p:nvPr/>
        </p:nvSpPr>
        <p:spPr>
          <a:xfrm>
            <a:off x="152400" y="2286000"/>
            <a:ext cx="5229252" cy="830997"/>
          </a:xfrm>
          <a:prstGeom prst="rect">
            <a:avLst/>
          </a:prstGeom>
          <a:noFill/>
        </p:spPr>
        <p:txBody>
          <a:bodyPr wrap="none" rtlCol="0">
            <a:spAutoFit/>
          </a:bodyPr>
          <a:lstStyle/>
          <a:p>
            <a:r>
              <a:rPr lang="en-US" dirty="0" smtClean="0">
                <a:latin typeface="Arial Black" pitchFamily="34" charset="0"/>
              </a:rPr>
              <a:t>1. Follow leafleting game plan</a:t>
            </a:r>
          </a:p>
          <a:p>
            <a:endParaRPr lang="en-US" dirty="0">
              <a:latin typeface="Arial Black" pitchFamily="34" charset="0"/>
            </a:endParaRPr>
          </a:p>
        </p:txBody>
      </p:sp>
      <p:sp>
        <p:nvSpPr>
          <p:cNvPr id="19" name="TextBox 18"/>
          <p:cNvSpPr txBox="1"/>
          <p:nvPr/>
        </p:nvSpPr>
        <p:spPr>
          <a:xfrm>
            <a:off x="166914" y="2826603"/>
            <a:ext cx="8118761" cy="1200329"/>
          </a:xfrm>
          <a:prstGeom prst="rect">
            <a:avLst/>
          </a:prstGeom>
          <a:noFill/>
        </p:spPr>
        <p:txBody>
          <a:bodyPr wrap="square" rtlCol="0">
            <a:spAutoFit/>
          </a:bodyPr>
          <a:lstStyle/>
          <a:p>
            <a:r>
              <a:rPr lang="en-US" dirty="0" smtClean="0">
                <a:latin typeface="Arial Black" pitchFamily="34" charset="0"/>
              </a:rPr>
              <a:t>2. Schedule Riders as per leafleting  game plan</a:t>
            </a:r>
          </a:p>
          <a:p>
            <a:endParaRPr lang="en-US" dirty="0" smtClean="0">
              <a:latin typeface="Arial Black" pitchFamily="34" charset="0"/>
            </a:endParaRPr>
          </a:p>
          <a:p>
            <a:endParaRPr lang="en-US" dirty="0">
              <a:latin typeface="Arial Black" pitchFamily="34" charset="0"/>
            </a:endParaRPr>
          </a:p>
        </p:txBody>
      </p:sp>
      <p:sp>
        <p:nvSpPr>
          <p:cNvPr id="20" name="TextBox 19"/>
          <p:cNvSpPr txBox="1"/>
          <p:nvPr/>
        </p:nvSpPr>
        <p:spPr>
          <a:xfrm>
            <a:off x="152400" y="3398520"/>
            <a:ext cx="8118761" cy="640080"/>
          </a:xfrm>
          <a:prstGeom prst="rect">
            <a:avLst/>
          </a:prstGeom>
          <a:noFill/>
        </p:spPr>
        <p:txBody>
          <a:bodyPr wrap="square" rtlCol="0">
            <a:spAutoFit/>
          </a:bodyPr>
          <a:lstStyle/>
          <a:p>
            <a:r>
              <a:rPr lang="en-US" dirty="0" smtClean="0">
                <a:latin typeface="Arial Black" pitchFamily="34" charset="0"/>
              </a:rPr>
              <a:t>3. Personally lead leafleting execution</a:t>
            </a:r>
          </a:p>
          <a:p>
            <a:endParaRPr lang="en-US" dirty="0" smtClean="0">
              <a:latin typeface="Arial Black" pitchFamily="34" charset="0"/>
            </a:endParaRPr>
          </a:p>
          <a:p>
            <a:endParaRPr lang="en-US" dirty="0" smtClean="0">
              <a:latin typeface="Arial Black" pitchFamily="34" charset="0"/>
            </a:endParaRPr>
          </a:p>
          <a:p>
            <a:endParaRPr lang="en-US" dirty="0">
              <a:latin typeface="Arial Black" pitchFamily="34" charset="0"/>
            </a:endParaRPr>
          </a:p>
        </p:txBody>
      </p:sp>
      <p:sp>
        <p:nvSpPr>
          <p:cNvPr id="21" name="TextBox 20"/>
          <p:cNvSpPr txBox="1"/>
          <p:nvPr/>
        </p:nvSpPr>
        <p:spPr>
          <a:xfrm>
            <a:off x="152400" y="3931920"/>
            <a:ext cx="8118761" cy="640080"/>
          </a:xfrm>
          <a:prstGeom prst="rect">
            <a:avLst/>
          </a:prstGeom>
          <a:noFill/>
        </p:spPr>
        <p:txBody>
          <a:bodyPr wrap="square" rtlCol="0">
            <a:spAutoFit/>
          </a:bodyPr>
          <a:lstStyle/>
          <a:p>
            <a:r>
              <a:rPr lang="en-US" dirty="0" smtClean="0">
                <a:latin typeface="Arial Black" pitchFamily="34" charset="0"/>
              </a:rPr>
              <a:t>4. Personally conduct NPI</a:t>
            </a:r>
          </a:p>
          <a:p>
            <a:endParaRPr lang="en-US" dirty="0" smtClean="0">
              <a:latin typeface="Arial Black" pitchFamily="34" charset="0"/>
            </a:endParaRPr>
          </a:p>
          <a:p>
            <a:endParaRPr lang="en-US" dirty="0" smtClean="0">
              <a:latin typeface="Arial Black" pitchFamily="34" charset="0"/>
            </a:endParaRPr>
          </a:p>
          <a:p>
            <a:endParaRPr lang="en-US" dirty="0" smtClean="0">
              <a:latin typeface="Arial Black" pitchFamily="34" charset="0"/>
            </a:endParaRPr>
          </a:p>
          <a:p>
            <a:endParaRPr lang="en-US" dirty="0">
              <a:latin typeface="Arial Black" pitchFamily="34" charset="0"/>
            </a:endParaRPr>
          </a:p>
        </p:txBody>
      </p:sp>
      <p:sp>
        <p:nvSpPr>
          <p:cNvPr id="22" name="TextBox 21"/>
          <p:cNvSpPr txBox="1"/>
          <p:nvPr/>
        </p:nvSpPr>
        <p:spPr>
          <a:xfrm>
            <a:off x="152400" y="4389120"/>
            <a:ext cx="8991600" cy="640080"/>
          </a:xfrm>
          <a:prstGeom prst="rect">
            <a:avLst/>
          </a:prstGeom>
          <a:noFill/>
        </p:spPr>
        <p:txBody>
          <a:bodyPr wrap="square" rtlCol="0">
            <a:spAutoFit/>
          </a:bodyPr>
          <a:lstStyle/>
          <a:p>
            <a:r>
              <a:rPr lang="en-US" dirty="0" smtClean="0">
                <a:latin typeface="Arial Black" pitchFamily="34" charset="0"/>
              </a:rPr>
              <a:t>5. Send Photos of each NPI/Leafleting conducted.</a:t>
            </a:r>
          </a:p>
          <a:p>
            <a:endParaRPr lang="en-US" dirty="0" smtClean="0">
              <a:latin typeface="Arial Black" pitchFamily="34" charset="0"/>
            </a:endParaRPr>
          </a:p>
          <a:p>
            <a:endParaRPr lang="en-US" dirty="0" smtClean="0">
              <a:latin typeface="Arial Black" pitchFamily="34" charset="0"/>
            </a:endParaRPr>
          </a:p>
          <a:p>
            <a:endParaRPr lang="en-US" dirty="0" smtClean="0">
              <a:latin typeface="Arial Black" pitchFamily="34" charset="0"/>
            </a:endParaRPr>
          </a:p>
          <a:p>
            <a:endParaRPr lang="en-US" dirty="0" smtClean="0">
              <a:latin typeface="Arial Black" pitchFamily="34" charset="0"/>
            </a:endParaRPr>
          </a:p>
          <a:p>
            <a:endParaRPr lang="en-US" dirty="0">
              <a:latin typeface="Arial Black" pitchFamily="34" charset="0"/>
            </a:endParaRPr>
          </a:p>
        </p:txBody>
      </p:sp>
      <p:sp>
        <p:nvSpPr>
          <p:cNvPr id="23" name="TextBox 22"/>
          <p:cNvSpPr txBox="1"/>
          <p:nvPr/>
        </p:nvSpPr>
        <p:spPr>
          <a:xfrm>
            <a:off x="156030" y="4942344"/>
            <a:ext cx="8987970" cy="2677656"/>
          </a:xfrm>
          <a:prstGeom prst="rect">
            <a:avLst/>
          </a:prstGeom>
          <a:noFill/>
        </p:spPr>
        <p:txBody>
          <a:bodyPr wrap="square" rtlCol="0">
            <a:spAutoFit/>
          </a:bodyPr>
          <a:lstStyle/>
          <a:p>
            <a:r>
              <a:rPr lang="en-US" dirty="0" smtClean="0">
                <a:latin typeface="Arial Black" pitchFamily="34" charset="0"/>
              </a:rPr>
              <a:t>6. Conduct random call backs to customers in pods </a:t>
            </a:r>
          </a:p>
          <a:p>
            <a:r>
              <a:rPr lang="en-US" dirty="0" smtClean="0">
                <a:latin typeface="Arial Black" pitchFamily="34" charset="0"/>
              </a:rPr>
              <a:t>    where leafleting is completed  </a:t>
            </a:r>
          </a:p>
          <a:p>
            <a:r>
              <a:rPr lang="en-US" dirty="0" smtClean="0">
                <a:latin typeface="Arial Black" pitchFamily="34" charset="0"/>
              </a:rPr>
              <a:t> </a:t>
            </a:r>
          </a:p>
          <a:p>
            <a:endParaRPr lang="en-US" dirty="0" smtClean="0">
              <a:latin typeface="Arial Black" pitchFamily="34" charset="0"/>
            </a:endParaRPr>
          </a:p>
          <a:p>
            <a:endParaRPr lang="en-US" dirty="0" smtClean="0">
              <a:latin typeface="Arial Black" pitchFamily="34" charset="0"/>
            </a:endParaRPr>
          </a:p>
          <a:p>
            <a:endParaRPr lang="en-US" dirty="0" smtClean="0">
              <a:latin typeface="Arial Black" pitchFamily="34" charset="0"/>
            </a:endParaRPr>
          </a:p>
          <a:p>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77788"/>
            <a:ext cx="8839200" cy="1141412"/>
          </a:xfrm>
        </p:spPr>
        <p:txBody>
          <a:bodyPr/>
          <a:lstStyle/>
          <a:p>
            <a:r>
              <a:rPr lang="en-US" dirty="0" smtClean="0"/>
              <a:t>Area Coach Accountability </a:t>
            </a:r>
            <a:endParaRPr lang="en-US" dirty="0"/>
          </a:p>
        </p:txBody>
      </p:sp>
      <p:sp>
        <p:nvSpPr>
          <p:cNvPr id="9" name="TextBox 8"/>
          <p:cNvSpPr txBox="1"/>
          <p:nvPr/>
        </p:nvSpPr>
        <p:spPr>
          <a:xfrm>
            <a:off x="670560" y="1656804"/>
            <a:ext cx="182880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Leafleting</a:t>
            </a:r>
            <a:endParaRPr lang="en-US" sz="1200" b="1" dirty="0">
              <a:solidFill>
                <a:schemeClr val="bg1"/>
              </a:solidFill>
              <a:latin typeface="+mn-lt"/>
            </a:endParaRPr>
          </a:p>
        </p:txBody>
      </p:sp>
      <p:sp>
        <p:nvSpPr>
          <p:cNvPr id="10" name="TextBox 9"/>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B</a:t>
            </a:r>
            <a:endParaRPr lang="en-US" sz="4000" dirty="0">
              <a:latin typeface="Arial Black" pitchFamily="34" charset="0"/>
            </a:endParaRPr>
          </a:p>
        </p:txBody>
      </p:sp>
      <p:sp>
        <p:nvSpPr>
          <p:cNvPr id="18" name="TextBox 17"/>
          <p:cNvSpPr txBox="1"/>
          <p:nvPr/>
        </p:nvSpPr>
        <p:spPr>
          <a:xfrm>
            <a:off x="152401" y="2286000"/>
            <a:ext cx="8991600" cy="1569660"/>
          </a:xfrm>
          <a:prstGeom prst="rect">
            <a:avLst/>
          </a:prstGeom>
          <a:noFill/>
        </p:spPr>
        <p:txBody>
          <a:bodyPr wrap="square" rtlCol="0">
            <a:spAutoFit/>
          </a:bodyPr>
          <a:lstStyle/>
          <a:p>
            <a:pPr marL="457200" indent="-457200">
              <a:buAutoNum type="arabicPeriod"/>
            </a:pPr>
            <a:r>
              <a:rPr lang="en-US" dirty="0" smtClean="0">
                <a:latin typeface="Arial Black" pitchFamily="34" charset="0"/>
              </a:rPr>
              <a:t>Conduct 2 single agenda visit  in a month to </a:t>
            </a:r>
          </a:p>
          <a:p>
            <a:pPr marL="457200" indent="-457200"/>
            <a:r>
              <a:rPr lang="en-US" dirty="0" smtClean="0">
                <a:latin typeface="Arial Black" pitchFamily="34" charset="0"/>
              </a:rPr>
              <a:t>     check efficacy of leafleting</a:t>
            </a:r>
          </a:p>
          <a:p>
            <a:endParaRPr lang="en-US" dirty="0" smtClean="0">
              <a:latin typeface="Arial Black" pitchFamily="34" charset="0"/>
            </a:endParaRPr>
          </a:p>
          <a:p>
            <a:endParaRPr lang="en-US" dirty="0">
              <a:latin typeface="Arial Black" pitchFamily="34" charset="0"/>
            </a:endParaRPr>
          </a:p>
        </p:txBody>
      </p:sp>
      <p:sp>
        <p:nvSpPr>
          <p:cNvPr id="19" name="TextBox 18"/>
          <p:cNvSpPr txBox="1"/>
          <p:nvPr/>
        </p:nvSpPr>
        <p:spPr>
          <a:xfrm>
            <a:off x="166914" y="3200400"/>
            <a:ext cx="8977086" cy="830997"/>
          </a:xfrm>
          <a:prstGeom prst="rect">
            <a:avLst/>
          </a:prstGeom>
          <a:noFill/>
        </p:spPr>
        <p:txBody>
          <a:bodyPr wrap="square" rtlCol="0">
            <a:spAutoFit/>
          </a:bodyPr>
          <a:lstStyle/>
          <a:p>
            <a:r>
              <a:rPr lang="en-US" dirty="0" smtClean="0">
                <a:latin typeface="Arial Black" pitchFamily="34" charset="0"/>
              </a:rPr>
              <a:t>2. Conduct NPI surprise check per week &amp;   </a:t>
            </a:r>
          </a:p>
          <a:p>
            <a:r>
              <a:rPr lang="en-US" dirty="0" smtClean="0">
                <a:latin typeface="Arial Black" pitchFamily="34" charset="0"/>
              </a:rPr>
              <a:t>    recognize or coach store teams.</a:t>
            </a:r>
          </a:p>
        </p:txBody>
      </p:sp>
      <p:sp>
        <p:nvSpPr>
          <p:cNvPr id="20" name="TextBox 19"/>
          <p:cNvSpPr txBox="1"/>
          <p:nvPr/>
        </p:nvSpPr>
        <p:spPr>
          <a:xfrm>
            <a:off x="152400" y="4004608"/>
            <a:ext cx="8118761" cy="1938992"/>
          </a:xfrm>
          <a:prstGeom prst="rect">
            <a:avLst/>
          </a:prstGeom>
          <a:noFill/>
        </p:spPr>
        <p:txBody>
          <a:bodyPr wrap="square" rtlCol="0">
            <a:spAutoFit/>
          </a:bodyPr>
          <a:lstStyle/>
          <a:p>
            <a:r>
              <a:rPr lang="en-US" dirty="0" smtClean="0">
                <a:latin typeface="Arial Black" pitchFamily="34" charset="0"/>
              </a:rPr>
              <a:t>3. Schedule oneself for 1 leafleting activity per </a:t>
            </a:r>
          </a:p>
          <a:p>
            <a:r>
              <a:rPr lang="en-US" dirty="0" smtClean="0">
                <a:latin typeface="Arial Black" pitchFamily="34" charset="0"/>
              </a:rPr>
              <a:t>    week</a:t>
            </a:r>
          </a:p>
          <a:p>
            <a:endParaRPr lang="en-US" dirty="0" smtClean="0">
              <a:latin typeface="Arial Black" pitchFamily="34" charset="0"/>
            </a:endParaRPr>
          </a:p>
          <a:p>
            <a:endParaRPr lang="en-US" dirty="0" smtClean="0">
              <a:latin typeface="Arial Black" pitchFamily="34" charset="0"/>
            </a:endParaRPr>
          </a:p>
          <a:p>
            <a:endParaRPr lang="en-US" dirty="0">
              <a:latin typeface="Arial Black" pitchFamily="34" charset="0"/>
            </a:endParaRPr>
          </a:p>
        </p:txBody>
      </p:sp>
      <p:sp>
        <p:nvSpPr>
          <p:cNvPr id="21" name="TextBox 20"/>
          <p:cNvSpPr txBox="1"/>
          <p:nvPr/>
        </p:nvSpPr>
        <p:spPr>
          <a:xfrm>
            <a:off x="110839" y="4854476"/>
            <a:ext cx="9033161" cy="2308324"/>
          </a:xfrm>
          <a:prstGeom prst="rect">
            <a:avLst/>
          </a:prstGeom>
          <a:noFill/>
        </p:spPr>
        <p:txBody>
          <a:bodyPr wrap="square" rtlCol="0">
            <a:spAutoFit/>
          </a:bodyPr>
          <a:lstStyle/>
          <a:p>
            <a:r>
              <a:rPr lang="en-US" dirty="0" smtClean="0">
                <a:latin typeface="Arial Black" pitchFamily="34" charset="0"/>
              </a:rPr>
              <a:t>4. Personally conduct call backs to low redemption </a:t>
            </a:r>
          </a:p>
          <a:p>
            <a:r>
              <a:rPr lang="en-US" dirty="0" smtClean="0">
                <a:latin typeface="Arial Black" pitchFamily="34" charset="0"/>
              </a:rPr>
              <a:t>    pods</a:t>
            </a:r>
          </a:p>
          <a:p>
            <a:endParaRPr lang="en-US" dirty="0" smtClean="0">
              <a:latin typeface="Arial Black" pitchFamily="34" charset="0"/>
            </a:endParaRPr>
          </a:p>
          <a:p>
            <a:endParaRPr lang="en-US" dirty="0" smtClean="0">
              <a:latin typeface="Arial Black" pitchFamily="34" charset="0"/>
            </a:endParaRPr>
          </a:p>
          <a:p>
            <a:endParaRPr lang="en-US" dirty="0" smtClean="0">
              <a:latin typeface="Arial Black" pitchFamily="34" charset="0"/>
            </a:endParaRPr>
          </a:p>
          <a:p>
            <a:endParaRPr lang="en-US" dirty="0">
              <a:latin typeface="Arial Black" pitchFamily="34" charset="0"/>
            </a:endParaRPr>
          </a:p>
        </p:txBody>
      </p:sp>
      <p:sp>
        <p:nvSpPr>
          <p:cNvPr id="22" name="TextBox 21"/>
          <p:cNvSpPr txBox="1"/>
          <p:nvPr/>
        </p:nvSpPr>
        <p:spPr>
          <a:xfrm>
            <a:off x="152400" y="5867400"/>
            <a:ext cx="8991600" cy="2308324"/>
          </a:xfrm>
          <a:prstGeom prst="rect">
            <a:avLst/>
          </a:prstGeom>
          <a:noFill/>
        </p:spPr>
        <p:txBody>
          <a:bodyPr wrap="square" rtlCol="0">
            <a:spAutoFit/>
          </a:bodyPr>
          <a:lstStyle/>
          <a:p>
            <a:r>
              <a:rPr lang="en-US" dirty="0" smtClean="0">
                <a:latin typeface="Arial Black" pitchFamily="34" charset="0"/>
              </a:rPr>
              <a:t>5. Share photos of NPI &amp; Leafleting conducted</a:t>
            </a:r>
          </a:p>
          <a:p>
            <a:endParaRPr lang="en-US" dirty="0" smtClean="0">
              <a:latin typeface="Arial Black" pitchFamily="34" charset="0"/>
            </a:endParaRPr>
          </a:p>
          <a:p>
            <a:endParaRPr lang="en-US" dirty="0" smtClean="0">
              <a:latin typeface="Arial Black" pitchFamily="34" charset="0"/>
            </a:endParaRPr>
          </a:p>
          <a:p>
            <a:endParaRPr lang="en-US" dirty="0" smtClean="0">
              <a:latin typeface="Arial Black" pitchFamily="34" charset="0"/>
            </a:endParaRPr>
          </a:p>
          <a:p>
            <a:endParaRPr lang="en-US" dirty="0" smtClean="0">
              <a:latin typeface="Arial Black" pitchFamily="34" charset="0"/>
            </a:endParaRPr>
          </a:p>
          <a:p>
            <a:endParaRPr lang="en-US" dirty="0">
              <a:latin typeface="Arial Black" pitchFamily="34" charset="0"/>
            </a:endParaRPr>
          </a:p>
        </p:txBody>
      </p:sp>
      <p:sp>
        <p:nvSpPr>
          <p:cNvPr id="12" name="TextBox 11"/>
          <p:cNvSpPr txBox="1"/>
          <p:nvPr/>
        </p:nvSpPr>
        <p:spPr>
          <a:xfrm>
            <a:off x="2362200" y="1661886"/>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Accountability</a:t>
            </a:r>
            <a:endParaRPr lang="en-US" sz="1200" b="1" dirty="0">
              <a:solidFill>
                <a:srgbClr val="FFFF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4495800"/>
            <a:ext cx="8686800" cy="1101725"/>
          </a:xfrm>
        </p:spPr>
        <p:txBody>
          <a:bodyPr/>
          <a:lstStyle/>
          <a:p>
            <a:r>
              <a:rPr lang="en-US" dirty="0" smtClean="0"/>
              <a:t>Tracking </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redemption ? </a:t>
            </a:r>
            <a:endParaRPr lang="en-US" dirty="0"/>
          </a:p>
        </p:txBody>
      </p:sp>
      <p:sp>
        <p:nvSpPr>
          <p:cNvPr id="13" name="TextBox 12"/>
          <p:cNvSpPr txBox="1"/>
          <p:nvPr/>
        </p:nvSpPr>
        <p:spPr>
          <a:xfrm>
            <a:off x="-1005590" y="2103620"/>
            <a:ext cx="6324600" cy="1754326"/>
          </a:xfrm>
          <a:prstGeom prst="rect">
            <a:avLst/>
          </a:prstGeom>
          <a:noFill/>
        </p:spPr>
        <p:txBody>
          <a:bodyPr wrap="square" rtlCol="0">
            <a:spAutoFit/>
          </a:bodyPr>
          <a:lstStyle/>
          <a:p>
            <a:pPr marL="1371600" lvl="2" indent="-457200">
              <a:lnSpc>
                <a:spcPct val="150000"/>
              </a:lnSpc>
              <a:buBlip>
                <a:blip r:embed="rId3"/>
              </a:buBlip>
            </a:pPr>
            <a:r>
              <a:rPr lang="en-US" dirty="0" smtClean="0">
                <a:latin typeface="Arial Black" pitchFamily="34" charset="0"/>
              </a:rPr>
              <a:t> Redemption = Orders received after any leafleting activity</a:t>
            </a:r>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2914" y="1617729"/>
            <a:ext cx="182880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Redemptions</a:t>
            </a:r>
            <a:endParaRPr lang="en-US" sz="1200" b="1" dirty="0">
              <a:solidFill>
                <a:srgbClr val="FFFFFF"/>
              </a:solidFill>
              <a:latin typeface="+mn-lt"/>
            </a:endParaRPr>
          </a:p>
        </p:txBody>
      </p:sp>
      <p:sp>
        <p:nvSpPr>
          <p:cNvPr id="17" name="TextBox 16"/>
          <p:cNvSpPr txBox="1"/>
          <p:nvPr/>
        </p:nvSpPr>
        <p:spPr>
          <a:xfrm>
            <a:off x="76200" y="6091535"/>
            <a:ext cx="8915400" cy="461665"/>
          </a:xfrm>
          <a:prstGeom prst="rect">
            <a:avLst/>
          </a:prstGeom>
          <a:noFill/>
        </p:spPr>
        <p:txBody>
          <a:bodyPr wrap="square" rtlCol="0">
            <a:spAutoFit/>
          </a:bodyPr>
          <a:lstStyle/>
          <a:p>
            <a:pPr algn="ctr"/>
            <a:r>
              <a:rPr lang="en-US" dirty="0" smtClean="0">
                <a:latin typeface="Arial Black" pitchFamily="34" charset="0"/>
              </a:rPr>
              <a:t>Why is tracking redemptions important ?</a:t>
            </a:r>
            <a:endParaRPr lang="en-US" dirty="0">
              <a:latin typeface="Arial Black" pitchFamily="34" charset="0"/>
            </a:endParaRPr>
          </a:p>
        </p:txBody>
      </p:sp>
      <p:grpSp>
        <p:nvGrpSpPr>
          <p:cNvPr id="2" name="Group 7"/>
          <p:cNvGrpSpPr>
            <a:grpSpLocks/>
          </p:cNvGrpSpPr>
          <p:nvPr/>
        </p:nvGrpSpPr>
        <p:grpSpPr bwMode="auto">
          <a:xfrm>
            <a:off x="5181600" y="1752600"/>
            <a:ext cx="3657600" cy="3630612"/>
            <a:chOff x="3120" y="1161"/>
            <a:chExt cx="2304" cy="2287"/>
          </a:xfrm>
        </p:grpSpPr>
        <p:sp>
          <p:nvSpPr>
            <p:cNvPr id="19"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20"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1"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8" name="TextBox 17"/>
          <p:cNvSpPr txBox="1"/>
          <p:nvPr/>
        </p:nvSpPr>
        <p:spPr>
          <a:xfrm>
            <a:off x="-990600" y="3733800"/>
            <a:ext cx="6324600" cy="1200329"/>
          </a:xfrm>
          <a:prstGeom prst="rect">
            <a:avLst/>
          </a:prstGeom>
          <a:noFill/>
        </p:spPr>
        <p:txBody>
          <a:bodyPr wrap="square" rtlCol="0">
            <a:spAutoFit/>
          </a:bodyPr>
          <a:lstStyle/>
          <a:p>
            <a:pPr marL="1371600" lvl="2" indent="-457200">
              <a:lnSpc>
                <a:spcPct val="150000"/>
              </a:lnSpc>
              <a:buBlip>
                <a:blip r:embed="rId3"/>
              </a:buBlip>
            </a:pPr>
            <a:r>
              <a:rPr lang="en-US" dirty="0" smtClean="0">
                <a:latin typeface="Arial Black" pitchFamily="34" charset="0"/>
              </a:rPr>
              <a:t> Effective leafleting leads to</a:t>
            </a:r>
          </a:p>
          <a:p>
            <a:pPr marL="1371600" lvl="2" indent="-457200">
              <a:lnSpc>
                <a:spcPct val="150000"/>
              </a:lnSpc>
            </a:pPr>
            <a:r>
              <a:rPr lang="en-US" dirty="0" smtClean="0">
                <a:latin typeface="Arial Black" pitchFamily="34" charset="0"/>
              </a:rPr>
              <a:t>      high redemptions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penetration ? </a:t>
            </a:r>
            <a:endParaRPr lang="en-US" dirty="0"/>
          </a:p>
        </p:txBody>
      </p:sp>
      <p:sp>
        <p:nvSpPr>
          <p:cNvPr id="13" name="TextBox 12"/>
          <p:cNvSpPr txBox="1"/>
          <p:nvPr/>
        </p:nvSpPr>
        <p:spPr>
          <a:xfrm>
            <a:off x="-1005590" y="2057400"/>
            <a:ext cx="6324600" cy="1200329"/>
          </a:xfrm>
          <a:prstGeom prst="rect">
            <a:avLst/>
          </a:prstGeom>
          <a:noFill/>
        </p:spPr>
        <p:txBody>
          <a:bodyPr wrap="square" rtlCol="0">
            <a:spAutoFit/>
          </a:bodyPr>
          <a:lstStyle/>
          <a:p>
            <a:pPr marL="1371600" lvl="2" indent="-457200">
              <a:lnSpc>
                <a:spcPct val="150000"/>
              </a:lnSpc>
              <a:buBlip>
                <a:blip r:embed="rId3"/>
              </a:buBlip>
            </a:pPr>
            <a:r>
              <a:rPr lang="en-US" dirty="0" smtClean="0">
                <a:latin typeface="Arial Black" pitchFamily="34" charset="0"/>
              </a:rPr>
              <a:t> Penetration</a:t>
            </a:r>
          </a:p>
          <a:p>
            <a:pPr marL="1371600" lvl="2" indent="-457200">
              <a:lnSpc>
                <a:spcPct val="150000"/>
              </a:lnSpc>
            </a:pPr>
            <a:r>
              <a:rPr lang="en-US" dirty="0" smtClean="0">
                <a:latin typeface="Arial Black" pitchFamily="34" charset="0"/>
              </a:rPr>
              <a:t>     </a:t>
            </a:r>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3640" y="1617729"/>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Penetration</a:t>
            </a:r>
            <a:endParaRPr lang="en-US" sz="1200" b="1" dirty="0">
              <a:solidFill>
                <a:srgbClr val="FFFFFF"/>
              </a:solidFill>
              <a:latin typeface="+mn-lt"/>
            </a:endParaRPr>
          </a:p>
        </p:txBody>
      </p:sp>
      <p:sp>
        <p:nvSpPr>
          <p:cNvPr id="17" name="TextBox 16"/>
          <p:cNvSpPr txBox="1"/>
          <p:nvPr/>
        </p:nvSpPr>
        <p:spPr>
          <a:xfrm>
            <a:off x="76200" y="6091535"/>
            <a:ext cx="8915400" cy="461665"/>
          </a:xfrm>
          <a:prstGeom prst="rect">
            <a:avLst/>
          </a:prstGeom>
          <a:noFill/>
        </p:spPr>
        <p:txBody>
          <a:bodyPr wrap="square" rtlCol="0">
            <a:spAutoFit/>
          </a:bodyPr>
          <a:lstStyle/>
          <a:p>
            <a:pPr algn="ctr"/>
            <a:r>
              <a:rPr lang="en-US" dirty="0" smtClean="0">
                <a:latin typeface="Arial Black" pitchFamily="34" charset="0"/>
              </a:rPr>
              <a:t>Why is tracking penetration important ?</a:t>
            </a:r>
            <a:endParaRPr lang="en-US" dirty="0">
              <a:latin typeface="Arial Black" pitchFamily="34" charset="0"/>
            </a:endParaRPr>
          </a:p>
        </p:txBody>
      </p:sp>
      <p:grpSp>
        <p:nvGrpSpPr>
          <p:cNvPr id="2" name="Group 7"/>
          <p:cNvGrpSpPr>
            <a:grpSpLocks/>
          </p:cNvGrpSpPr>
          <p:nvPr/>
        </p:nvGrpSpPr>
        <p:grpSpPr bwMode="auto">
          <a:xfrm>
            <a:off x="5181600" y="1752600"/>
            <a:ext cx="3657600" cy="3630612"/>
            <a:chOff x="3120" y="1161"/>
            <a:chExt cx="2304" cy="2287"/>
          </a:xfrm>
        </p:grpSpPr>
        <p:sp>
          <p:nvSpPr>
            <p:cNvPr id="19"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20"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21"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
        <p:nvSpPr>
          <p:cNvPr id="18" name="TextBox 17"/>
          <p:cNvSpPr txBox="1"/>
          <p:nvPr/>
        </p:nvSpPr>
        <p:spPr>
          <a:xfrm>
            <a:off x="-990600" y="3733800"/>
            <a:ext cx="6324600" cy="461665"/>
          </a:xfrm>
          <a:prstGeom prst="rect">
            <a:avLst/>
          </a:prstGeom>
          <a:noFill/>
        </p:spPr>
        <p:txBody>
          <a:bodyPr wrap="square" rtlCol="0">
            <a:spAutoFit/>
          </a:bodyPr>
          <a:lstStyle/>
          <a:p>
            <a:pPr marL="1371600" lvl="2" indent="-457200">
              <a:buBlip>
                <a:blip r:embed="rId3"/>
              </a:buBlip>
            </a:pPr>
            <a:r>
              <a:rPr lang="en-US" dirty="0" smtClean="0">
                <a:latin typeface="Arial Black" pitchFamily="34" charset="0"/>
              </a:rPr>
              <a:t> Penetration is tracked for</a:t>
            </a:r>
          </a:p>
        </p:txBody>
      </p:sp>
      <p:sp>
        <p:nvSpPr>
          <p:cNvPr id="22" name="TextBox 21"/>
          <p:cNvSpPr txBox="1"/>
          <p:nvPr/>
        </p:nvSpPr>
        <p:spPr>
          <a:xfrm>
            <a:off x="533400" y="2819400"/>
            <a:ext cx="388248" cy="461665"/>
          </a:xfrm>
          <a:prstGeom prst="rect">
            <a:avLst/>
          </a:prstGeom>
          <a:noFill/>
        </p:spPr>
        <p:txBody>
          <a:bodyPr wrap="none" rtlCol="0">
            <a:spAutoFit/>
          </a:bodyPr>
          <a:lstStyle/>
          <a:p>
            <a:r>
              <a:rPr lang="en-US" dirty="0" smtClean="0">
                <a:latin typeface="Arial Black" pitchFamily="34" charset="0"/>
              </a:rPr>
              <a:t>=</a:t>
            </a:r>
            <a:endParaRPr lang="en-US" dirty="0">
              <a:latin typeface="Arial Black" pitchFamily="34" charset="0"/>
            </a:endParaRPr>
          </a:p>
        </p:txBody>
      </p:sp>
      <p:sp>
        <p:nvSpPr>
          <p:cNvPr id="24" name="TextBox 23"/>
          <p:cNvSpPr txBox="1"/>
          <p:nvPr/>
        </p:nvSpPr>
        <p:spPr>
          <a:xfrm>
            <a:off x="1143000" y="3119735"/>
            <a:ext cx="2406428" cy="461665"/>
          </a:xfrm>
          <a:prstGeom prst="rect">
            <a:avLst/>
          </a:prstGeom>
          <a:noFill/>
        </p:spPr>
        <p:txBody>
          <a:bodyPr wrap="none" rtlCol="0">
            <a:spAutoFit/>
          </a:bodyPr>
          <a:lstStyle/>
          <a:p>
            <a:r>
              <a:rPr lang="en-US" dirty="0" smtClean="0">
                <a:latin typeface="Arial Black" pitchFamily="34" charset="0"/>
              </a:rPr>
              <a:t>House Holds </a:t>
            </a:r>
            <a:endParaRPr lang="en-US" dirty="0">
              <a:latin typeface="Arial Black" pitchFamily="34" charset="0"/>
            </a:endParaRPr>
          </a:p>
        </p:txBody>
      </p:sp>
      <p:cxnSp>
        <p:nvCxnSpPr>
          <p:cNvPr id="26" name="Straight Connector 25"/>
          <p:cNvCxnSpPr/>
          <p:nvPr/>
        </p:nvCxnSpPr>
        <p:spPr>
          <a:xfrm>
            <a:off x="990600" y="3077028"/>
            <a:ext cx="2651760" cy="0"/>
          </a:xfrm>
          <a:prstGeom prst="line">
            <a:avLst/>
          </a:prstGeom>
          <a:ln w="28575"/>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3847981" y="2891135"/>
            <a:ext cx="423514" cy="461665"/>
          </a:xfrm>
          <a:prstGeom prst="rect">
            <a:avLst/>
          </a:prstGeom>
          <a:noFill/>
        </p:spPr>
        <p:txBody>
          <a:bodyPr wrap="none" rtlCol="0">
            <a:spAutoFit/>
          </a:bodyPr>
          <a:lstStyle/>
          <a:p>
            <a:r>
              <a:rPr lang="en-US" dirty="0" smtClean="0">
                <a:latin typeface="Arial Black" pitchFamily="34" charset="0"/>
              </a:rPr>
              <a:t>X</a:t>
            </a:r>
            <a:endParaRPr lang="en-US" dirty="0">
              <a:latin typeface="Arial Black" pitchFamily="34" charset="0"/>
            </a:endParaRPr>
          </a:p>
        </p:txBody>
      </p:sp>
      <p:sp>
        <p:nvSpPr>
          <p:cNvPr id="28" name="TextBox 27"/>
          <p:cNvSpPr txBox="1"/>
          <p:nvPr/>
        </p:nvSpPr>
        <p:spPr>
          <a:xfrm>
            <a:off x="4305181" y="2891135"/>
            <a:ext cx="800219" cy="461665"/>
          </a:xfrm>
          <a:prstGeom prst="rect">
            <a:avLst/>
          </a:prstGeom>
          <a:noFill/>
        </p:spPr>
        <p:txBody>
          <a:bodyPr wrap="none" rtlCol="0">
            <a:spAutoFit/>
          </a:bodyPr>
          <a:lstStyle/>
          <a:p>
            <a:r>
              <a:rPr lang="en-US" dirty="0" smtClean="0">
                <a:latin typeface="Arial Black" pitchFamily="34" charset="0"/>
              </a:rPr>
              <a:t>100</a:t>
            </a:r>
            <a:endParaRPr lang="en-US" dirty="0">
              <a:latin typeface="Arial Black" pitchFamily="34" charset="0"/>
            </a:endParaRPr>
          </a:p>
        </p:txBody>
      </p:sp>
      <p:sp>
        <p:nvSpPr>
          <p:cNvPr id="29" name="TextBox 28"/>
          <p:cNvSpPr txBox="1"/>
          <p:nvPr/>
        </p:nvSpPr>
        <p:spPr>
          <a:xfrm>
            <a:off x="-304800" y="4267200"/>
            <a:ext cx="6324600" cy="461665"/>
          </a:xfrm>
          <a:prstGeom prst="rect">
            <a:avLst/>
          </a:prstGeom>
          <a:noFill/>
        </p:spPr>
        <p:txBody>
          <a:bodyPr wrap="square" rtlCol="0">
            <a:spAutoFit/>
          </a:bodyPr>
          <a:lstStyle/>
          <a:p>
            <a:pPr marL="1371600" lvl="2" indent="-457200"/>
            <a:r>
              <a:rPr lang="en-US" dirty="0" smtClean="0">
                <a:latin typeface="Arial Black" pitchFamily="34" charset="0"/>
              </a:rPr>
              <a:t>a. The trade zone</a:t>
            </a:r>
          </a:p>
        </p:txBody>
      </p:sp>
      <p:sp>
        <p:nvSpPr>
          <p:cNvPr id="30" name="TextBox 29"/>
          <p:cNvSpPr txBox="1"/>
          <p:nvPr/>
        </p:nvSpPr>
        <p:spPr>
          <a:xfrm>
            <a:off x="-304800" y="4724400"/>
            <a:ext cx="6324600" cy="461665"/>
          </a:xfrm>
          <a:prstGeom prst="rect">
            <a:avLst/>
          </a:prstGeom>
          <a:noFill/>
        </p:spPr>
        <p:txBody>
          <a:bodyPr wrap="square" rtlCol="0">
            <a:spAutoFit/>
          </a:bodyPr>
          <a:lstStyle/>
          <a:p>
            <a:pPr marL="1371600" lvl="2" indent="-457200"/>
            <a:r>
              <a:rPr lang="en-US" dirty="0" smtClean="0">
                <a:latin typeface="Arial Black" pitchFamily="34" charset="0"/>
              </a:rPr>
              <a:t>b. The pod</a:t>
            </a:r>
          </a:p>
        </p:txBody>
      </p:sp>
      <p:sp>
        <p:nvSpPr>
          <p:cNvPr id="25" name="TextBox 24"/>
          <p:cNvSpPr txBox="1"/>
          <p:nvPr/>
        </p:nvSpPr>
        <p:spPr>
          <a:xfrm>
            <a:off x="838200" y="2590800"/>
            <a:ext cx="3109762" cy="461665"/>
          </a:xfrm>
          <a:prstGeom prst="rect">
            <a:avLst/>
          </a:prstGeom>
          <a:noFill/>
        </p:spPr>
        <p:txBody>
          <a:bodyPr wrap="none" rtlCol="0">
            <a:spAutoFit/>
          </a:bodyPr>
          <a:lstStyle/>
          <a:p>
            <a:r>
              <a:rPr lang="en-US" dirty="0" smtClean="0">
                <a:latin typeface="Arial Black" pitchFamily="34" charset="0"/>
              </a:rPr>
              <a:t>Active data-base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22" grpId="0"/>
      <p:bldP spid="24" grpId="0"/>
      <p:bldP spid="27" grpId="0"/>
      <p:bldP spid="28" grpId="0"/>
      <p:bldP spid="29" grpId="0"/>
      <p:bldP spid="30" grpId="0"/>
      <p:bldP spid="2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7788"/>
            <a:ext cx="8839200" cy="1141412"/>
          </a:xfrm>
        </p:spPr>
        <p:txBody>
          <a:bodyPr/>
          <a:lstStyle/>
          <a:p>
            <a:r>
              <a:rPr lang="en-US" dirty="0" smtClean="0"/>
              <a:t>What can increase penetration ? </a:t>
            </a:r>
            <a:endParaRPr lang="en-US" dirty="0"/>
          </a:p>
        </p:txBody>
      </p:sp>
      <p:sp>
        <p:nvSpPr>
          <p:cNvPr id="13" name="TextBox 12"/>
          <p:cNvSpPr txBox="1"/>
          <p:nvPr/>
        </p:nvSpPr>
        <p:spPr>
          <a:xfrm>
            <a:off x="-1005590" y="3524071"/>
            <a:ext cx="6187190" cy="1384995"/>
          </a:xfrm>
          <a:prstGeom prst="rect">
            <a:avLst/>
          </a:prstGeom>
          <a:noFill/>
        </p:spPr>
        <p:txBody>
          <a:bodyPr wrap="square" rtlCol="0">
            <a:spAutoFit/>
          </a:bodyPr>
          <a:lstStyle/>
          <a:p>
            <a:pPr marL="1371600" lvl="2" indent="-457200">
              <a:buBlip>
                <a:blip r:embed="rId3"/>
              </a:buBlip>
            </a:pPr>
            <a:r>
              <a:rPr lang="en-US" dirty="0" smtClean="0">
                <a:latin typeface="Arial Black" pitchFamily="34" charset="0"/>
              </a:rPr>
              <a:t> Low Penetration in a Warm </a:t>
            </a:r>
          </a:p>
          <a:p>
            <a:pPr marL="1371600" lvl="2" indent="-457200"/>
            <a:r>
              <a:rPr lang="en-US" dirty="0" smtClean="0">
                <a:latin typeface="Arial Black" pitchFamily="34" charset="0"/>
              </a:rPr>
              <a:t>      Pod</a:t>
            </a:r>
          </a:p>
          <a:p>
            <a:pPr marL="1371600" lvl="2" indent="-457200">
              <a:lnSpc>
                <a:spcPct val="150000"/>
              </a:lnSpc>
            </a:pPr>
            <a:r>
              <a:rPr lang="en-US" dirty="0" smtClean="0">
                <a:latin typeface="Arial Black" pitchFamily="34" charset="0"/>
              </a:rPr>
              <a:t>     </a:t>
            </a:r>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3640" y="1617729"/>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r>
              <a:rPr lang="en-US" sz="1200" b="1" dirty="0" smtClean="0">
                <a:solidFill>
                  <a:srgbClr val="FFFFFF"/>
                </a:solidFill>
                <a:latin typeface="+mn-lt"/>
              </a:rPr>
              <a:t>Penetration</a:t>
            </a:r>
            <a:endParaRPr lang="en-US" sz="1200" b="1" dirty="0">
              <a:solidFill>
                <a:srgbClr val="FFFFFF"/>
              </a:solidFill>
              <a:latin typeface="+mn-lt"/>
            </a:endParaRPr>
          </a:p>
        </p:txBody>
      </p:sp>
      <p:sp>
        <p:nvSpPr>
          <p:cNvPr id="17" name="TextBox 16"/>
          <p:cNvSpPr txBox="1"/>
          <p:nvPr/>
        </p:nvSpPr>
        <p:spPr>
          <a:xfrm>
            <a:off x="76200" y="6091535"/>
            <a:ext cx="8915400" cy="830997"/>
          </a:xfrm>
          <a:prstGeom prst="rect">
            <a:avLst/>
          </a:prstGeom>
          <a:noFill/>
        </p:spPr>
        <p:txBody>
          <a:bodyPr wrap="square" rtlCol="0">
            <a:spAutoFit/>
          </a:bodyPr>
          <a:lstStyle/>
          <a:p>
            <a:pPr algn="ctr"/>
            <a:r>
              <a:rPr lang="en-US" dirty="0" smtClean="0">
                <a:latin typeface="Arial Black" pitchFamily="34" charset="0"/>
              </a:rPr>
              <a:t>What are ways by which we can increase penetration?</a:t>
            </a:r>
            <a:endParaRPr lang="en-US" dirty="0">
              <a:latin typeface="Arial Black" pitchFamily="34" charset="0"/>
            </a:endParaRPr>
          </a:p>
        </p:txBody>
      </p:sp>
      <p:sp>
        <p:nvSpPr>
          <p:cNvPr id="18" name="TextBox 17"/>
          <p:cNvSpPr txBox="1"/>
          <p:nvPr/>
        </p:nvSpPr>
        <p:spPr>
          <a:xfrm>
            <a:off x="-990600" y="4426803"/>
            <a:ext cx="6096000" cy="830997"/>
          </a:xfrm>
          <a:prstGeom prst="rect">
            <a:avLst/>
          </a:prstGeom>
          <a:noFill/>
        </p:spPr>
        <p:txBody>
          <a:bodyPr wrap="square" rtlCol="0">
            <a:spAutoFit/>
          </a:bodyPr>
          <a:lstStyle/>
          <a:p>
            <a:pPr marL="1371600" lvl="2" indent="-457200">
              <a:buBlip>
                <a:blip r:embed="rId3"/>
              </a:buBlip>
            </a:pPr>
            <a:r>
              <a:rPr lang="en-US" dirty="0" smtClean="0">
                <a:latin typeface="Arial Black" pitchFamily="34" charset="0"/>
              </a:rPr>
              <a:t> Low Penetration in a Hot  </a:t>
            </a:r>
          </a:p>
          <a:p>
            <a:pPr marL="1371600" lvl="2" indent="-457200"/>
            <a:r>
              <a:rPr lang="en-US" dirty="0" smtClean="0">
                <a:latin typeface="Arial Black" pitchFamily="34" charset="0"/>
              </a:rPr>
              <a:t>      Pods</a:t>
            </a:r>
          </a:p>
        </p:txBody>
      </p:sp>
      <p:sp>
        <p:nvSpPr>
          <p:cNvPr id="25" name="TextBox 24"/>
          <p:cNvSpPr txBox="1"/>
          <p:nvPr/>
        </p:nvSpPr>
        <p:spPr>
          <a:xfrm>
            <a:off x="-914400" y="2514600"/>
            <a:ext cx="7162800" cy="830997"/>
          </a:xfrm>
          <a:prstGeom prst="rect">
            <a:avLst/>
          </a:prstGeom>
          <a:noFill/>
        </p:spPr>
        <p:txBody>
          <a:bodyPr wrap="square" rtlCol="0">
            <a:spAutoFit/>
          </a:bodyPr>
          <a:lstStyle/>
          <a:p>
            <a:pPr marL="1371600" lvl="2" indent="-457200"/>
            <a:r>
              <a:rPr lang="en-US" dirty="0" smtClean="0">
                <a:latin typeface="Arial Black" pitchFamily="34" charset="0"/>
              </a:rPr>
              <a:t>What do we do in the following </a:t>
            </a:r>
          </a:p>
          <a:p>
            <a:pPr marL="1371600" lvl="2" indent="-457200"/>
            <a:r>
              <a:rPr lang="en-US" dirty="0" smtClean="0">
                <a:latin typeface="Arial Black" pitchFamily="34" charset="0"/>
              </a:rPr>
              <a:t>situations?</a:t>
            </a:r>
          </a:p>
        </p:txBody>
      </p:sp>
      <p:grpSp>
        <p:nvGrpSpPr>
          <p:cNvPr id="31" name="Group 7"/>
          <p:cNvGrpSpPr>
            <a:grpSpLocks/>
          </p:cNvGrpSpPr>
          <p:nvPr/>
        </p:nvGrpSpPr>
        <p:grpSpPr bwMode="auto">
          <a:xfrm>
            <a:off x="5257800" y="1752600"/>
            <a:ext cx="3657600" cy="3630612"/>
            <a:chOff x="3120" y="1161"/>
            <a:chExt cx="2304" cy="2287"/>
          </a:xfrm>
        </p:grpSpPr>
        <p:sp>
          <p:nvSpPr>
            <p:cNvPr id="32" name="Rectangle 8"/>
            <p:cNvSpPr>
              <a:spLocks noChangeArrowheads="1"/>
            </p:cNvSpPr>
            <p:nvPr/>
          </p:nvSpPr>
          <p:spPr bwMode="auto">
            <a:xfrm>
              <a:off x="3120" y="1161"/>
              <a:ext cx="2304" cy="2287"/>
            </a:xfrm>
            <a:prstGeom prst="rect">
              <a:avLst/>
            </a:prstGeom>
            <a:solidFill>
              <a:srgbClr val="800000"/>
            </a:solidFill>
            <a:ln w="9525">
              <a:noFill/>
              <a:miter lim="800000"/>
              <a:headEnd/>
              <a:tailEnd/>
            </a:ln>
          </p:spPr>
          <p:txBody>
            <a:bodyPr/>
            <a:lstStyle/>
            <a:p>
              <a:endParaRPr lang="en-US" dirty="0"/>
            </a:p>
          </p:txBody>
        </p:sp>
        <p:sp>
          <p:nvSpPr>
            <p:cNvPr id="33" name="Freeform 9"/>
            <p:cNvSpPr>
              <a:spLocks/>
            </p:cNvSpPr>
            <p:nvPr/>
          </p:nvSpPr>
          <p:spPr bwMode="auto">
            <a:xfrm>
              <a:off x="3744" y="1440"/>
              <a:ext cx="1078" cy="1338"/>
            </a:xfrm>
            <a:custGeom>
              <a:avLst/>
              <a:gdLst>
                <a:gd name="T0" fmla="*/ 953 w 3233"/>
                <a:gd name="T1" fmla="*/ 1488 h 4015"/>
                <a:gd name="T2" fmla="*/ 1001 w 3233"/>
                <a:gd name="T3" fmla="*/ 1292 h 4015"/>
                <a:gd name="T4" fmla="*/ 1105 w 3233"/>
                <a:gd name="T5" fmla="*/ 1137 h 4015"/>
                <a:gd name="T6" fmla="*/ 1252 w 3233"/>
                <a:gd name="T7" fmla="*/ 1028 h 4015"/>
                <a:gd name="T8" fmla="*/ 1424 w 3233"/>
                <a:gd name="T9" fmla="*/ 964 h 4015"/>
                <a:gd name="T10" fmla="*/ 1612 w 3233"/>
                <a:gd name="T11" fmla="*/ 952 h 4015"/>
                <a:gd name="T12" fmla="*/ 1802 w 3233"/>
                <a:gd name="T13" fmla="*/ 993 h 4015"/>
                <a:gd name="T14" fmla="*/ 1979 w 3233"/>
                <a:gd name="T15" fmla="*/ 1088 h 4015"/>
                <a:gd name="T16" fmla="*/ 2124 w 3233"/>
                <a:gd name="T17" fmla="*/ 1232 h 4015"/>
                <a:gd name="T18" fmla="*/ 2206 w 3233"/>
                <a:gd name="T19" fmla="*/ 1363 h 4015"/>
                <a:gd name="T20" fmla="*/ 2243 w 3233"/>
                <a:gd name="T21" fmla="*/ 1496 h 4015"/>
                <a:gd name="T22" fmla="*/ 2233 w 3233"/>
                <a:gd name="T23" fmla="*/ 1634 h 4015"/>
                <a:gd name="T24" fmla="*/ 2173 w 3233"/>
                <a:gd name="T25" fmla="*/ 1783 h 4015"/>
                <a:gd name="T26" fmla="*/ 2062 w 3233"/>
                <a:gd name="T27" fmla="*/ 1943 h 4015"/>
                <a:gd name="T28" fmla="*/ 1896 w 3233"/>
                <a:gd name="T29" fmla="*/ 2121 h 4015"/>
                <a:gd name="T30" fmla="*/ 1674 w 3233"/>
                <a:gd name="T31" fmla="*/ 2318 h 4015"/>
                <a:gd name="T32" fmla="*/ 1431 w 3233"/>
                <a:gd name="T33" fmla="*/ 2529 h 4015"/>
                <a:gd name="T34" fmla="*/ 1290 w 3233"/>
                <a:gd name="T35" fmla="*/ 2712 h 4015"/>
                <a:gd name="T36" fmla="*/ 1175 w 3233"/>
                <a:gd name="T37" fmla="*/ 2892 h 4015"/>
                <a:gd name="T38" fmla="*/ 1084 w 3233"/>
                <a:gd name="T39" fmla="*/ 3074 h 4015"/>
                <a:gd name="T40" fmla="*/ 1016 w 3233"/>
                <a:gd name="T41" fmla="*/ 3257 h 4015"/>
                <a:gd name="T42" fmla="*/ 967 w 3233"/>
                <a:gd name="T43" fmla="*/ 3447 h 4015"/>
                <a:gd name="T44" fmla="*/ 936 w 3233"/>
                <a:gd name="T45" fmla="*/ 3644 h 4015"/>
                <a:gd name="T46" fmla="*/ 919 w 3233"/>
                <a:gd name="T47" fmla="*/ 3851 h 4015"/>
                <a:gd name="T48" fmla="*/ 1895 w 3233"/>
                <a:gd name="T49" fmla="*/ 4015 h 4015"/>
                <a:gd name="T50" fmla="*/ 1893 w 3233"/>
                <a:gd name="T51" fmla="*/ 3884 h 4015"/>
                <a:gd name="T52" fmla="*/ 1901 w 3233"/>
                <a:gd name="T53" fmla="*/ 3758 h 4015"/>
                <a:gd name="T54" fmla="*/ 1922 w 3233"/>
                <a:gd name="T55" fmla="*/ 3638 h 4015"/>
                <a:gd name="T56" fmla="*/ 1957 w 3233"/>
                <a:gd name="T57" fmla="*/ 3524 h 4015"/>
                <a:gd name="T58" fmla="*/ 2008 w 3233"/>
                <a:gd name="T59" fmla="*/ 3416 h 4015"/>
                <a:gd name="T60" fmla="*/ 2076 w 3233"/>
                <a:gd name="T61" fmla="*/ 3314 h 4015"/>
                <a:gd name="T62" fmla="*/ 2164 w 3233"/>
                <a:gd name="T63" fmla="*/ 3220 h 4015"/>
                <a:gd name="T64" fmla="*/ 2272 w 3233"/>
                <a:gd name="T65" fmla="*/ 3131 h 4015"/>
                <a:gd name="T66" fmla="*/ 2437 w 3233"/>
                <a:gd name="T67" fmla="*/ 3009 h 4015"/>
                <a:gd name="T68" fmla="*/ 2604 w 3233"/>
                <a:gd name="T69" fmla="*/ 2869 h 4015"/>
                <a:gd name="T70" fmla="*/ 2766 w 3233"/>
                <a:gd name="T71" fmla="*/ 2708 h 4015"/>
                <a:gd name="T72" fmla="*/ 2914 w 3233"/>
                <a:gd name="T73" fmla="*/ 2529 h 4015"/>
                <a:gd name="T74" fmla="*/ 3043 w 3233"/>
                <a:gd name="T75" fmla="*/ 2333 h 4015"/>
                <a:gd name="T76" fmla="*/ 3143 w 3233"/>
                <a:gd name="T77" fmla="*/ 2121 h 4015"/>
                <a:gd name="T78" fmla="*/ 3210 w 3233"/>
                <a:gd name="T79" fmla="*/ 1894 h 4015"/>
                <a:gd name="T80" fmla="*/ 3233 w 3233"/>
                <a:gd name="T81" fmla="*/ 1653 h 4015"/>
                <a:gd name="T82" fmla="*/ 3201 w 3233"/>
                <a:gd name="T83" fmla="*/ 1284 h 4015"/>
                <a:gd name="T84" fmla="*/ 3106 w 3233"/>
                <a:gd name="T85" fmla="*/ 962 h 4015"/>
                <a:gd name="T86" fmla="*/ 2959 w 3233"/>
                <a:gd name="T87" fmla="*/ 685 h 4015"/>
                <a:gd name="T88" fmla="*/ 2768 w 3233"/>
                <a:gd name="T89" fmla="*/ 455 h 4015"/>
                <a:gd name="T90" fmla="*/ 2546 w 3233"/>
                <a:gd name="T91" fmla="*/ 271 h 4015"/>
                <a:gd name="T92" fmla="*/ 2300 w 3233"/>
                <a:gd name="T93" fmla="*/ 135 h 4015"/>
                <a:gd name="T94" fmla="*/ 2041 w 3233"/>
                <a:gd name="T95" fmla="*/ 47 h 4015"/>
                <a:gd name="T96" fmla="*/ 1779 w 3233"/>
                <a:gd name="T97" fmla="*/ 7 h 4015"/>
                <a:gd name="T98" fmla="*/ 1410 w 3233"/>
                <a:gd name="T99" fmla="*/ 7 h 4015"/>
                <a:gd name="T100" fmla="*/ 1071 w 3233"/>
                <a:gd name="T101" fmla="*/ 61 h 4015"/>
                <a:gd name="T102" fmla="*/ 769 w 3233"/>
                <a:gd name="T103" fmla="*/ 166 h 4015"/>
                <a:gd name="T104" fmla="*/ 508 w 3233"/>
                <a:gd name="T105" fmla="*/ 320 h 4015"/>
                <a:gd name="T106" fmla="*/ 294 w 3233"/>
                <a:gd name="T107" fmla="*/ 523 h 4015"/>
                <a:gd name="T108" fmla="*/ 135 w 3233"/>
                <a:gd name="T109" fmla="*/ 770 h 4015"/>
                <a:gd name="T110" fmla="*/ 34 w 3233"/>
                <a:gd name="T111" fmla="*/ 1060 h 4015"/>
                <a:gd name="T112" fmla="*/ 0 w 3233"/>
                <a:gd name="T113" fmla="*/ 1391 h 40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33"/>
                <a:gd name="T172" fmla="*/ 0 h 4015"/>
                <a:gd name="T173" fmla="*/ 3233 w 3233"/>
                <a:gd name="T174" fmla="*/ 4015 h 40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33" h="4015">
                  <a:moveTo>
                    <a:pt x="0" y="1982"/>
                  </a:moveTo>
                  <a:lnTo>
                    <a:pt x="950" y="1982"/>
                  </a:lnTo>
                  <a:lnTo>
                    <a:pt x="950" y="1543"/>
                  </a:lnTo>
                  <a:lnTo>
                    <a:pt x="953" y="1488"/>
                  </a:lnTo>
                  <a:lnTo>
                    <a:pt x="959" y="1435"/>
                  </a:lnTo>
                  <a:lnTo>
                    <a:pt x="969" y="1385"/>
                  </a:lnTo>
                  <a:lnTo>
                    <a:pt x="984" y="1336"/>
                  </a:lnTo>
                  <a:lnTo>
                    <a:pt x="1001" y="1292"/>
                  </a:lnTo>
                  <a:lnTo>
                    <a:pt x="1024" y="1249"/>
                  </a:lnTo>
                  <a:lnTo>
                    <a:pt x="1048" y="1209"/>
                  </a:lnTo>
                  <a:lnTo>
                    <a:pt x="1076" y="1171"/>
                  </a:lnTo>
                  <a:lnTo>
                    <a:pt x="1105" y="1137"/>
                  </a:lnTo>
                  <a:lnTo>
                    <a:pt x="1139" y="1105"/>
                  </a:lnTo>
                  <a:lnTo>
                    <a:pt x="1174" y="1076"/>
                  </a:lnTo>
                  <a:lnTo>
                    <a:pt x="1212" y="1051"/>
                  </a:lnTo>
                  <a:lnTo>
                    <a:pt x="1252" y="1028"/>
                  </a:lnTo>
                  <a:lnTo>
                    <a:pt x="1293" y="1007"/>
                  </a:lnTo>
                  <a:lnTo>
                    <a:pt x="1336" y="990"/>
                  </a:lnTo>
                  <a:lnTo>
                    <a:pt x="1379" y="976"/>
                  </a:lnTo>
                  <a:lnTo>
                    <a:pt x="1424" y="964"/>
                  </a:lnTo>
                  <a:lnTo>
                    <a:pt x="1471" y="957"/>
                  </a:lnTo>
                  <a:lnTo>
                    <a:pt x="1517" y="952"/>
                  </a:lnTo>
                  <a:lnTo>
                    <a:pt x="1565" y="950"/>
                  </a:lnTo>
                  <a:lnTo>
                    <a:pt x="1612" y="952"/>
                  </a:lnTo>
                  <a:lnTo>
                    <a:pt x="1660" y="958"/>
                  </a:lnTo>
                  <a:lnTo>
                    <a:pt x="1708" y="966"/>
                  </a:lnTo>
                  <a:lnTo>
                    <a:pt x="1755" y="978"/>
                  </a:lnTo>
                  <a:lnTo>
                    <a:pt x="1802" y="993"/>
                  </a:lnTo>
                  <a:lnTo>
                    <a:pt x="1848" y="1011"/>
                  </a:lnTo>
                  <a:lnTo>
                    <a:pt x="1893" y="1034"/>
                  </a:lnTo>
                  <a:lnTo>
                    <a:pt x="1937" y="1060"/>
                  </a:lnTo>
                  <a:lnTo>
                    <a:pt x="1979" y="1088"/>
                  </a:lnTo>
                  <a:lnTo>
                    <a:pt x="2020" y="1122"/>
                  </a:lnTo>
                  <a:lnTo>
                    <a:pt x="2060" y="1158"/>
                  </a:lnTo>
                  <a:lnTo>
                    <a:pt x="2096" y="1199"/>
                  </a:lnTo>
                  <a:lnTo>
                    <a:pt x="2124" y="1232"/>
                  </a:lnTo>
                  <a:lnTo>
                    <a:pt x="2148" y="1264"/>
                  </a:lnTo>
                  <a:lnTo>
                    <a:pt x="2170" y="1298"/>
                  </a:lnTo>
                  <a:lnTo>
                    <a:pt x="2190" y="1330"/>
                  </a:lnTo>
                  <a:lnTo>
                    <a:pt x="2206" y="1363"/>
                  </a:lnTo>
                  <a:lnTo>
                    <a:pt x="2220" y="1395"/>
                  </a:lnTo>
                  <a:lnTo>
                    <a:pt x="2230" y="1428"/>
                  </a:lnTo>
                  <a:lnTo>
                    <a:pt x="2239" y="1462"/>
                  </a:lnTo>
                  <a:lnTo>
                    <a:pt x="2243" y="1496"/>
                  </a:lnTo>
                  <a:lnTo>
                    <a:pt x="2246" y="1529"/>
                  </a:lnTo>
                  <a:lnTo>
                    <a:pt x="2245" y="1565"/>
                  </a:lnTo>
                  <a:lnTo>
                    <a:pt x="2240" y="1599"/>
                  </a:lnTo>
                  <a:lnTo>
                    <a:pt x="2233" y="1634"/>
                  </a:lnTo>
                  <a:lnTo>
                    <a:pt x="2222" y="1671"/>
                  </a:lnTo>
                  <a:lnTo>
                    <a:pt x="2209" y="1707"/>
                  </a:lnTo>
                  <a:lnTo>
                    <a:pt x="2193" y="1744"/>
                  </a:lnTo>
                  <a:lnTo>
                    <a:pt x="2173" y="1783"/>
                  </a:lnTo>
                  <a:lnTo>
                    <a:pt x="2150" y="1821"/>
                  </a:lnTo>
                  <a:lnTo>
                    <a:pt x="2124" y="1861"/>
                  </a:lnTo>
                  <a:lnTo>
                    <a:pt x="2094" y="1902"/>
                  </a:lnTo>
                  <a:lnTo>
                    <a:pt x="2062" y="1943"/>
                  </a:lnTo>
                  <a:lnTo>
                    <a:pt x="2025" y="1986"/>
                  </a:lnTo>
                  <a:lnTo>
                    <a:pt x="1986" y="2031"/>
                  </a:lnTo>
                  <a:lnTo>
                    <a:pt x="1942" y="2075"/>
                  </a:lnTo>
                  <a:lnTo>
                    <a:pt x="1896" y="2121"/>
                  </a:lnTo>
                  <a:lnTo>
                    <a:pt x="1846" y="2169"/>
                  </a:lnTo>
                  <a:lnTo>
                    <a:pt x="1793" y="2218"/>
                  </a:lnTo>
                  <a:lnTo>
                    <a:pt x="1735" y="2268"/>
                  </a:lnTo>
                  <a:lnTo>
                    <a:pt x="1674" y="2318"/>
                  </a:lnTo>
                  <a:lnTo>
                    <a:pt x="1610" y="2372"/>
                  </a:lnTo>
                  <a:lnTo>
                    <a:pt x="1543" y="2426"/>
                  </a:lnTo>
                  <a:lnTo>
                    <a:pt x="1471" y="2482"/>
                  </a:lnTo>
                  <a:lnTo>
                    <a:pt x="1431" y="2529"/>
                  </a:lnTo>
                  <a:lnTo>
                    <a:pt x="1393" y="2574"/>
                  </a:lnTo>
                  <a:lnTo>
                    <a:pt x="1357" y="2621"/>
                  </a:lnTo>
                  <a:lnTo>
                    <a:pt x="1322" y="2666"/>
                  </a:lnTo>
                  <a:lnTo>
                    <a:pt x="1290" y="2712"/>
                  </a:lnTo>
                  <a:lnTo>
                    <a:pt x="1259" y="2757"/>
                  </a:lnTo>
                  <a:lnTo>
                    <a:pt x="1229" y="2802"/>
                  </a:lnTo>
                  <a:lnTo>
                    <a:pt x="1202" y="2847"/>
                  </a:lnTo>
                  <a:lnTo>
                    <a:pt x="1175" y="2892"/>
                  </a:lnTo>
                  <a:lnTo>
                    <a:pt x="1151" y="2937"/>
                  </a:lnTo>
                  <a:lnTo>
                    <a:pt x="1126" y="2983"/>
                  </a:lnTo>
                  <a:lnTo>
                    <a:pt x="1105" y="3028"/>
                  </a:lnTo>
                  <a:lnTo>
                    <a:pt x="1084" y="3074"/>
                  </a:lnTo>
                  <a:lnTo>
                    <a:pt x="1066" y="3119"/>
                  </a:lnTo>
                  <a:lnTo>
                    <a:pt x="1048" y="3164"/>
                  </a:lnTo>
                  <a:lnTo>
                    <a:pt x="1031" y="3211"/>
                  </a:lnTo>
                  <a:lnTo>
                    <a:pt x="1016" y="3257"/>
                  </a:lnTo>
                  <a:lnTo>
                    <a:pt x="1001" y="3304"/>
                  </a:lnTo>
                  <a:lnTo>
                    <a:pt x="989" y="3350"/>
                  </a:lnTo>
                  <a:lnTo>
                    <a:pt x="977" y="3398"/>
                  </a:lnTo>
                  <a:lnTo>
                    <a:pt x="967" y="3447"/>
                  </a:lnTo>
                  <a:lnTo>
                    <a:pt x="957" y="3494"/>
                  </a:lnTo>
                  <a:lnTo>
                    <a:pt x="949" y="3544"/>
                  </a:lnTo>
                  <a:lnTo>
                    <a:pt x="942" y="3593"/>
                  </a:lnTo>
                  <a:lnTo>
                    <a:pt x="936" y="3644"/>
                  </a:lnTo>
                  <a:lnTo>
                    <a:pt x="931" y="3695"/>
                  </a:lnTo>
                  <a:lnTo>
                    <a:pt x="926" y="3746"/>
                  </a:lnTo>
                  <a:lnTo>
                    <a:pt x="922" y="3798"/>
                  </a:lnTo>
                  <a:lnTo>
                    <a:pt x="919" y="3851"/>
                  </a:lnTo>
                  <a:lnTo>
                    <a:pt x="917" y="3905"/>
                  </a:lnTo>
                  <a:lnTo>
                    <a:pt x="916" y="3959"/>
                  </a:lnTo>
                  <a:lnTo>
                    <a:pt x="916" y="4015"/>
                  </a:lnTo>
                  <a:lnTo>
                    <a:pt x="1895" y="4015"/>
                  </a:lnTo>
                  <a:lnTo>
                    <a:pt x="1894" y="3981"/>
                  </a:lnTo>
                  <a:lnTo>
                    <a:pt x="1893" y="3948"/>
                  </a:lnTo>
                  <a:lnTo>
                    <a:pt x="1893" y="3916"/>
                  </a:lnTo>
                  <a:lnTo>
                    <a:pt x="1893" y="3884"/>
                  </a:lnTo>
                  <a:lnTo>
                    <a:pt x="1894" y="3852"/>
                  </a:lnTo>
                  <a:lnTo>
                    <a:pt x="1896" y="3820"/>
                  </a:lnTo>
                  <a:lnTo>
                    <a:pt x="1898" y="3789"/>
                  </a:lnTo>
                  <a:lnTo>
                    <a:pt x="1901" y="3758"/>
                  </a:lnTo>
                  <a:lnTo>
                    <a:pt x="1905" y="3728"/>
                  </a:lnTo>
                  <a:lnTo>
                    <a:pt x="1910" y="3697"/>
                  </a:lnTo>
                  <a:lnTo>
                    <a:pt x="1916" y="3667"/>
                  </a:lnTo>
                  <a:lnTo>
                    <a:pt x="1922" y="3638"/>
                  </a:lnTo>
                  <a:lnTo>
                    <a:pt x="1929" y="3609"/>
                  </a:lnTo>
                  <a:lnTo>
                    <a:pt x="1938" y="3581"/>
                  </a:lnTo>
                  <a:lnTo>
                    <a:pt x="1947" y="3552"/>
                  </a:lnTo>
                  <a:lnTo>
                    <a:pt x="1957" y="3524"/>
                  </a:lnTo>
                  <a:lnTo>
                    <a:pt x="1968" y="3496"/>
                  </a:lnTo>
                  <a:lnTo>
                    <a:pt x="1980" y="3469"/>
                  </a:lnTo>
                  <a:lnTo>
                    <a:pt x="1993" y="3442"/>
                  </a:lnTo>
                  <a:lnTo>
                    <a:pt x="2008" y="3416"/>
                  </a:lnTo>
                  <a:lnTo>
                    <a:pt x="2023" y="3390"/>
                  </a:lnTo>
                  <a:lnTo>
                    <a:pt x="2040" y="3365"/>
                  </a:lnTo>
                  <a:lnTo>
                    <a:pt x="2057" y="3339"/>
                  </a:lnTo>
                  <a:lnTo>
                    <a:pt x="2076" y="3314"/>
                  </a:lnTo>
                  <a:lnTo>
                    <a:pt x="2096" y="3289"/>
                  </a:lnTo>
                  <a:lnTo>
                    <a:pt x="2117" y="3266"/>
                  </a:lnTo>
                  <a:lnTo>
                    <a:pt x="2139" y="3243"/>
                  </a:lnTo>
                  <a:lnTo>
                    <a:pt x="2164" y="3220"/>
                  </a:lnTo>
                  <a:lnTo>
                    <a:pt x="2188" y="3196"/>
                  </a:lnTo>
                  <a:lnTo>
                    <a:pt x="2215" y="3174"/>
                  </a:lnTo>
                  <a:lnTo>
                    <a:pt x="2243" y="3152"/>
                  </a:lnTo>
                  <a:lnTo>
                    <a:pt x="2272" y="3131"/>
                  </a:lnTo>
                  <a:lnTo>
                    <a:pt x="2313" y="3102"/>
                  </a:lnTo>
                  <a:lnTo>
                    <a:pt x="2354" y="3074"/>
                  </a:lnTo>
                  <a:lnTo>
                    <a:pt x="2395" y="3043"/>
                  </a:lnTo>
                  <a:lnTo>
                    <a:pt x="2437" y="3009"/>
                  </a:lnTo>
                  <a:lnTo>
                    <a:pt x="2479" y="2976"/>
                  </a:lnTo>
                  <a:lnTo>
                    <a:pt x="2521" y="2942"/>
                  </a:lnTo>
                  <a:lnTo>
                    <a:pt x="2562" y="2905"/>
                  </a:lnTo>
                  <a:lnTo>
                    <a:pt x="2604" y="2869"/>
                  </a:lnTo>
                  <a:lnTo>
                    <a:pt x="2645" y="2830"/>
                  </a:lnTo>
                  <a:lnTo>
                    <a:pt x="2686" y="2790"/>
                  </a:lnTo>
                  <a:lnTo>
                    <a:pt x="2726" y="2750"/>
                  </a:lnTo>
                  <a:lnTo>
                    <a:pt x="2766" y="2708"/>
                  </a:lnTo>
                  <a:lnTo>
                    <a:pt x="2805" y="2665"/>
                  </a:lnTo>
                  <a:lnTo>
                    <a:pt x="2842" y="2621"/>
                  </a:lnTo>
                  <a:lnTo>
                    <a:pt x="2879" y="2575"/>
                  </a:lnTo>
                  <a:lnTo>
                    <a:pt x="2914" y="2529"/>
                  </a:lnTo>
                  <a:lnTo>
                    <a:pt x="2949" y="2481"/>
                  </a:lnTo>
                  <a:lnTo>
                    <a:pt x="2982" y="2434"/>
                  </a:lnTo>
                  <a:lnTo>
                    <a:pt x="3013" y="2384"/>
                  </a:lnTo>
                  <a:lnTo>
                    <a:pt x="3043" y="2333"/>
                  </a:lnTo>
                  <a:lnTo>
                    <a:pt x="3070" y="2282"/>
                  </a:lnTo>
                  <a:lnTo>
                    <a:pt x="3097" y="2229"/>
                  </a:lnTo>
                  <a:lnTo>
                    <a:pt x="3121" y="2176"/>
                  </a:lnTo>
                  <a:lnTo>
                    <a:pt x="3143" y="2121"/>
                  </a:lnTo>
                  <a:lnTo>
                    <a:pt x="3163" y="2066"/>
                  </a:lnTo>
                  <a:lnTo>
                    <a:pt x="3181" y="2010"/>
                  </a:lnTo>
                  <a:lnTo>
                    <a:pt x="3197" y="1952"/>
                  </a:lnTo>
                  <a:lnTo>
                    <a:pt x="3210" y="1894"/>
                  </a:lnTo>
                  <a:lnTo>
                    <a:pt x="3220" y="1836"/>
                  </a:lnTo>
                  <a:lnTo>
                    <a:pt x="3228" y="1775"/>
                  </a:lnTo>
                  <a:lnTo>
                    <a:pt x="3232" y="1715"/>
                  </a:lnTo>
                  <a:lnTo>
                    <a:pt x="3233" y="1653"/>
                  </a:lnTo>
                  <a:lnTo>
                    <a:pt x="3231" y="1557"/>
                  </a:lnTo>
                  <a:lnTo>
                    <a:pt x="3225" y="1463"/>
                  </a:lnTo>
                  <a:lnTo>
                    <a:pt x="3215" y="1373"/>
                  </a:lnTo>
                  <a:lnTo>
                    <a:pt x="3201" y="1284"/>
                  </a:lnTo>
                  <a:lnTo>
                    <a:pt x="3182" y="1199"/>
                  </a:lnTo>
                  <a:lnTo>
                    <a:pt x="3160" y="1117"/>
                  </a:lnTo>
                  <a:lnTo>
                    <a:pt x="3135" y="1039"/>
                  </a:lnTo>
                  <a:lnTo>
                    <a:pt x="3106" y="962"/>
                  </a:lnTo>
                  <a:lnTo>
                    <a:pt x="3074" y="888"/>
                  </a:lnTo>
                  <a:lnTo>
                    <a:pt x="3038" y="818"/>
                  </a:lnTo>
                  <a:lnTo>
                    <a:pt x="3000" y="750"/>
                  </a:lnTo>
                  <a:lnTo>
                    <a:pt x="2959" y="685"/>
                  </a:lnTo>
                  <a:lnTo>
                    <a:pt x="2914" y="623"/>
                  </a:lnTo>
                  <a:lnTo>
                    <a:pt x="2868" y="565"/>
                  </a:lnTo>
                  <a:lnTo>
                    <a:pt x="2819" y="508"/>
                  </a:lnTo>
                  <a:lnTo>
                    <a:pt x="2768" y="455"/>
                  </a:lnTo>
                  <a:lnTo>
                    <a:pt x="2715" y="404"/>
                  </a:lnTo>
                  <a:lnTo>
                    <a:pt x="2661" y="358"/>
                  </a:lnTo>
                  <a:lnTo>
                    <a:pt x="2604" y="313"/>
                  </a:lnTo>
                  <a:lnTo>
                    <a:pt x="2546" y="271"/>
                  </a:lnTo>
                  <a:lnTo>
                    <a:pt x="2486" y="234"/>
                  </a:lnTo>
                  <a:lnTo>
                    <a:pt x="2425" y="197"/>
                  </a:lnTo>
                  <a:lnTo>
                    <a:pt x="2363" y="165"/>
                  </a:lnTo>
                  <a:lnTo>
                    <a:pt x="2300" y="135"/>
                  </a:lnTo>
                  <a:lnTo>
                    <a:pt x="2236" y="109"/>
                  </a:lnTo>
                  <a:lnTo>
                    <a:pt x="2171" y="85"/>
                  </a:lnTo>
                  <a:lnTo>
                    <a:pt x="2106" y="64"/>
                  </a:lnTo>
                  <a:lnTo>
                    <a:pt x="2041" y="47"/>
                  </a:lnTo>
                  <a:lnTo>
                    <a:pt x="1976" y="32"/>
                  </a:lnTo>
                  <a:lnTo>
                    <a:pt x="1909" y="21"/>
                  </a:lnTo>
                  <a:lnTo>
                    <a:pt x="1844" y="12"/>
                  </a:lnTo>
                  <a:lnTo>
                    <a:pt x="1779" y="7"/>
                  </a:lnTo>
                  <a:lnTo>
                    <a:pt x="1684" y="1"/>
                  </a:lnTo>
                  <a:lnTo>
                    <a:pt x="1591" y="0"/>
                  </a:lnTo>
                  <a:lnTo>
                    <a:pt x="1500" y="1"/>
                  </a:lnTo>
                  <a:lnTo>
                    <a:pt x="1410" y="7"/>
                  </a:lnTo>
                  <a:lnTo>
                    <a:pt x="1322" y="16"/>
                  </a:lnTo>
                  <a:lnTo>
                    <a:pt x="1236" y="27"/>
                  </a:lnTo>
                  <a:lnTo>
                    <a:pt x="1153" y="42"/>
                  </a:lnTo>
                  <a:lnTo>
                    <a:pt x="1071" y="61"/>
                  </a:lnTo>
                  <a:lnTo>
                    <a:pt x="993" y="82"/>
                  </a:lnTo>
                  <a:lnTo>
                    <a:pt x="915" y="106"/>
                  </a:lnTo>
                  <a:lnTo>
                    <a:pt x="841" y="135"/>
                  </a:lnTo>
                  <a:lnTo>
                    <a:pt x="769" y="166"/>
                  </a:lnTo>
                  <a:lnTo>
                    <a:pt x="699" y="201"/>
                  </a:lnTo>
                  <a:lnTo>
                    <a:pt x="633" y="237"/>
                  </a:lnTo>
                  <a:lnTo>
                    <a:pt x="569" y="277"/>
                  </a:lnTo>
                  <a:lnTo>
                    <a:pt x="508" y="320"/>
                  </a:lnTo>
                  <a:lnTo>
                    <a:pt x="449" y="367"/>
                  </a:lnTo>
                  <a:lnTo>
                    <a:pt x="395" y="415"/>
                  </a:lnTo>
                  <a:lnTo>
                    <a:pt x="343" y="467"/>
                  </a:lnTo>
                  <a:lnTo>
                    <a:pt x="294" y="523"/>
                  </a:lnTo>
                  <a:lnTo>
                    <a:pt x="249" y="580"/>
                  </a:lnTo>
                  <a:lnTo>
                    <a:pt x="208" y="640"/>
                  </a:lnTo>
                  <a:lnTo>
                    <a:pt x="169" y="703"/>
                  </a:lnTo>
                  <a:lnTo>
                    <a:pt x="135" y="770"/>
                  </a:lnTo>
                  <a:lnTo>
                    <a:pt x="104" y="838"/>
                  </a:lnTo>
                  <a:lnTo>
                    <a:pt x="77" y="909"/>
                  </a:lnTo>
                  <a:lnTo>
                    <a:pt x="54" y="983"/>
                  </a:lnTo>
                  <a:lnTo>
                    <a:pt x="34" y="1060"/>
                  </a:lnTo>
                  <a:lnTo>
                    <a:pt x="20" y="1138"/>
                  </a:lnTo>
                  <a:lnTo>
                    <a:pt x="8" y="1220"/>
                  </a:lnTo>
                  <a:lnTo>
                    <a:pt x="2" y="1304"/>
                  </a:lnTo>
                  <a:lnTo>
                    <a:pt x="0" y="1391"/>
                  </a:lnTo>
                  <a:lnTo>
                    <a:pt x="0" y="1982"/>
                  </a:lnTo>
                  <a:close/>
                </a:path>
              </a:pathLst>
            </a:custGeom>
            <a:solidFill>
              <a:srgbClr val="FFFFFF"/>
            </a:solidFill>
            <a:ln w="9525">
              <a:noFill/>
              <a:round/>
              <a:headEnd/>
              <a:tailEnd/>
            </a:ln>
          </p:spPr>
          <p:txBody>
            <a:bodyPr/>
            <a:lstStyle/>
            <a:p>
              <a:endParaRPr lang="en-US" dirty="0"/>
            </a:p>
          </p:txBody>
        </p:sp>
        <p:sp>
          <p:nvSpPr>
            <p:cNvPr id="34" name="Rectangle 10"/>
            <p:cNvSpPr>
              <a:spLocks noChangeArrowheads="1"/>
            </p:cNvSpPr>
            <p:nvPr/>
          </p:nvSpPr>
          <p:spPr bwMode="auto">
            <a:xfrm>
              <a:off x="4042" y="2841"/>
              <a:ext cx="343" cy="331"/>
            </a:xfrm>
            <a:prstGeom prst="rect">
              <a:avLst/>
            </a:prstGeom>
            <a:solidFill>
              <a:srgbClr val="FFFFFF"/>
            </a:solidFill>
            <a:ln w="9525">
              <a:noFill/>
              <a:miter lim="800000"/>
              <a:headEnd/>
              <a:tailEn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the pod ownership program ? </a:t>
            </a:r>
            <a:endParaRPr lang="en-US" dirty="0"/>
          </a:p>
        </p:txBody>
      </p:sp>
      <p:sp>
        <p:nvSpPr>
          <p:cNvPr id="14" name="TextBox 13"/>
          <p:cNvSpPr txBox="1"/>
          <p:nvPr/>
        </p:nvSpPr>
        <p:spPr>
          <a:xfrm>
            <a:off x="670560" y="1600200"/>
            <a:ext cx="1920240" cy="457200"/>
          </a:xfrm>
          <a:prstGeom prst="homePlate">
            <a:avLst/>
          </a:prstGeom>
          <a:solidFill>
            <a:schemeClr val="tx1"/>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chemeClr val="bg1"/>
                </a:solidFill>
                <a:latin typeface="+mn-lt"/>
              </a:rPr>
              <a:t>TRACKING</a:t>
            </a:r>
            <a:endParaRPr lang="en-US" sz="1200" b="1" dirty="0">
              <a:solidFill>
                <a:schemeClr val="bg1"/>
              </a:solidFill>
              <a:latin typeface="+mn-lt"/>
            </a:endParaRPr>
          </a:p>
        </p:txBody>
      </p:sp>
      <p:sp>
        <p:nvSpPr>
          <p:cNvPr id="15" name="TextBox 14"/>
          <p:cNvSpPr txBox="1"/>
          <p:nvPr/>
        </p:nvSpPr>
        <p:spPr>
          <a:xfrm>
            <a:off x="0" y="1524000"/>
            <a:ext cx="583814" cy="707886"/>
          </a:xfrm>
          <a:prstGeom prst="rect">
            <a:avLst/>
          </a:prstGeom>
          <a:noFill/>
        </p:spPr>
        <p:txBody>
          <a:bodyPr wrap="none" rtlCol="0">
            <a:spAutoFit/>
          </a:bodyPr>
          <a:lstStyle/>
          <a:p>
            <a:r>
              <a:rPr lang="en-US" sz="4000" dirty="0" smtClean="0">
                <a:latin typeface="Arial Black" pitchFamily="34" charset="0"/>
              </a:rPr>
              <a:t>C</a:t>
            </a:r>
            <a:endParaRPr lang="en-US" sz="4000" dirty="0">
              <a:latin typeface="Arial Black" pitchFamily="34" charset="0"/>
            </a:endParaRPr>
          </a:p>
        </p:txBody>
      </p:sp>
      <p:sp>
        <p:nvSpPr>
          <p:cNvPr id="16" name="TextBox 15"/>
          <p:cNvSpPr txBox="1"/>
          <p:nvPr/>
        </p:nvSpPr>
        <p:spPr>
          <a:xfrm>
            <a:off x="2453640" y="1614714"/>
            <a:ext cx="1737360" cy="457200"/>
          </a:xfrm>
          <a:prstGeom prst="chevron">
            <a:avLst/>
          </a:prstGeom>
          <a:solidFill>
            <a:schemeClr val="tx2">
              <a:lumMod val="50000"/>
              <a:lumOff val="50000"/>
            </a:schemeClr>
          </a:solidFill>
          <a:scene3d>
            <a:camera prst="orthographicFront"/>
            <a:lightRig rig="threePt" dir="t"/>
          </a:scene3d>
          <a:sp3d>
            <a:bevelT w="165100" prst="coolSlant"/>
          </a:sp3d>
        </p:spPr>
        <p:txBody>
          <a:bodyPr wrap="square" rtlCol="0" anchor="ctr">
            <a:spAutoFit/>
          </a:bodyPr>
          <a:lstStyle/>
          <a:p>
            <a:pPr algn="ctr"/>
            <a:r>
              <a:rPr lang="en-US" sz="1200" b="1" dirty="0" smtClean="0">
                <a:solidFill>
                  <a:srgbClr val="FFFFFF"/>
                </a:solidFill>
                <a:latin typeface="+mn-lt"/>
              </a:rPr>
              <a:t>Pod Ownership</a:t>
            </a:r>
            <a:endParaRPr lang="en-US" sz="1200" b="1" dirty="0">
              <a:solidFill>
                <a:srgbClr val="FFFFFF"/>
              </a:solidFill>
              <a:latin typeface="+mn-lt"/>
            </a:endParaRPr>
          </a:p>
        </p:txBody>
      </p:sp>
      <p:sp>
        <p:nvSpPr>
          <p:cNvPr id="17" name="TextBox 16"/>
          <p:cNvSpPr txBox="1"/>
          <p:nvPr/>
        </p:nvSpPr>
        <p:spPr>
          <a:xfrm>
            <a:off x="76200" y="6243935"/>
            <a:ext cx="8915400" cy="461665"/>
          </a:xfrm>
          <a:prstGeom prst="rect">
            <a:avLst/>
          </a:prstGeom>
          <a:noFill/>
        </p:spPr>
        <p:txBody>
          <a:bodyPr wrap="square" rtlCol="0">
            <a:spAutoFit/>
          </a:bodyPr>
          <a:lstStyle/>
          <a:p>
            <a:pPr algn="ctr"/>
            <a:r>
              <a:rPr lang="en-US" dirty="0" smtClean="0">
                <a:latin typeface="Arial Black" pitchFamily="34" charset="0"/>
              </a:rPr>
              <a:t>Why is pod ownership important ?</a:t>
            </a:r>
            <a:endParaRPr lang="en-US" dirty="0">
              <a:latin typeface="Arial Black" pitchFamily="34" charset="0"/>
            </a:endParaRPr>
          </a:p>
        </p:txBody>
      </p:sp>
      <p:sp>
        <p:nvSpPr>
          <p:cNvPr id="31" name="TextBox 30"/>
          <p:cNvSpPr txBox="1"/>
          <p:nvPr/>
        </p:nvSpPr>
        <p:spPr>
          <a:xfrm>
            <a:off x="0" y="2209800"/>
            <a:ext cx="4572000" cy="1200329"/>
          </a:xfrm>
          <a:prstGeom prst="rect">
            <a:avLst/>
          </a:prstGeom>
          <a:noFill/>
        </p:spPr>
        <p:txBody>
          <a:bodyPr wrap="square" rtlCol="0">
            <a:spAutoFit/>
          </a:bodyPr>
          <a:lstStyle/>
          <a:p>
            <a:pPr marL="457200" indent="-457200">
              <a:buAutoNum type="arabicPeriod"/>
            </a:pPr>
            <a:r>
              <a:rPr lang="en-US" dirty="0" smtClean="0">
                <a:latin typeface="Arial Black" pitchFamily="34" charset="0"/>
              </a:rPr>
              <a:t>Assign Team to own </a:t>
            </a:r>
          </a:p>
          <a:p>
            <a:pPr marL="457200" indent="-457200"/>
            <a:r>
              <a:rPr lang="en-US" dirty="0" smtClean="0">
                <a:latin typeface="Arial Black" pitchFamily="34" charset="0"/>
              </a:rPr>
              <a:t>    each pod</a:t>
            </a:r>
          </a:p>
          <a:p>
            <a:endParaRPr lang="en-US" dirty="0"/>
          </a:p>
        </p:txBody>
      </p:sp>
      <p:sp>
        <p:nvSpPr>
          <p:cNvPr id="32" name="TextBox 31"/>
          <p:cNvSpPr txBox="1"/>
          <p:nvPr/>
        </p:nvSpPr>
        <p:spPr>
          <a:xfrm>
            <a:off x="0" y="3078540"/>
            <a:ext cx="4267200" cy="1569660"/>
          </a:xfrm>
          <a:prstGeom prst="rect">
            <a:avLst/>
          </a:prstGeom>
          <a:noFill/>
        </p:spPr>
        <p:txBody>
          <a:bodyPr wrap="square" rtlCol="0">
            <a:spAutoFit/>
          </a:bodyPr>
          <a:lstStyle/>
          <a:p>
            <a:r>
              <a:rPr lang="en-US" dirty="0" smtClean="0">
                <a:latin typeface="Arial Black" pitchFamily="34" charset="0"/>
              </a:rPr>
              <a:t>2.</a:t>
            </a:r>
            <a:r>
              <a:rPr lang="en-US" dirty="0" smtClean="0"/>
              <a:t> </a:t>
            </a:r>
            <a:r>
              <a:rPr lang="en-US" dirty="0" smtClean="0">
                <a:latin typeface="Arial Black" pitchFamily="34" charset="0"/>
              </a:rPr>
              <a:t>Each team is given a </a:t>
            </a:r>
          </a:p>
          <a:p>
            <a:r>
              <a:rPr lang="en-US" dirty="0" smtClean="0">
                <a:latin typeface="Arial Black" pitchFamily="34" charset="0"/>
              </a:rPr>
              <a:t>    target of transaction </a:t>
            </a:r>
          </a:p>
          <a:p>
            <a:r>
              <a:rPr lang="en-US" dirty="0" smtClean="0">
                <a:latin typeface="Arial Black" pitchFamily="34" charset="0"/>
              </a:rPr>
              <a:t>    to be achieved</a:t>
            </a:r>
          </a:p>
          <a:p>
            <a:endParaRPr lang="en-US" dirty="0"/>
          </a:p>
        </p:txBody>
      </p:sp>
      <p:sp>
        <p:nvSpPr>
          <p:cNvPr id="33" name="TextBox 32"/>
          <p:cNvSpPr txBox="1"/>
          <p:nvPr/>
        </p:nvSpPr>
        <p:spPr>
          <a:xfrm>
            <a:off x="1" y="4343400"/>
            <a:ext cx="4648200" cy="1200329"/>
          </a:xfrm>
          <a:prstGeom prst="rect">
            <a:avLst/>
          </a:prstGeom>
          <a:noFill/>
        </p:spPr>
        <p:txBody>
          <a:bodyPr wrap="square" rtlCol="0">
            <a:spAutoFit/>
          </a:bodyPr>
          <a:lstStyle/>
          <a:p>
            <a:r>
              <a:rPr lang="en-US" dirty="0" smtClean="0">
                <a:latin typeface="Arial Black" pitchFamily="34" charset="0"/>
              </a:rPr>
              <a:t>3.</a:t>
            </a:r>
            <a:r>
              <a:rPr lang="en-US" dirty="0" smtClean="0"/>
              <a:t> </a:t>
            </a:r>
            <a:r>
              <a:rPr lang="en-US" dirty="0" smtClean="0">
                <a:latin typeface="Arial Black" pitchFamily="34" charset="0"/>
              </a:rPr>
              <a:t>Use the tracker &amp; share </a:t>
            </a:r>
          </a:p>
          <a:p>
            <a:r>
              <a:rPr lang="en-US" dirty="0" smtClean="0">
                <a:latin typeface="Arial Black" pitchFamily="34" charset="0"/>
              </a:rPr>
              <a:t>    results</a:t>
            </a:r>
          </a:p>
          <a:p>
            <a:endParaRPr lang="en-US" dirty="0"/>
          </a:p>
        </p:txBody>
      </p:sp>
      <p:sp>
        <p:nvSpPr>
          <p:cNvPr id="34" name="TextBox 33"/>
          <p:cNvSpPr txBox="1"/>
          <p:nvPr/>
        </p:nvSpPr>
        <p:spPr>
          <a:xfrm>
            <a:off x="0" y="5200471"/>
            <a:ext cx="4648200" cy="1200329"/>
          </a:xfrm>
          <a:prstGeom prst="rect">
            <a:avLst/>
          </a:prstGeom>
          <a:noFill/>
        </p:spPr>
        <p:txBody>
          <a:bodyPr wrap="square" rtlCol="0">
            <a:spAutoFit/>
          </a:bodyPr>
          <a:lstStyle/>
          <a:p>
            <a:r>
              <a:rPr lang="en-US" dirty="0" smtClean="0">
                <a:latin typeface="Arial Black" pitchFamily="34" charset="0"/>
              </a:rPr>
              <a:t>4.</a:t>
            </a:r>
            <a:r>
              <a:rPr lang="en-US" dirty="0" smtClean="0"/>
              <a:t> </a:t>
            </a:r>
            <a:r>
              <a:rPr lang="en-US" dirty="0" smtClean="0">
                <a:latin typeface="Arial Black" pitchFamily="34" charset="0"/>
              </a:rPr>
              <a:t>Incentivize pod winners </a:t>
            </a:r>
          </a:p>
          <a:p>
            <a:r>
              <a:rPr lang="en-US" dirty="0" smtClean="0">
                <a:latin typeface="Arial Black" pitchFamily="34" charset="0"/>
              </a:rPr>
              <a:t>    &amp; coach outliers</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4495800" y="1828800"/>
            <a:ext cx="4470400"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P spid="32" grpId="0"/>
      <p:bldP spid="33" grpId="0"/>
      <p:bldP spid="3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Pod Ownership Program Dynamics</a:t>
            </a:r>
            <a:endParaRPr lang="en-US" dirty="0"/>
          </a:p>
        </p:txBody>
      </p:sp>
      <p:sp>
        <p:nvSpPr>
          <p:cNvPr id="5" name="TextBox 4"/>
          <p:cNvSpPr txBox="1"/>
          <p:nvPr/>
        </p:nvSpPr>
        <p:spPr>
          <a:xfrm>
            <a:off x="0" y="1676400"/>
            <a:ext cx="9144000" cy="1569660"/>
          </a:xfrm>
          <a:prstGeom prst="rect">
            <a:avLst/>
          </a:prstGeom>
          <a:noFill/>
        </p:spPr>
        <p:txBody>
          <a:bodyPr wrap="square" rtlCol="0">
            <a:spAutoFit/>
          </a:bodyPr>
          <a:lstStyle/>
          <a:p>
            <a:pPr marL="457200" indent="-457200"/>
            <a:r>
              <a:rPr lang="en-US" dirty="0" smtClean="0">
                <a:latin typeface="Arial Black" pitchFamily="34" charset="0"/>
              </a:rPr>
              <a:t>1. Each additional transaction generated is worth Rs 10. Use previous 3 months average pod transactions</a:t>
            </a:r>
          </a:p>
          <a:p>
            <a:endParaRPr lang="en-US" dirty="0">
              <a:latin typeface="Arial Black" pitchFamily="34" charset="0"/>
            </a:endParaRPr>
          </a:p>
        </p:txBody>
      </p:sp>
      <p:sp>
        <p:nvSpPr>
          <p:cNvPr id="6" name="TextBox 5"/>
          <p:cNvSpPr txBox="1"/>
          <p:nvPr/>
        </p:nvSpPr>
        <p:spPr>
          <a:xfrm>
            <a:off x="14514" y="2902803"/>
            <a:ext cx="9144000" cy="830997"/>
          </a:xfrm>
          <a:prstGeom prst="rect">
            <a:avLst/>
          </a:prstGeom>
          <a:noFill/>
        </p:spPr>
        <p:txBody>
          <a:bodyPr wrap="square" rtlCol="0">
            <a:spAutoFit/>
          </a:bodyPr>
          <a:lstStyle/>
          <a:p>
            <a:pPr marL="457200" indent="-457200"/>
            <a:r>
              <a:rPr lang="en-US" dirty="0" smtClean="0">
                <a:latin typeface="Arial Black" pitchFamily="34" charset="0"/>
              </a:rPr>
              <a:t>2. Each member of the team has to part of the leafleting activities scheduled for the period</a:t>
            </a:r>
            <a:endParaRPr lang="en-US" dirty="0">
              <a:latin typeface="Arial Black" pitchFamily="34" charset="0"/>
            </a:endParaRPr>
          </a:p>
        </p:txBody>
      </p:sp>
      <p:sp>
        <p:nvSpPr>
          <p:cNvPr id="7" name="TextBox 6"/>
          <p:cNvSpPr txBox="1"/>
          <p:nvPr/>
        </p:nvSpPr>
        <p:spPr>
          <a:xfrm>
            <a:off x="0" y="3824406"/>
            <a:ext cx="9144000" cy="830997"/>
          </a:xfrm>
          <a:prstGeom prst="rect">
            <a:avLst/>
          </a:prstGeom>
          <a:noFill/>
        </p:spPr>
        <p:txBody>
          <a:bodyPr wrap="square" rtlCol="0">
            <a:spAutoFit/>
          </a:bodyPr>
          <a:lstStyle/>
          <a:p>
            <a:pPr marL="457200" indent="-457200"/>
            <a:r>
              <a:rPr lang="en-US" dirty="0" smtClean="0">
                <a:latin typeface="Arial Black" pitchFamily="34" charset="0"/>
              </a:rPr>
              <a:t>3. RGM to have done random checks and call backs to check on leafleting effectiveness</a:t>
            </a:r>
            <a:endParaRPr lang="en-US" dirty="0">
              <a:latin typeface="Arial Black" pitchFamily="34" charset="0"/>
            </a:endParaRPr>
          </a:p>
        </p:txBody>
      </p:sp>
      <p:sp>
        <p:nvSpPr>
          <p:cNvPr id="8" name="TextBox 7"/>
          <p:cNvSpPr txBox="1"/>
          <p:nvPr/>
        </p:nvSpPr>
        <p:spPr>
          <a:xfrm>
            <a:off x="0" y="4807803"/>
            <a:ext cx="9144000" cy="830997"/>
          </a:xfrm>
          <a:prstGeom prst="rect">
            <a:avLst/>
          </a:prstGeom>
          <a:noFill/>
        </p:spPr>
        <p:txBody>
          <a:bodyPr wrap="square" rtlCol="0">
            <a:spAutoFit/>
          </a:bodyPr>
          <a:lstStyle/>
          <a:p>
            <a:pPr marL="457200" indent="-457200"/>
            <a:r>
              <a:rPr lang="en-US" dirty="0" smtClean="0">
                <a:latin typeface="Arial Black" pitchFamily="34" charset="0"/>
              </a:rPr>
              <a:t>4. Pod-wise redemptions to be updated on a daily basis </a:t>
            </a:r>
            <a:endParaRPr lang="en-US"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MOVIE_LOOPED_PLAYBACK" val="1"/>
  <p:tag name="GENSWF_OUTPUT_FILE_NAME" val="PPP_SBUSC_TXT_3D_Graph_Increasing"/>
  <p:tag name="GENSWF_MOVIE_ONCLICK_URL" val="http://"/>
  <p:tag name="GENSWF_MOVIE_PRESENTATION_END_URL" val="http://"/>
</p:tagLst>
</file>

<file path=ppt/theme/theme1.xml><?xml version="1.0" encoding="utf-8"?>
<a:theme xmlns:a="http://schemas.openxmlformats.org/drawingml/2006/main" name="PPP_SMILI_TXT_Camoflage02">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PPP_SMILI_TXT_Camoflage02</Template>
  <TotalTime>12080</TotalTime>
  <Words>17054</Words>
  <Application>Microsoft Office PowerPoint</Application>
  <PresentationFormat>On-screen Show (4:3)</PresentationFormat>
  <Paragraphs>3141</Paragraphs>
  <Slides>190</Slides>
  <Notes>190</Notes>
  <HiddenSlides>0</HiddenSlides>
  <MMClips>0</MMClips>
  <ScaleCrop>false</ScaleCrop>
  <HeadingPairs>
    <vt:vector size="4" baseType="variant">
      <vt:variant>
        <vt:lpstr>Theme</vt:lpstr>
      </vt:variant>
      <vt:variant>
        <vt:i4>1</vt:i4>
      </vt:variant>
      <vt:variant>
        <vt:lpstr>Slide Titles</vt:lpstr>
      </vt:variant>
      <vt:variant>
        <vt:i4>190</vt:i4>
      </vt:variant>
    </vt:vector>
  </HeadingPairs>
  <TitlesOfParts>
    <vt:vector size="191" baseType="lpstr">
      <vt:lpstr>PPP_SMILI_TXT_Camoflage02</vt:lpstr>
      <vt:lpstr>Welcome</vt:lpstr>
      <vt:lpstr>India’s most loved &amp; trusted food service brand</vt:lpstr>
      <vt:lpstr>Current Reality</vt:lpstr>
      <vt:lpstr>We WANT this to change…SOON</vt:lpstr>
      <vt:lpstr>Our Battle Plan To WIN</vt:lpstr>
      <vt:lpstr>Our Captains In This Battle</vt:lpstr>
      <vt:lpstr>   </vt:lpstr>
      <vt:lpstr>Own The Zone</vt:lpstr>
      <vt:lpstr>Course Objective</vt:lpstr>
      <vt:lpstr>You Will Learn</vt:lpstr>
      <vt:lpstr>Table Of Contents</vt:lpstr>
      <vt:lpstr>Day1</vt:lpstr>
      <vt:lpstr>Day 2</vt:lpstr>
      <vt:lpstr>Day 2</vt:lpstr>
      <vt:lpstr>Understanding Sales</vt:lpstr>
      <vt:lpstr>What is Sales?</vt:lpstr>
      <vt:lpstr>Sales</vt:lpstr>
      <vt:lpstr>When does Txn rise?</vt:lpstr>
      <vt:lpstr>Transaction= Customers</vt:lpstr>
      <vt:lpstr>What do we need to do?</vt:lpstr>
      <vt:lpstr>Increase New Customer</vt:lpstr>
      <vt:lpstr>Increase Frequency</vt:lpstr>
      <vt:lpstr>Prevent Lapsed Customer</vt:lpstr>
      <vt:lpstr>Reactivate Lapsed Customers</vt:lpstr>
      <vt:lpstr>When Does APC Rise?</vt:lpstr>
      <vt:lpstr>How Do We Generate Sales?</vt:lpstr>
      <vt:lpstr>You Should Know Your Sales Potential</vt:lpstr>
      <vt:lpstr>Calculate Delivery Sales Potential</vt:lpstr>
      <vt:lpstr> Exercise</vt:lpstr>
      <vt:lpstr>Activity</vt:lpstr>
      <vt:lpstr>Understand Sales Potential Activity</vt:lpstr>
      <vt:lpstr>Analyze Sales Opportunity – Case Study</vt:lpstr>
      <vt:lpstr>Case Study 1</vt:lpstr>
      <vt:lpstr>Case Study 1</vt:lpstr>
      <vt:lpstr>What Other Data Do You Require ?</vt:lpstr>
      <vt:lpstr>Case Study 1 contd..</vt:lpstr>
      <vt:lpstr>Case Study 2</vt:lpstr>
      <vt:lpstr>What other data do you require ?</vt:lpstr>
      <vt:lpstr>Case Study 2 contd…</vt:lpstr>
      <vt:lpstr>You should know what sales reports you have</vt:lpstr>
      <vt:lpstr>What sales reports do we have?</vt:lpstr>
      <vt:lpstr>The 5 W Analysis</vt:lpstr>
      <vt:lpstr>Maximizing Sales Inside the Store</vt:lpstr>
      <vt:lpstr>How do carry out customer access us ?</vt:lpstr>
      <vt:lpstr>What do customers expect in  take-away?</vt:lpstr>
      <vt:lpstr>What do customers expect in  eat-in?</vt:lpstr>
      <vt:lpstr>Carry out sales</vt:lpstr>
      <vt:lpstr>What impacts carry-out sales</vt:lpstr>
      <vt:lpstr>Increase Carryout APC</vt:lpstr>
      <vt:lpstr>Increase Carryout APC</vt:lpstr>
      <vt:lpstr>Increase Carryout Transactions</vt:lpstr>
      <vt:lpstr>Increase Carryout Transactions</vt:lpstr>
      <vt:lpstr>What is ‘Friend on the Inside’?</vt:lpstr>
      <vt:lpstr>Who is a friend?</vt:lpstr>
      <vt:lpstr>What is ‘Friend on the Inside’?</vt:lpstr>
      <vt:lpstr>What are the behaviors of a ‘Friend on the Inside’?</vt:lpstr>
      <vt:lpstr>What is value?</vt:lpstr>
      <vt:lpstr>What are some ways to provide great value?</vt:lpstr>
      <vt:lpstr>‘Friend On The Inside’- Role Play </vt:lpstr>
      <vt:lpstr>What is thing a ‘Friend On The Inside’ should NOT DO?</vt:lpstr>
      <vt:lpstr>Maximizing Sales In Delivery</vt:lpstr>
      <vt:lpstr>Maximizing Delivery Sales</vt:lpstr>
      <vt:lpstr>Trade zone</vt:lpstr>
      <vt:lpstr>What are the qualifications for a Pizza Hut delivery trade zone?</vt:lpstr>
      <vt:lpstr>What information is required in a trade zone map ?</vt:lpstr>
      <vt:lpstr>PowerPoint Presentation</vt:lpstr>
      <vt:lpstr>What is a pod?</vt:lpstr>
      <vt:lpstr>PowerPoint Presentation</vt:lpstr>
      <vt:lpstr>What is alpha listing and hard coding?</vt:lpstr>
      <vt:lpstr>What is alpha listing ?</vt:lpstr>
      <vt:lpstr>What is Hard coding listing ?</vt:lpstr>
      <vt:lpstr>What is a Pod optimizer?</vt:lpstr>
      <vt:lpstr>What information do you need to make the pod optimizer</vt:lpstr>
      <vt:lpstr>What information do you need to make the pod optimizer</vt:lpstr>
      <vt:lpstr>What information do you need to make the pod optimizer</vt:lpstr>
      <vt:lpstr>What information do you need to make the pod optimizer</vt:lpstr>
      <vt:lpstr>What information do you need to make the pod optimizer</vt:lpstr>
      <vt:lpstr>Pod Optimizer Calculator</vt:lpstr>
      <vt:lpstr>Pod Optimizer Calculator</vt:lpstr>
      <vt:lpstr>Pod Optimizer Calculator</vt:lpstr>
      <vt:lpstr>What is the out come of the Pod Optimizer</vt:lpstr>
      <vt:lpstr>Leafleting</vt:lpstr>
      <vt:lpstr>What are the various leafleting activities?</vt:lpstr>
      <vt:lpstr>How is door to door leafleting done? </vt:lpstr>
      <vt:lpstr>How is door to door leafleting done? </vt:lpstr>
      <vt:lpstr>How is left &amp; right leafleting done? </vt:lpstr>
      <vt:lpstr>How is Mass leafleting done? </vt:lpstr>
      <vt:lpstr>How is NPI done? </vt:lpstr>
      <vt:lpstr>How to leaflet corporate office ? </vt:lpstr>
      <vt:lpstr>Leafleting do’s and don’t</vt:lpstr>
      <vt:lpstr>Principles of making a leafleting schedule</vt:lpstr>
      <vt:lpstr>RGM Accountability </vt:lpstr>
      <vt:lpstr>Area Coach Accountability </vt:lpstr>
      <vt:lpstr>Tracking </vt:lpstr>
      <vt:lpstr>What is redemption ? </vt:lpstr>
      <vt:lpstr>What is penetration ? </vt:lpstr>
      <vt:lpstr>What can increase penetration ? </vt:lpstr>
      <vt:lpstr>What is the pod ownership program ? </vt:lpstr>
      <vt:lpstr>Pod Ownership Program Dynamics</vt:lpstr>
      <vt:lpstr>Pod ownership program  </vt:lpstr>
      <vt:lpstr>Pod ownership program </vt:lpstr>
      <vt:lpstr>Pod ownership program </vt:lpstr>
      <vt:lpstr>Pod ownership program –  Answers </vt:lpstr>
      <vt:lpstr>LSM in action</vt:lpstr>
      <vt:lpstr>PowerPoint Presentation</vt:lpstr>
      <vt:lpstr>LSM in action </vt:lpstr>
      <vt:lpstr>PowerPoint Presentation</vt:lpstr>
      <vt:lpstr>PowerPoint Presentation</vt:lpstr>
      <vt:lpstr>PowerPoint Presentation</vt:lpstr>
      <vt:lpstr>Tools for  increasing APC</vt:lpstr>
      <vt:lpstr>Tools for  increasing APC</vt:lpstr>
      <vt:lpstr>Tools for  increasing APC</vt:lpstr>
      <vt:lpstr>Tools for  increasing APC</vt:lpstr>
      <vt:lpstr>Tools for  increasing APC</vt:lpstr>
      <vt:lpstr>Tools for  increasing APC</vt:lpstr>
      <vt:lpstr>Tools for  increasing APC</vt:lpstr>
      <vt:lpstr>PowerPoint Presentation</vt:lpstr>
      <vt:lpstr>Tools for increasing New Customers </vt:lpstr>
      <vt:lpstr>Tools for increasing New Customers </vt:lpstr>
      <vt:lpstr>Tools for increasing New Customers </vt:lpstr>
      <vt:lpstr>Tools for increasing New Customers </vt:lpstr>
      <vt:lpstr>PowerPoint Presentation</vt:lpstr>
      <vt:lpstr>Tools for increasing Frequency </vt:lpstr>
      <vt:lpstr>Tools for increasing Frequency </vt:lpstr>
      <vt:lpstr>Tools for increasing Frequency </vt:lpstr>
      <vt:lpstr>PowerPoint Presentation</vt:lpstr>
      <vt:lpstr>Tool for  re-activating lapsers</vt:lpstr>
      <vt:lpstr>PowerPoint Presentation</vt:lpstr>
      <vt:lpstr>LSM Bank </vt:lpstr>
      <vt:lpstr>LSM: Medium</vt:lpstr>
      <vt:lpstr>PowerPoint Presentation</vt:lpstr>
      <vt:lpstr>PowerPoint Presentation</vt:lpstr>
      <vt:lpstr>PowerPoint Presentation</vt:lpstr>
      <vt:lpstr>What is Celebration Week?</vt:lpstr>
      <vt:lpstr>What is Celebration Week</vt:lpstr>
      <vt:lpstr>Attractive  Offers</vt:lpstr>
      <vt:lpstr>Attractive  Offers</vt:lpstr>
      <vt:lpstr>Attractive  Offers</vt:lpstr>
      <vt:lpstr>Attractive  Offers</vt:lpstr>
      <vt:lpstr>In Store Communication</vt:lpstr>
      <vt:lpstr>Step Changed Visibility in Trade Zone</vt:lpstr>
      <vt:lpstr>Residential society activities</vt:lpstr>
      <vt:lpstr>Stilt Walkers &amp; Sandwich Boards</vt:lpstr>
      <vt:lpstr>Disruptive communication</vt:lpstr>
      <vt:lpstr>Celebration Week</vt:lpstr>
      <vt:lpstr>PowerPoint Presentation</vt:lpstr>
      <vt:lpstr>Corporate sales program</vt:lpstr>
      <vt:lpstr>Corporate Sales cycle key steps</vt:lpstr>
      <vt:lpstr>Corporate Sales key steps</vt:lpstr>
      <vt:lpstr>Identify Opportunity</vt:lpstr>
      <vt:lpstr>Form categories based on opportunity</vt:lpstr>
      <vt:lpstr>Example</vt:lpstr>
      <vt:lpstr>Approach key decision makers</vt:lpstr>
      <vt:lpstr>Script Flow</vt:lpstr>
      <vt:lpstr>Customer contact report</vt:lpstr>
      <vt:lpstr>Corporate Sales ..key steps</vt:lpstr>
      <vt:lpstr>Gain Visibility</vt:lpstr>
      <vt:lpstr>Gain visibility and incentivize</vt:lpstr>
      <vt:lpstr>Gain visibility and incentivize</vt:lpstr>
      <vt:lpstr> Gain visibility and incentivize </vt:lpstr>
      <vt:lpstr>PowerPoint Presentation</vt:lpstr>
      <vt:lpstr> Gain visibility and incentivize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 targets</vt:lpstr>
      <vt:lpstr>Engage with teams</vt:lpstr>
      <vt:lpstr>PowerPoint Presentation</vt:lpstr>
      <vt:lpstr>Tracking redemptions</vt:lpstr>
      <vt:lpstr>Happy Selling</vt:lpstr>
      <vt:lpstr>Measuring Results</vt:lpstr>
      <vt:lpstr>Business measures </vt:lpstr>
      <vt:lpstr>Business measures- delivery</vt:lpstr>
      <vt:lpstr>NNC is  key measure to establish  the health of our delivery business?</vt:lpstr>
      <vt:lpstr>Net New Customers</vt:lpstr>
      <vt:lpstr>What are the reasons for low Net New Customers?</vt:lpstr>
      <vt:lpstr>Actions for low Net New Customers</vt:lpstr>
      <vt:lpstr>PowerPoint Presentation</vt:lpstr>
      <vt:lpstr>Lets Win This Battle for our Trade Zone’s</vt:lpstr>
    </vt:vector>
  </TitlesOfParts>
  <Company>PresentationPro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PresentationPro</dc:creator>
  <cp:keywords>PowerPoint Templates</cp:keywords>
  <dc:description>presentation templates and backgrounds for Microsoft PowerPoint</dc:description>
  <cp:lastModifiedBy>Kumar, Ajay</cp:lastModifiedBy>
  <cp:revision>1176</cp:revision>
  <dcterms:created xsi:type="dcterms:W3CDTF">2004-02-11T14:41:34Z</dcterms:created>
  <dcterms:modified xsi:type="dcterms:W3CDTF">2015-01-13T07:28:16Z</dcterms:modified>
  <cp:category>PowerPoint Templates</cp:category>
</cp:coreProperties>
</file>